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4"/>
  </p:sldMasterIdLst>
  <p:notesMasterIdLst>
    <p:notesMasterId r:id="rId30"/>
  </p:notesMasterIdLst>
  <p:handoutMasterIdLst>
    <p:handoutMasterId r:id="rId31"/>
  </p:handoutMasterIdLst>
  <p:sldIdLst>
    <p:sldId id="378" r:id="rId5"/>
    <p:sldId id="388" r:id="rId6"/>
    <p:sldId id="402" r:id="rId7"/>
    <p:sldId id="387" r:id="rId8"/>
    <p:sldId id="405" r:id="rId9"/>
    <p:sldId id="406" r:id="rId10"/>
    <p:sldId id="404" r:id="rId11"/>
    <p:sldId id="407" r:id="rId12"/>
    <p:sldId id="408" r:id="rId13"/>
    <p:sldId id="409" r:id="rId14"/>
    <p:sldId id="390" r:id="rId15"/>
    <p:sldId id="410" r:id="rId16"/>
    <p:sldId id="413" r:id="rId17"/>
    <p:sldId id="414" r:id="rId18"/>
    <p:sldId id="386" r:id="rId19"/>
    <p:sldId id="415" r:id="rId20"/>
    <p:sldId id="416" r:id="rId21"/>
    <p:sldId id="421" r:id="rId22"/>
    <p:sldId id="417" r:id="rId23"/>
    <p:sldId id="418" r:id="rId24"/>
    <p:sldId id="385" r:id="rId25"/>
    <p:sldId id="382" r:id="rId26"/>
    <p:sldId id="419" r:id="rId27"/>
    <p:sldId id="420" r:id="rId28"/>
    <p:sldId id="323" r:id="rId29"/>
  </p:sldIdLst>
  <p:sldSz cx="9144000" cy="514508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05">
          <p15:clr>
            <a:srgbClr val="A4A3A4"/>
          </p15:clr>
        </p15:guide>
        <p15:guide id="2" orient="horz" pos="736">
          <p15:clr>
            <a:srgbClr val="A4A3A4"/>
          </p15:clr>
        </p15:guide>
        <p15:guide id="3" pos="2676">
          <p15:clr>
            <a:srgbClr val="A4A3A4"/>
          </p15:clr>
        </p15:guide>
        <p15:guide id="4" pos="226" userDrawn="1">
          <p15:clr>
            <a:srgbClr val="A4A3A4"/>
          </p15:clr>
        </p15:guide>
        <p15:guide id="5" pos="1360">
          <p15:clr>
            <a:srgbClr val="A4A3A4"/>
          </p15:clr>
        </p15:guide>
      </p15:sldGuideLst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71" roundtripDataSignature="AMtx7mi/h8d4DH70XfXYkoR5HkRju3w+z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243A74-78BA-9831-00DF-BFE1FC20A6CD}" name="Ann Prosser @IEP" initials="AP@" userId="S::aprosser@economicsandpeace.org::163d62c8-cdef-44b6-8653-246f1e77140b" providerId="AD"/>
  <p188:author id="{6DFA4790-E088-18FF-56DA-DBE5B3E33277}" name="Steve Killelea" initials="SK" userId="S::skillelea@economicsandpeace.org::e0804324-2096-414d-921d-9c77a090e05c" providerId="AD"/>
  <p188:author id="{E63B6CE8-F8B6-A387-ECDB-C689A4F72C17}" name="Thomas Morgan" initials="TM" userId="S::TMorgan@economicsandpeace.org::298f0b52-b18e-4f59-b727-19de3f6127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B14"/>
    <a:srgbClr val="FFCCCC"/>
    <a:srgbClr val="C595C3"/>
    <a:srgbClr val="000032"/>
    <a:srgbClr val="000066"/>
    <a:srgbClr val="9196C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3A174F-FD2C-4B1B-80BA-BC1BE7F994FC}">
  <a:tblStyle styleId="{093A174F-FD2C-4B1B-80BA-BC1BE7F994F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22"/>
    <p:restoredTop sz="84472" autoAdjust="0"/>
  </p:normalViewPr>
  <p:slideViewPr>
    <p:cSldViewPr snapToGrid="0">
      <p:cViewPr varScale="1">
        <p:scale>
          <a:sx n="150" d="100"/>
          <a:sy n="150" d="100"/>
        </p:scale>
        <p:origin x="176" y="192"/>
      </p:cViewPr>
      <p:guideLst>
        <p:guide orient="horz" pos="2505"/>
        <p:guide orient="horz" pos="736"/>
        <p:guide pos="2676"/>
        <p:guide pos="226"/>
        <p:guide pos="13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76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71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5E4AC6-5683-0EA1-F74E-3965559390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A9DDB0-2CDD-E9F7-C2F3-C595EBB21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551DD-3FB3-4FE0-AFB5-175F076310F4}" type="datetimeFigureOut">
              <a:rPr lang="en-AU" smtClean="0"/>
              <a:t>5/11/2025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9C9A9-114D-D742-F557-DAE332DEF0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59E0EC-F7C8-6983-09FD-5F3E3CCABD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43A67-BB17-4B36-A1D8-C142E6FB58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4367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1D7B00A4-9BF0-6E94-D613-D61AD5445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53fa14b5a6_0_881:notes">
            <a:extLst>
              <a:ext uri="{FF2B5EF4-FFF2-40B4-BE49-F238E27FC236}">
                <a16:creationId xmlns:a16="http://schemas.microsoft.com/office/drawing/2014/main" id="{891DBBF2-7831-8D0C-11C0-93A7FDD9D4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9" name="Google Shape;279;g253fa14b5a6_0_881:notes">
            <a:extLst>
              <a:ext uri="{FF2B5EF4-FFF2-40B4-BE49-F238E27FC236}">
                <a16:creationId xmlns:a16="http://schemas.microsoft.com/office/drawing/2014/main" id="{4EEB3634-79D8-CD49-EA9F-097E92E466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3278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F779-823D-67A2-210F-0E14298AC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00E91-F9E9-1F55-57C1-7EEDD50CCF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3B6606-60B0-25E7-3509-019187495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0F029-869C-FEA3-61FC-6D15A1AA51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26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44B11-FCCD-AE27-213B-13D3DEDF9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D184FC-F019-1212-0B2B-B7E639440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B2D52C-4BF4-8752-D1AB-E668063CD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5F30B-C909-15E3-CB3B-95359F14B6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75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4F7E4-DB16-46C7-0CF2-015B2D82A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F2AE0-F47B-1511-5F30-1B14CF675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3409DA-703A-EF89-BAB0-7420509AB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CA73C-18BB-ECE4-DF79-58CE465DC9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690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CA908-1368-493B-D46C-3C0EC1027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B084CB-BD7B-FC69-0F1E-62D911E0F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D42518-2253-AE94-0A44-419623FA5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239F0-9B14-5843-6467-76D51A218F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450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FFB9F-7A11-F444-B090-7D484C062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67209-C138-283F-D0A8-CC34E8CC8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D674CB-4C02-80DF-4B68-7F7B40593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96A64-0BA5-B95D-6D12-873F12C3B6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482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62E5C-AE2F-D174-D886-2F8FD2149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BEA36B-B82F-30BE-8859-014CA4F0AA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4A62F2-F71A-C16E-A956-3D0094EBF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2B4D7-348E-A9C1-42C3-D181B1E648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0151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55E99-5B9A-3DBB-D52A-E3A06F5FF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E85452-BFA9-C9BD-2966-430939244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8F70C6-75E5-1FEF-E744-C3520A4BC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48793-F44E-14CE-1325-6DD4D3B6BF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031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C0BD1-6775-6978-1C35-EEC234A1B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C7DD7-A32D-211F-97FE-09A8352F2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95CEDF-3F4C-1674-E696-2C8161E3B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E95D2-210B-1B7A-A615-76D71CFB89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179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67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7D591-980F-989A-138D-B9520BB42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E8FF30-ED6C-8647-4C88-43327BD61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1092D-00B8-1A2E-0274-62BE71BBE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A28DA-2D92-D78A-635E-0ACE0C8B67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068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13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9F865-2012-01B3-F88F-A6F8BA054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BCC480-5D90-F5EE-4A6F-65F34409C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2B27A-3989-54F7-E88E-55E45975D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FB95A-4D80-7676-49DC-94057E845A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38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9605F-8334-D01B-EB04-80AD21C14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B796AA-6DE0-0EA3-5E20-8079A79AD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9D58B0-1B8A-38E0-A5DD-3BFA390CB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FE1EC-D0D0-B0E7-4F69-B9E6922CAD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536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60DB7-F518-F85C-1D24-94055BBCF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86CD03-D06E-47C5-7680-2EC90AFB5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D947D9-2F8E-F34F-F55C-7A86E8798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CDA62-D5FF-FDFC-D437-52F836291A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866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9CF3B-63DC-F123-3161-92E69EDC9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08B9B-7C66-B610-F718-58B34D3A45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45794-A6C0-F044-1B38-26C029289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D0AF1-E558-6643-8CA1-401E1C86C8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010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10276-D336-65A5-B704-8888C5AC5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650479-7D59-89B2-748A-C294BB298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04EE61-31CD-4189-E750-B477D749B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A39FC-93DB-67C2-A870-F1CDB25592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6254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12A08-E62C-62C8-6718-2F0D45ED2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DBA181-21A6-D0EE-0D94-FF1E54CD7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A71CA0-7560-3CC4-44CA-5672532F8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398B6-3419-9755-9044-5BB13C2689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47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5F4A2-9147-E0E2-08EE-525558C20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276C28-4101-BA12-EEEB-30384597A7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39CA7-0C0F-AFD1-5B36-F22DBEF5A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AF81C-5E0B-FF0A-DD46-93049C268F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229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5.pn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Slide 4">
  <p:cSld name="Break Slide 4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0" y="4879455"/>
            <a:ext cx="9144000" cy="264082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153" y="4969247"/>
            <a:ext cx="1646664" cy="844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5417600" y="4858438"/>
            <a:ext cx="3648000" cy="30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BFBFBF"/>
                </a:solidFill>
              </a:rPr>
              <a:t>Research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Consulting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Training</a:t>
            </a:r>
            <a:endParaRPr sz="800" dirty="0">
              <a:solidFill>
                <a:srgbClr val="BFBFBF"/>
              </a:solidFill>
            </a:endParaRPr>
          </a:p>
        </p:txBody>
      </p:sp>
      <p:pic>
        <p:nvPicPr>
          <p:cNvPr id="2" name="Google Shape;11;p2">
            <a:extLst>
              <a:ext uri="{FF2B5EF4-FFF2-40B4-BE49-F238E27FC236}">
                <a16:creationId xmlns:a16="http://schemas.microsoft.com/office/drawing/2014/main" id="{CD1EE5AE-F0F7-FFB4-9052-4ACB2A0141B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516186" y="198573"/>
            <a:ext cx="460081" cy="351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022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g253fa14b5a6_0_8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2236" y="198573"/>
            <a:ext cx="604032" cy="46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dark green background with buildings in the distance&#10;&#10;AI-generated content may be incorrect.">
            <a:extLst>
              <a:ext uri="{FF2B5EF4-FFF2-40B4-BE49-F238E27FC236}">
                <a16:creationId xmlns:a16="http://schemas.microsoft.com/office/drawing/2014/main" id="{D0F46AB0-232A-73B6-D09E-99DDEB6F7F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89" y="0"/>
            <a:ext cx="9136019" cy="5145088"/>
          </a:xfrm>
          <a:prstGeom prst="rect">
            <a:avLst/>
          </a:prstGeom>
        </p:spPr>
      </p:pic>
      <p:pic>
        <p:nvPicPr>
          <p:cNvPr id="4" name="Google Shape;562;g253fa14b5a6_0_26">
            <a:extLst>
              <a:ext uri="{FF2B5EF4-FFF2-40B4-BE49-F238E27FC236}">
                <a16:creationId xmlns:a16="http://schemas.microsoft.com/office/drawing/2014/main" id="{03DDEAC7-B94C-CBB2-2732-11D6675C5B4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496000" y="198000"/>
            <a:ext cx="460800" cy="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;p2">
            <a:extLst>
              <a:ext uri="{FF2B5EF4-FFF2-40B4-BE49-F238E27FC236}">
                <a16:creationId xmlns:a16="http://schemas.microsoft.com/office/drawing/2014/main" id="{B36F85FF-6729-B075-805C-D4741361CA52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93153" y="4996747"/>
            <a:ext cx="1646664" cy="84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;p2">
            <a:extLst>
              <a:ext uri="{FF2B5EF4-FFF2-40B4-BE49-F238E27FC236}">
                <a16:creationId xmlns:a16="http://schemas.microsoft.com/office/drawing/2014/main" id="{C77DAC22-77A1-8BA7-E81C-267AC6EE6B3D}"/>
              </a:ext>
            </a:extLst>
          </p:cNvPr>
          <p:cNvSpPr txBox="1"/>
          <p:nvPr userDrawn="1"/>
        </p:nvSpPr>
        <p:spPr>
          <a:xfrm>
            <a:off x="5417600" y="4885938"/>
            <a:ext cx="3648000" cy="30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BFBFBF"/>
                </a:solidFill>
              </a:rPr>
              <a:t>Research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Consulting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Training</a:t>
            </a:r>
            <a:endParaRPr sz="8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Image Placeholder">
  <p:cSld name="3_Big Image Placehol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g253fa14b5a6_0_8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2235" y="198573"/>
            <a:ext cx="604032" cy="46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aphic of a wave&#10;&#10;AI-generated content may be incorrect.">
            <a:extLst>
              <a:ext uri="{FF2B5EF4-FFF2-40B4-BE49-F238E27FC236}">
                <a16:creationId xmlns:a16="http://schemas.microsoft.com/office/drawing/2014/main" id="{7F1D536F-E97B-EB76-229F-7E9C9FE51D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89" y="0"/>
            <a:ext cx="9136019" cy="5145088"/>
          </a:xfrm>
          <a:prstGeom prst="rect">
            <a:avLst/>
          </a:prstGeom>
        </p:spPr>
      </p:pic>
      <p:pic>
        <p:nvPicPr>
          <p:cNvPr id="6" name="Google Shape;562;g253fa14b5a6_0_26">
            <a:extLst>
              <a:ext uri="{FF2B5EF4-FFF2-40B4-BE49-F238E27FC236}">
                <a16:creationId xmlns:a16="http://schemas.microsoft.com/office/drawing/2014/main" id="{F65D7054-FF6E-2CBF-8160-46E85D487BB8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496000" y="198000"/>
            <a:ext cx="460800" cy="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g253fa14b5a6_0_8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2235" y="198573"/>
            <a:ext cx="604032" cy="46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aphic of a wave&#10;&#10;AI-generated content may be incorrect.">
            <a:extLst>
              <a:ext uri="{FF2B5EF4-FFF2-40B4-BE49-F238E27FC236}">
                <a16:creationId xmlns:a16="http://schemas.microsoft.com/office/drawing/2014/main" id="{1477FA07-6B97-8242-7CCB-5C62D6518F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90" y="0"/>
            <a:ext cx="9140010" cy="5147335"/>
          </a:xfrm>
          <a:prstGeom prst="rect">
            <a:avLst/>
          </a:prstGeom>
        </p:spPr>
      </p:pic>
      <p:pic>
        <p:nvPicPr>
          <p:cNvPr id="4" name="Google Shape;562;g253fa14b5a6_0_26">
            <a:extLst>
              <a:ext uri="{FF2B5EF4-FFF2-40B4-BE49-F238E27FC236}">
                <a16:creationId xmlns:a16="http://schemas.microsoft.com/office/drawing/2014/main" id="{B9B24EB9-A500-1D58-0017-6BEE3A63614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496000" y="198000"/>
            <a:ext cx="460800" cy="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;p2">
            <a:extLst>
              <a:ext uri="{FF2B5EF4-FFF2-40B4-BE49-F238E27FC236}">
                <a16:creationId xmlns:a16="http://schemas.microsoft.com/office/drawing/2014/main" id="{1A660B99-7058-6FDC-C0A0-0E867EB43D0D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93153" y="4996747"/>
            <a:ext cx="1646664" cy="84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;p2">
            <a:extLst>
              <a:ext uri="{FF2B5EF4-FFF2-40B4-BE49-F238E27FC236}">
                <a16:creationId xmlns:a16="http://schemas.microsoft.com/office/drawing/2014/main" id="{D0D9CECF-F669-8743-FAB4-BFADAF25F168}"/>
              </a:ext>
            </a:extLst>
          </p:cNvPr>
          <p:cNvSpPr txBox="1"/>
          <p:nvPr userDrawn="1"/>
        </p:nvSpPr>
        <p:spPr>
          <a:xfrm>
            <a:off x="5417600" y="4885938"/>
            <a:ext cx="3648000" cy="30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BFBFBF"/>
                </a:solidFill>
              </a:rPr>
              <a:t>Research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Consulting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Training</a:t>
            </a:r>
            <a:endParaRPr sz="8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 preserve="1">
  <p:cSld name="5_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een background with white lines&#10;&#10;AI-generated content may be incorrect.">
            <a:extLst>
              <a:ext uri="{FF2B5EF4-FFF2-40B4-BE49-F238E27FC236}">
                <a16:creationId xmlns:a16="http://schemas.microsoft.com/office/drawing/2014/main" id="{CC86E3D4-2374-B53C-30E4-0717A3B9E9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0" y="0"/>
            <a:ext cx="9135002" cy="5144515"/>
          </a:xfrm>
          <a:prstGeom prst="rect">
            <a:avLst/>
          </a:prstGeom>
        </p:spPr>
      </p:pic>
      <p:pic>
        <p:nvPicPr>
          <p:cNvPr id="13" name="Picture 12" descr="A green square with white dots&#10;&#10;AI-generated content may be incorrect.">
            <a:extLst>
              <a:ext uri="{FF2B5EF4-FFF2-40B4-BE49-F238E27FC236}">
                <a16:creationId xmlns:a16="http://schemas.microsoft.com/office/drawing/2014/main" id="{7A886907-0051-CD22-0EC3-15BABF05A5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5657"/>
          <a:stretch>
            <a:fillRect/>
          </a:stretch>
        </p:blipFill>
        <p:spPr>
          <a:xfrm>
            <a:off x="5088832" y="0"/>
            <a:ext cx="4051175" cy="5145088"/>
          </a:xfrm>
          <a:prstGeom prst="rect">
            <a:avLst/>
          </a:prstGeom>
        </p:spPr>
      </p:pic>
      <p:pic>
        <p:nvPicPr>
          <p:cNvPr id="7" name="Picture 6" descr="Aerial view of a river&#10;&#10;AI-generated content may be incorrect.">
            <a:extLst>
              <a:ext uri="{FF2B5EF4-FFF2-40B4-BE49-F238E27FC236}">
                <a16:creationId xmlns:a16="http://schemas.microsoft.com/office/drawing/2014/main" id="{A05CF878-FDB0-9CA7-AD4A-B55E4EDFF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0000"/>
          </a:blip>
          <a:srcRect l="11980" t="5275" b="36103"/>
          <a:stretch>
            <a:fillRect/>
          </a:stretch>
        </p:blipFill>
        <p:spPr>
          <a:xfrm>
            <a:off x="5088834" y="573"/>
            <a:ext cx="4051173" cy="4946515"/>
          </a:xfrm>
          <a:prstGeom prst="rect">
            <a:avLst/>
          </a:prstGeom>
        </p:spPr>
      </p:pic>
      <p:pic>
        <p:nvPicPr>
          <p:cNvPr id="4" name="Google Shape;562;g253fa14b5a6_0_26">
            <a:extLst>
              <a:ext uri="{FF2B5EF4-FFF2-40B4-BE49-F238E27FC236}">
                <a16:creationId xmlns:a16="http://schemas.microsoft.com/office/drawing/2014/main" id="{B9B24EB9-A500-1D58-0017-6BEE3A636146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8496000" y="198000"/>
            <a:ext cx="460800" cy="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;p2">
            <a:extLst>
              <a:ext uri="{FF2B5EF4-FFF2-40B4-BE49-F238E27FC236}">
                <a16:creationId xmlns:a16="http://schemas.microsoft.com/office/drawing/2014/main" id="{1A660B99-7058-6FDC-C0A0-0E867EB43D0D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93153" y="4996747"/>
            <a:ext cx="1646664" cy="84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;p2">
            <a:extLst>
              <a:ext uri="{FF2B5EF4-FFF2-40B4-BE49-F238E27FC236}">
                <a16:creationId xmlns:a16="http://schemas.microsoft.com/office/drawing/2014/main" id="{D0D9CECF-F669-8743-FAB4-BFADAF25F168}"/>
              </a:ext>
            </a:extLst>
          </p:cNvPr>
          <p:cNvSpPr txBox="1"/>
          <p:nvPr userDrawn="1"/>
        </p:nvSpPr>
        <p:spPr>
          <a:xfrm>
            <a:off x="5417600" y="4885938"/>
            <a:ext cx="3648000" cy="30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BFBFBF"/>
                </a:solidFill>
              </a:rPr>
              <a:t>Research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Consulting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Training</a:t>
            </a:r>
            <a:endParaRPr sz="8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93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319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 preserve="1">
  <p:cSld name="5_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background with white lines&#10;&#10;AI-generated content may be incorrect.">
            <a:extLst>
              <a:ext uri="{FF2B5EF4-FFF2-40B4-BE49-F238E27FC236}">
                <a16:creationId xmlns:a16="http://schemas.microsoft.com/office/drawing/2014/main" id="{179CC604-1A48-C85E-F791-5C8198BB52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0" y="0"/>
            <a:ext cx="9135002" cy="5144515"/>
          </a:xfrm>
          <a:prstGeom prst="rect">
            <a:avLst/>
          </a:prstGeom>
        </p:spPr>
      </p:pic>
      <p:pic>
        <p:nvPicPr>
          <p:cNvPr id="11" name="Picture 10" descr="A green square with white dots&#10;&#10;AI-generated content may be incorrect.">
            <a:extLst>
              <a:ext uri="{FF2B5EF4-FFF2-40B4-BE49-F238E27FC236}">
                <a16:creationId xmlns:a16="http://schemas.microsoft.com/office/drawing/2014/main" id="{3E3C321B-D1AE-C743-E54F-9FAC3ADF30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5657"/>
          <a:stretch>
            <a:fillRect/>
          </a:stretch>
        </p:blipFill>
        <p:spPr>
          <a:xfrm>
            <a:off x="5088832" y="0"/>
            <a:ext cx="4051175" cy="5145088"/>
          </a:xfrm>
          <a:prstGeom prst="rect">
            <a:avLst/>
          </a:prstGeom>
        </p:spPr>
      </p:pic>
      <p:pic>
        <p:nvPicPr>
          <p:cNvPr id="4" name="Google Shape;562;g253fa14b5a6_0_26">
            <a:extLst>
              <a:ext uri="{FF2B5EF4-FFF2-40B4-BE49-F238E27FC236}">
                <a16:creationId xmlns:a16="http://schemas.microsoft.com/office/drawing/2014/main" id="{B9B24EB9-A500-1D58-0017-6BEE3A63614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496000" y="198000"/>
            <a:ext cx="460800" cy="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;p2">
            <a:extLst>
              <a:ext uri="{FF2B5EF4-FFF2-40B4-BE49-F238E27FC236}">
                <a16:creationId xmlns:a16="http://schemas.microsoft.com/office/drawing/2014/main" id="{1A660B99-7058-6FDC-C0A0-0E867EB43D0D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93153" y="4996747"/>
            <a:ext cx="1646664" cy="84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;p2">
            <a:extLst>
              <a:ext uri="{FF2B5EF4-FFF2-40B4-BE49-F238E27FC236}">
                <a16:creationId xmlns:a16="http://schemas.microsoft.com/office/drawing/2014/main" id="{D0D9CECF-F669-8743-FAB4-BFADAF25F168}"/>
              </a:ext>
            </a:extLst>
          </p:cNvPr>
          <p:cNvSpPr txBox="1"/>
          <p:nvPr userDrawn="1"/>
        </p:nvSpPr>
        <p:spPr>
          <a:xfrm>
            <a:off x="5417600" y="4885938"/>
            <a:ext cx="3648000" cy="30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BFBFBF"/>
                </a:solidFill>
              </a:rPr>
              <a:t>Research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Consulting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Training</a:t>
            </a:r>
            <a:endParaRPr sz="800" dirty="0">
              <a:solidFill>
                <a:srgbClr val="BFBFBF"/>
              </a:solidFill>
            </a:endParaRPr>
          </a:p>
        </p:txBody>
      </p:sp>
      <p:pic>
        <p:nvPicPr>
          <p:cNvPr id="3" name="Picture 2" descr="A person in a field with a scythe&#10;&#10;AI-generated content may be incorrect.">
            <a:extLst>
              <a:ext uri="{FF2B5EF4-FFF2-40B4-BE49-F238E27FC236}">
                <a16:creationId xmlns:a16="http://schemas.microsoft.com/office/drawing/2014/main" id="{27EAF76B-02E8-D281-CC04-7E9989D55D5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30000"/>
          </a:blip>
          <a:srcRect l="11314" t="28313" b="12615"/>
          <a:stretch>
            <a:fillRect/>
          </a:stretch>
        </p:blipFill>
        <p:spPr>
          <a:xfrm>
            <a:off x="5088832" y="1"/>
            <a:ext cx="4051174" cy="49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0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 preserve="1">
  <p:cSld name="5_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background with white lines&#10;&#10;AI-generated content may be incorrect.">
            <a:extLst>
              <a:ext uri="{FF2B5EF4-FFF2-40B4-BE49-F238E27FC236}">
                <a16:creationId xmlns:a16="http://schemas.microsoft.com/office/drawing/2014/main" id="{F32AAFBC-AC1B-B1AE-F075-96D345ED3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0" y="0"/>
            <a:ext cx="9135002" cy="5144515"/>
          </a:xfrm>
          <a:prstGeom prst="rect">
            <a:avLst/>
          </a:prstGeom>
        </p:spPr>
      </p:pic>
      <p:pic>
        <p:nvPicPr>
          <p:cNvPr id="10" name="Picture 9" descr="A green square with white dots&#10;&#10;AI-generated content may be incorrect.">
            <a:extLst>
              <a:ext uri="{FF2B5EF4-FFF2-40B4-BE49-F238E27FC236}">
                <a16:creationId xmlns:a16="http://schemas.microsoft.com/office/drawing/2014/main" id="{1DED69F7-00E0-8AEE-8D26-6DC1C93B3C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5657"/>
          <a:stretch>
            <a:fillRect/>
          </a:stretch>
        </p:blipFill>
        <p:spPr>
          <a:xfrm>
            <a:off x="5088832" y="0"/>
            <a:ext cx="4051175" cy="5145088"/>
          </a:xfrm>
          <a:prstGeom prst="rect">
            <a:avLst/>
          </a:prstGeom>
        </p:spPr>
      </p:pic>
      <p:pic>
        <p:nvPicPr>
          <p:cNvPr id="7" name="Picture 6" descr="A landscape with many square and rectangular fields&#10;&#10;AI-generated content may be incorrect.">
            <a:extLst>
              <a:ext uri="{FF2B5EF4-FFF2-40B4-BE49-F238E27FC236}">
                <a16:creationId xmlns:a16="http://schemas.microsoft.com/office/drawing/2014/main" id="{7234C348-7823-F828-35C7-CEE0C13001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0000"/>
          </a:blip>
          <a:srcRect l="55294"/>
          <a:stretch>
            <a:fillRect/>
          </a:stretch>
        </p:blipFill>
        <p:spPr>
          <a:xfrm>
            <a:off x="5088830" y="4394"/>
            <a:ext cx="4051176" cy="4942694"/>
          </a:xfrm>
          <a:prstGeom prst="rect">
            <a:avLst/>
          </a:prstGeom>
        </p:spPr>
      </p:pic>
      <p:pic>
        <p:nvPicPr>
          <p:cNvPr id="4" name="Google Shape;562;g253fa14b5a6_0_26">
            <a:extLst>
              <a:ext uri="{FF2B5EF4-FFF2-40B4-BE49-F238E27FC236}">
                <a16:creationId xmlns:a16="http://schemas.microsoft.com/office/drawing/2014/main" id="{B9B24EB9-A500-1D58-0017-6BEE3A636146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8496000" y="198000"/>
            <a:ext cx="460800" cy="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;p2">
            <a:extLst>
              <a:ext uri="{FF2B5EF4-FFF2-40B4-BE49-F238E27FC236}">
                <a16:creationId xmlns:a16="http://schemas.microsoft.com/office/drawing/2014/main" id="{1A660B99-7058-6FDC-C0A0-0E867EB43D0D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93153" y="4996747"/>
            <a:ext cx="1646664" cy="844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;p2">
            <a:extLst>
              <a:ext uri="{FF2B5EF4-FFF2-40B4-BE49-F238E27FC236}">
                <a16:creationId xmlns:a16="http://schemas.microsoft.com/office/drawing/2014/main" id="{D0D9CECF-F669-8743-FAB4-BFADAF25F168}"/>
              </a:ext>
            </a:extLst>
          </p:cNvPr>
          <p:cNvSpPr txBox="1"/>
          <p:nvPr userDrawn="1"/>
        </p:nvSpPr>
        <p:spPr>
          <a:xfrm>
            <a:off x="5417600" y="4885938"/>
            <a:ext cx="3648000" cy="30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BFBFBF"/>
                </a:solidFill>
              </a:rPr>
              <a:t>Research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Consulting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Training</a:t>
            </a:r>
            <a:endParaRPr sz="8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94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background with black lines&#10;&#10;AI-generated content may be incorrect.">
            <a:extLst>
              <a:ext uri="{FF2B5EF4-FFF2-40B4-BE49-F238E27FC236}">
                <a16:creationId xmlns:a16="http://schemas.microsoft.com/office/drawing/2014/main" id="{66C11AA7-C75D-D5A8-7EAF-7A41DF407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9" y="0"/>
            <a:ext cx="9136019" cy="5145088"/>
          </a:xfrm>
          <a:prstGeom prst="rect">
            <a:avLst/>
          </a:prstGeom>
        </p:spPr>
      </p:pic>
      <p:pic>
        <p:nvPicPr>
          <p:cNvPr id="66" name="Google Shape;66;g253fa14b5a6_0_8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2235" y="198573"/>
            <a:ext cx="604032" cy="46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;p2">
            <a:extLst>
              <a:ext uri="{FF2B5EF4-FFF2-40B4-BE49-F238E27FC236}">
                <a16:creationId xmlns:a16="http://schemas.microsoft.com/office/drawing/2014/main" id="{59ED54DF-8D32-964E-3DA2-7C59BA90791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496000" y="198573"/>
            <a:ext cx="460081" cy="35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;p2">
            <a:extLst>
              <a:ext uri="{FF2B5EF4-FFF2-40B4-BE49-F238E27FC236}">
                <a16:creationId xmlns:a16="http://schemas.microsoft.com/office/drawing/2014/main" id="{5183C267-47B8-DE16-C25E-811F858EC2CD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93153" y="4996747"/>
            <a:ext cx="1646664" cy="844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;p2">
            <a:extLst>
              <a:ext uri="{FF2B5EF4-FFF2-40B4-BE49-F238E27FC236}">
                <a16:creationId xmlns:a16="http://schemas.microsoft.com/office/drawing/2014/main" id="{E90348EE-401F-F0ED-9EED-EC8AD6E2AAF8}"/>
              </a:ext>
            </a:extLst>
          </p:cNvPr>
          <p:cNvSpPr txBox="1"/>
          <p:nvPr userDrawn="1"/>
        </p:nvSpPr>
        <p:spPr>
          <a:xfrm>
            <a:off x="5417600" y="4885938"/>
            <a:ext cx="3648000" cy="30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BFBFBF"/>
                </a:solidFill>
              </a:rPr>
              <a:t>Research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Consulting  </a:t>
            </a:r>
            <a:r>
              <a:rPr lang="en" sz="800" dirty="0">
                <a:solidFill>
                  <a:srgbClr val="888888"/>
                </a:solidFill>
              </a:rPr>
              <a:t>|</a:t>
            </a:r>
            <a:r>
              <a:rPr lang="en" sz="800" dirty="0">
                <a:solidFill>
                  <a:srgbClr val="BFBFBF"/>
                </a:solidFill>
              </a:rPr>
              <a:t>  Training</a:t>
            </a:r>
            <a:endParaRPr sz="8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reak 4" userDrawn="1">
  <p:cSld name="Image Break 4">
    <p:bg>
      <p:bgPr>
        <a:solidFill>
          <a:srgbClr val="00081C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1;g90e2d1f501_0_4865">
            <a:extLst>
              <a:ext uri="{FF2B5EF4-FFF2-40B4-BE49-F238E27FC236}">
                <a16:creationId xmlns:a16="http://schemas.microsoft.com/office/drawing/2014/main" id="{6CF06270-58C9-D444-4938-B501972AD1B8}"/>
              </a:ext>
            </a:extLst>
          </p:cNvPr>
          <p:cNvSpPr txBox="1"/>
          <p:nvPr userDrawn="1"/>
        </p:nvSpPr>
        <p:spPr>
          <a:xfrm>
            <a:off x="736260" y="-774"/>
            <a:ext cx="515714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90000" bIns="0" anchor="ctr" anchorCtr="0">
            <a:noAutofit/>
          </a:bodyPr>
          <a:lstStyle/>
          <a:p>
            <a:pPr defTabSz="609402">
              <a:lnSpc>
                <a:spcPct val="90000"/>
              </a:lnSpc>
              <a:buClr>
                <a:prstClr val="black"/>
              </a:buClr>
              <a:buSzPts val="2700"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involved with IEP</a:t>
            </a:r>
            <a:endParaRPr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701;g90e2d1f501_0_4865">
            <a:extLst>
              <a:ext uri="{FF2B5EF4-FFF2-40B4-BE49-F238E27FC236}">
                <a16:creationId xmlns:a16="http://schemas.microsoft.com/office/drawing/2014/main" id="{2E7B0263-366D-B40C-DB9F-848D911A4BB1}"/>
              </a:ext>
            </a:extLst>
          </p:cNvPr>
          <p:cNvSpPr txBox="1"/>
          <p:nvPr userDrawn="1"/>
        </p:nvSpPr>
        <p:spPr>
          <a:xfrm>
            <a:off x="736260" y="871283"/>
            <a:ext cx="4120553" cy="40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09402">
              <a:lnSpc>
                <a:spcPct val="90000"/>
              </a:lnSpc>
              <a:buClr>
                <a:prstClr val="black"/>
              </a:buClr>
              <a:buSzPts val="2700"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training and educational programs focused on peace, development, and resilience.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5BC7D2-198B-428F-F6D6-47FA34C458DC}"/>
              </a:ext>
            </a:extLst>
          </p:cNvPr>
          <p:cNvGrpSpPr/>
          <p:nvPr userDrawn="1"/>
        </p:nvGrpSpPr>
        <p:grpSpPr>
          <a:xfrm>
            <a:off x="713775" y="3187737"/>
            <a:ext cx="2016176" cy="1275819"/>
            <a:chOff x="317304" y="3073740"/>
            <a:chExt cx="2016176" cy="1275819"/>
          </a:xfrm>
        </p:grpSpPr>
        <p:sp>
          <p:nvSpPr>
            <p:cNvPr id="6" name="Google Shape;706;g90e2d1f501_0_4865">
              <a:extLst>
                <a:ext uri="{FF2B5EF4-FFF2-40B4-BE49-F238E27FC236}">
                  <a16:creationId xmlns:a16="http://schemas.microsoft.com/office/drawing/2014/main" id="{8F8BE21A-8E5B-0EB8-FDED-E7D640E444EE}"/>
                </a:ext>
              </a:extLst>
            </p:cNvPr>
            <p:cNvSpPr txBox="1"/>
            <p:nvPr/>
          </p:nvSpPr>
          <p:spPr>
            <a:xfrm>
              <a:off x="317304" y="4136798"/>
              <a:ext cx="2015176" cy="212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53" rIns="45705" bIns="22853" anchor="t" anchorCtr="0">
              <a:noAutofit/>
            </a:bodyPr>
            <a:lstStyle/>
            <a:p>
              <a:pPr algn="ctr" defTabSz="609402">
                <a:buClr>
                  <a:srgbClr val="44546A"/>
                </a:buClr>
                <a:buSzPts val="300"/>
              </a:pP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Positive Peace Training</a:t>
              </a:r>
              <a:endParaRPr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6128DE-8CE9-2CBD-A1BA-48191BB23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85"/>
            <a:stretch/>
          </p:blipFill>
          <p:spPr>
            <a:xfrm>
              <a:off x="324799" y="3073740"/>
              <a:ext cx="2008681" cy="101660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8D7BB2-BA42-3575-F393-2D79D820B364}"/>
              </a:ext>
            </a:extLst>
          </p:cNvPr>
          <p:cNvGrpSpPr/>
          <p:nvPr userDrawn="1"/>
        </p:nvGrpSpPr>
        <p:grpSpPr>
          <a:xfrm>
            <a:off x="3073727" y="3187736"/>
            <a:ext cx="2021466" cy="1256944"/>
            <a:chOff x="2555875" y="3073739"/>
            <a:chExt cx="2021466" cy="1256944"/>
          </a:xfrm>
        </p:grpSpPr>
        <p:sp>
          <p:nvSpPr>
            <p:cNvPr id="9" name="Google Shape;710;g90e2d1f501_0_4865">
              <a:extLst>
                <a:ext uri="{FF2B5EF4-FFF2-40B4-BE49-F238E27FC236}">
                  <a16:creationId xmlns:a16="http://schemas.microsoft.com/office/drawing/2014/main" id="{138DC16D-7D6A-265F-3DD6-AD960C3775D0}"/>
                </a:ext>
              </a:extLst>
            </p:cNvPr>
            <p:cNvSpPr txBox="1"/>
            <p:nvPr/>
          </p:nvSpPr>
          <p:spPr>
            <a:xfrm>
              <a:off x="2563318" y="4136798"/>
              <a:ext cx="2008681" cy="19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53" rIns="45705" bIns="22853" anchor="t" anchorCtr="0">
              <a:noAutofit/>
            </a:bodyPr>
            <a:lstStyle/>
            <a:p>
              <a:pPr algn="ctr" defTabSz="609402">
                <a:buClr>
                  <a:srgbClr val="44546A"/>
                </a:buClr>
                <a:buSzPts val="300"/>
              </a:pP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IEP Peace Academy</a:t>
              </a:r>
              <a:endParaRPr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A413A7-92A2-A0ED-7970-40A6BD4E4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10"/>
            <a:stretch/>
          </p:blipFill>
          <p:spPr>
            <a:xfrm>
              <a:off x="2555875" y="3073739"/>
              <a:ext cx="2021466" cy="1021945"/>
            </a:xfrm>
            <a:prstGeom prst="rect">
              <a:avLst/>
            </a:prstGeom>
          </p:spPr>
        </p:pic>
      </p:grpSp>
      <p:sp>
        <p:nvSpPr>
          <p:cNvPr id="11" name="Google Shape;701;g90e2d1f501_0_4865">
            <a:extLst>
              <a:ext uri="{FF2B5EF4-FFF2-40B4-BE49-F238E27FC236}">
                <a16:creationId xmlns:a16="http://schemas.microsoft.com/office/drawing/2014/main" id="{8A1219DB-E703-219A-88E9-50ECF0F68D40}"/>
              </a:ext>
            </a:extLst>
          </p:cNvPr>
          <p:cNvSpPr txBox="1"/>
          <p:nvPr userDrawn="1"/>
        </p:nvSpPr>
        <p:spPr>
          <a:xfrm>
            <a:off x="5878410" y="1825069"/>
            <a:ext cx="738498" cy="244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09402">
              <a:buClr>
                <a:prstClr val="black"/>
              </a:buClr>
              <a:buSzPts val="2700"/>
            </a:pPr>
            <a:r>
              <a:rPr lang="en-U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endParaRPr lang="en-US" sz="2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B9AC32-3035-CDC7-21C5-A3C9BB9F80C1}"/>
              </a:ext>
            </a:extLst>
          </p:cNvPr>
          <p:cNvGrpSpPr/>
          <p:nvPr userDrawn="1"/>
        </p:nvGrpSpPr>
        <p:grpSpPr>
          <a:xfrm>
            <a:off x="5930884" y="2224602"/>
            <a:ext cx="1685123" cy="216000"/>
            <a:chOff x="4808212" y="2342443"/>
            <a:chExt cx="1685123" cy="216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01D1F8-A450-2567-306E-411796C68F65}"/>
                </a:ext>
              </a:extLst>
            </p:cNvPr>
            <p:cNvSpPr txBox="1"/>
            <p:nvPr/>
          </p:nvSpPr>
          <p:spPr>
            <a:xfrm>
              <a:off x="5124987" y="2349302"/>
              <a:ext cx="1368348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609402"/>
              <a:r>
                <a:rPr lang="en-AU" alt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@</a:t>
              </a:r>
              <a:r>
                <a:rPr lang="en-AU" altLang="en-US" sz="1100" dirty="0" err="1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GlobalPeaceIndex</a:t>
              </a:r>
              <a:endParaRPr lang="id-ID" altLang="en-US" sz="1100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67CC1E-3C7E-7B36-EE82-1FD32889E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212" y="2342443"/>
              <a:ext cx="216000" cy="2160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7A7298-CA6B-6423-97DD-14AF4FCDE9A8}"/>
              </a:ext>
            </a:extLst>
          </p:cNvPr>
          <p:cNvGrpSpPr/>
          <p:nvPr userDrawn="1"/>
        </p:nvGrpSpPr>
        <p:grpSpPr>
          <a:xfrm>
            <a:off x="5954584" y="2901871"/>
            <a:ext cx="1486937" cy="180000"/>
            <a:chOff x="4831912" y="2793581"/>
            <a:chExt cx="1486937" cy="1800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C7C5E1-028C-A607-1DC4-C942C3BFF714}"/>
                </a:ext>
              </a:extLst>
            </p:cNvPr>
            <p:cNvSpPr txBox="1"/>
            <p:nvPr/>
          </p:nvSpPr>
          <p:spPr>
            <a:xfrm>
              <a:off x="5124987" y="2801345"/>
              <a:ext cx="1193862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609402"/>
              <a:r>
                <a:rPr lang="en-AU" altLang="en-US" sz="1100" dirty="0" err="1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GlobPeaceIndex</a:t>
              </a:r>
              <a:endParaRPr lang="id-ID" altLang="en-US" sz="1100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DE4085-1FF8-4779-649E-FB78D0302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912" y="2793581"/>
              <a:ext cx="176183" cy="180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ECE534-BBF7-A673-9969-2DD1F0768A5D}"/>
              </a:ext>
            </a:extLst>
          </p:cNvPr>
          <p:cNvGrpSpPr/>
          <p:nvPr userDrawn="1"/>
        </p:nvGrpSpPr>
        <p:grpSpPr>
          <a:xfrm>
            <a:off x="5930884" y="2554751"/>
            <a:ext cx="1618050" cy="216000"/>
            <a:chOff x="6442871" y="2342443"/>
            <a:chExt cx="1618050" cy="216000"/>
          </a:xfrm>
        </p:grpSpPr>
        <p:sp>
          <p:nvSpPr>
            <p:cNvPr id="19" name="TextBox 119">
              <a:extLst>
                <a:ext uri="{FF2B5EF4-FFF2-40B4-BE49-F238E27FC236}">
                  <a16:creationId xmlns:a16="http://schemas.microsoft.com/office/drawing/2014/main" id="{0E022B17-675A-E3C8-C409-7E5BFA99D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9646" y="2363933"/>
              <a:ext cx="1301275" cy="13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lIns="0" tIns="0" rIns="0" bIns="0" anchor="t" anchorCtr="0">
              <a:noAutofit/>
            </a:bodyPr>
            <a:lstStyle/>
            <a:p>
              <a:pPr defTabSz="609402"/>
              <a:r>
                <a:rPr lang="en-AU" alt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@</a:t>
              </a:r>
              <a:r>
                <a:rPr lang="en-AU" altLang="en-US" sz="1100" dirty="0" err="1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globalpeaceindex</a:t>
              </a:r>
              <a:endParaRPr lang="id-ID" altLang="en-US" sz="1100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7401FA-1742-61B3-E8B4-D04DB2F9C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871" y="2342443"/>
              <a:ext cx="216000" cy="216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BF4D00-5A80-B1CF-7A8F-2799DB6A9292}"/>
              </a:ext>
            </a:extLst>
          </p:cNvPr>
          <p:cNvGrpSpPr/>
          <p:nvPr userDrawn="1"/>
        </p:nvGrpSpPr>
        <p:grpSpPr>
          <a:xfrm>
            <a:off x="5930884" y="3222718"/>
            <a:ext cx="2325880" cy="216000"/>
            <a:chOff x="6442871" y="2794012"/>
            <a:chExt cx="2325880" cy="216000"/>
          </a:xfrm>
        </p:grpSpPr>
        <p:sp>
          <p:nvSpPr>
            <p:cNvPr id="22" name="TextBox 119">
              <a:extLst>
                <a:ext uri="{FF2B5EF4-FFF2-40B4-BE49-F238E27FC236}">
                  <a16:creationId xmlns:a16="http://schemas.microsoft.com/office/drawing/2014/main" id="{6073D68C-CB8C-196C-2CE0-70D9FDB0E3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9646" y="2816949"/>
              <a:ext cx="2009105" cy="13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lIns="0" tIns="0" rIns="0" bIns="0" anchor="t" anchorCtr="0">
              <a:noAutofit/>
            </a:bodyPr>
            <a:lstStyle/>
            <a:p>
              <a:pPr defTabSz="609402"/>
              <a:r>
                <a:rPr lang="en-AU" alt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Institute for Economics &amp; Peace</a:t>
              </a:r>
              <a:endParaRPr lang="id-ID" altLang="en-US" sz="1100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4CFF0D2-3E34-643E-F0CD-9ABB3FFD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871" y="2794012"/>
              <a:ext cx="254001" cy="21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ACE7BC-31CD-14D1-B0E4-C4A6D0065E64}"/>
              </a:ext>
            </a:extLst>
          </p:cNvPr>
          <p:cNvGrpSpPr/>
          <p:nvPr userDrawn="1"/>
        </p:nvGrpSpPr>
        <p:grpSpPr>
          <a:xfrm>
            <a:off x="5882384" y="3801751"/>
            <a:ext cx="1937160" cy="336619"/>
            <a:chOff x="4759712" y="3204524"/>
            <a:chExt cx="1937160" cy="336619"/>
          </a:xfrm>
        </p:grpSpPr>
        <p:sp>
          <p:nvSpPr>
            <p:cNvPr id="25" name="TextBox 119">
              <a:extLst>
                <a:ext uri="{FF2B5EF4-FFF2-40B4-BE49-F238E27FC236}">
                  <a16:creationId xmlns:a16="http://schemas.microsoft.com/office/drawing/2014/main" id="{57223A2E-37E8-4C0E-E163-DEFA0C35DA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4987" y="3204524"/>
              <a:ext cx="1571885" cy="336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lIns="0" tIns="0" rIns="0" bIns="0" anchor="t" anchorCtr="0">
              <a:noAutofit/>
            </a:bodyPr>
            <a:lstStyle/>
            <a:p>
              <a:pPr defTabSz="609402"/>
              <a:r>
                <a:rPr lang="en-AU" altLang="en-US" sz="1100" dirty="0" err="1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visionofhumanity.org</a:t>
              </a:r>
              <a:r>
                <a:rPr lang="en-AU" alt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   </a:t>
              </a:r>
            </a:p>
            <a:p>
              <a:pPr defTabSz="609402"/>
              <a:r>
                <a:rPr lang="en-AU" altLang="en-US" sz="1100" dirty="0" err="1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economicsandpeace.org</a:t>
              </a:r>
              <a:endParaRPr lang="id-ID" altLang="en-US" sz="1100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defTabSz="609402"/>
              <a:endParaRPr lang="id-ID" altLang="en-US" sz="1400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5033B4B-6E72-41C7-CB50-8A8947AA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712" y="3206082"/>
              <a:ext cx="285983" cy="21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6B7D47-7347-7D84-681C-E4A668067F8A}"/>
              </a:ext>
            </a:extLst>
          </p:cNvPr>
          <p:cNvGrpSpPr/>
          <p:nvPr userDrawn="1"/>
        </p:nvGrpSpPr>
        <p:grpSpPr>
          <a:xfrm>
            <a:off x="3081170" y="1641921"/>
            <a:ext cx="2016125" cy="1312783"/>
            <a:chOff x="2563318" y="1527924"/>
            <a:chExt cx="2016125" cy="1312783"/>
          </a:xfrm>
        </p:grpSpPr>
        <p:sp>
          <p:nvSpPr>
            <p:cNvPr id="28" name="Google Shape;710;g90e2d1f501_0_4865">
              <a:extLst>
                <a:ext uri="{FF2B5EF4-FFF2-40B4-BE49-F238E27FC236}">
                  <a16:creationId xmlns:a16="http://schemas.microsoft.com/office/drawing/2014/main" id="{594E53E4-A30B-988A-8B21-55B3C0EF223B}"/>
                </a:ext>
              </a:extLst>
            </p:cNvPr>
            <p:cNvSpPr txBox="1"/>
            <p:nvPr/>
          </p:nvSpPr>
          <p:spPr>
            <a:xfrm>
              <a:off x="2570762" y="2618445"/>
              <a:ext cx="2008681" cy="222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53" rIns="45705" bIns="22853" anchor="t" anchorCtr="0">
              <a:noAutofit/>
            </a:bodyPr>
            <a:lstStyle/>
            <a:p>
              <a:pPr algn="ctr" defTabSz="609402">
                <a:buClr>
                  <a:srgbClr val="44546A"/>
                </a:buClr>
                <a:buSzPts val="300"/>
              </a:pP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Strategic Partnerships</a:t>
              </a:r>
              <a:endParaRPr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50385D-756E-7997-4E6A-7B02BE953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81" b="14186"/>
            <a:stretch/>
          </p:blipFill>
          <p:spPr>
            <a:xfrm>
              <a:off x="2563318" y="1527924"/>
              <a:ext cx="2016125" cy="10442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F7E9BB-61F1-73DC-F57A-5B23E0F1B144}"/>
              </a:ext>
            </a:extLst>
          </p:cNvPr>
          <p:cNvGrpSpPr/>
          <p:nvPr userDrawn="1"/>
        </p:nvGrpSpPr>
        <p:grpSpPr>
          <a:xfrm>
            <a:off x="719249" y="1641921"/>
            <a:ext cx="2017197" cy="1308033"/>
            <a:chOff x="322778" y="1527924"/>
            <a:chExt cx="2017197" cy="1308033"/>
          </a:xfrm>
        </p:grpSpPr>
        <p:sp>
          <p:nvSpPr>
            <p:cNvPr id="31" name="Google Shape;706;g90e2d1f501_0_4865">
              <a:extLst>
                <a:ext uri="{FF2B5EF4-FFF2-40B4-BE49-F238E27FC236}">
                  <a16:creationId xmlns:a16="http://schemas.microsoft.com/office/drawing/2014/main" id="{78AE2030-CBF1-BD27-7ED4-4FA3AA3BC5F6}"/>
                </a:ext>
              </a:extLst>
            </p:cNvPr>
            <p:cNvSpPr txBox="1"/>
            <p:nvPr/>
          </p:nvSpPr>
          <p:spPr>
            <a:xfrm>
              <a:off x="324799" y="2623196"/>
              <a:ext cx="2015176" cy="212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5" tIns="22853" rIns="45705" bIns="22853" anchor="t" anchorCtr="0">
              <a:noAutofit/>
            </a:bodyPr>
            <a:lstStyle/>
            <a:p>
              <a:pPr algn="ctr" defTabSz="609402">
                <a:buClr>
                  <a:srgbClr val="44546A"/>
                </a:buClr>
                <a:buSzPts val="300"/>
              </a:pP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Ambassador Program</a:t>
              </a:r>
              <a:endParaRPr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 descr="A group of people looking at a computer&#10;&#10;Description automatically generated">
              <a:extLst>
                <a:ext uri="{FF2B5EF4-FFF2-40B4-BE49-F238E27FC236}">
                  <a16:creationId xmlns:a16="http://schemas.microsoft.com/office/drawing/2014/main" id="{F1AEF297-68B9-9D38-8225-51B880A05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17"/>
            <a:stretch/>
          </p:blipFill>
          <p:spPr>
            <a:xfrm>
              <a:off x="322778" y="1527924"/>
              <a:ext cx="2001184" cy="1044200"/>
            </a:xfrm>
            <a:prstGeom prst="rect">
              <a:avLst/>
            </a:prstGeom>
          </p:spPr>
        </p:pic>
      </p:grpSp>
      <p:pic>
        <p:nvPicPr>
          <p:cNvPr id="33" name="Google Shape;562;g253fa14b5a6_0_26">
            <a:extLst>
              <a:ext uri="{FF2B5EF4-FFF2-40B4-BE49-F238E27FC236}">
                <a16:creationId xmlns:a16="http://schemas.microsoft.com/office/drawing/2014/main" id="{C3170AE3-EB48-78CB-9839-98078F4067AF}"/>
              </a:ext>
            </a:extLst>
          </p:cNvPr>
          <p:cNvPicPr preferRelativeResize="0"/>
          <p:nvPr userDrawn="1"/>
        </p:nvPicPr>
        <p:blipFill rotWithShape="1">
          <a:blip r:embed="rId11">
            <a:alphaModFix/>
          </a:blip>
          <a:srcRect/>
          <a:stretch/>
        </p:blipFill>
        <p:spPr>
          <a:xfrm>
            <a:off x="8496000" y="198000"/>
            <a:ext cx="460800" cy="35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980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3" orient="horz" pos="1031">
          <p15:clr>
            <a:srgbClr val="FBAE40"/>
          </p15:clr>
        </p15:guide>
        <p15:guide id="4" orient="horz" pos="2006">
          <p15:clr>
            <a:srgbClr val="FBAE40"/>
          </p15:clr>
        </p15:guide>
        <p15:guide id="5" pos="453">
          <p15:clr>
            <a:srgbClr val="FBAE40"/>
          </p15:clr>
        </p15:guide>
        <p15:guide id="6" pos="36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253fa14b5a6_0_800"/>
          <p:cNvSpPr txBox="1">
            <a:spLocks noGrp="1"/>
          </p:cNvSpPr>
          <p:nvPr>
            <p:ph type="title"/>
          </p:nvPr>
        </p:nvSpPr>
        <p:spPr>
          <a:xfrm>
            <a:off x="628814" y="273928"/>
            <a:ext cx="78864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None/>
              <a:defRPr sz="16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g253fa14b5a6_0_800"/>
          <p:cNvSpPr txBox="1">
            <a:spLocks noGrp="1"/>
          </p:cNvSpPr>
          <p:nvPr>
            <p:ph type="body" idx="1"/>
          </p:nvPr>
        </p:nvSpPr>
        <p:spPr>
          <a:xfrm>
            <a:off x="628814" y="1369642"/>
            <a:ext cx="7886400" cy="3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952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6225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Char char="•"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1462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1462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71462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1462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1462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1462" algn="l" rtl="0">
              <a:lnSpc>
                <a:spcPct val="90000"/>
              </a:lnSpc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g253fa14b5a6_0_800"/>
          <p:cNvSpPr txBox="1">
            <a:spLocks noGrp="1"/>
          </p:cNvSpPr>
          <p:nvPr>
            <p:ph type="dt" idx="10"/>
          </p:nvPr>
        </p:nvSpPr>
        <p:spPr>
          <a:xfrm>
            <a:off x="628814" y="476873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g253fa14b5a6_0_800"/>
          <p:cNvSpPr txBox="1">
            <a:spLocks noGrp="1"/>
          </p:cNvSpPr>
          <p:nvPr>
            <p:ph type="ftr" idx="11"/>
          </p:nvPr>
        </p:nvSpPr>
        <p:spPr>
          <a:xfrm>
            <a:off x="3029144" y="4768734"/>
            <a:ext cx="3085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660" r:id="rId2"/>
    <p:sldLayoutId id="2147483662" r:id="rId3"/>
    <p:sldLayoutId id="2147483661" r:id="rId4"/>
    <p:sldLayoutId id="2147483709" r:id="rId5"/>
    <p:sldLayoutId id="2147483710" r:id="rId6"/>
    <p:sldLayoutId id="2147483711" r:id="rId7"/>
    <p:sldLayoutId id="2147483663" r:id="rId8"/>
    <p:sldLayoutId id="2147483708" r:id="rId9"/>
  </p:sldLayoutIdLst>
  <p:transition spd="med">
    <p:push dir="r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EDAE6187-0093-B2A3-8687-42E5B12DB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8091D022-FCC6-FED6-4FE8-B42F29FA37AD}"/>
              </a:ext>
            </a:extLst>
          </p:cNvPr>
          <p:cNvSpPr txBox="1"/>
          <p:nvPr/>
        </p:nvSpPr>
        <p:spPr>
          <a:xfrm>
            <a:off x="431999" y="1311012"/>
            <a:ext cx="4648883" cy="19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66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 Threat Report 2025</a:t>
            </a:r>
            <a:endParaRPr sz="6600" cap="none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5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3404F-74CD-30D3-C8EB-1FC0C8D3D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red line&#10;&#10;AI-generated content may be incorrect.">
            <a:extLst>
              <a:ext uri="{FF2B5EF4-FFF2-40B4-BE49-F238E27FC236}">
                <a16:creationId xmlns:a16="http://schemas.microsoft.com/office/drawing/2014/main" id="{97A34D66-BB85-D533-A805-6DB26A73C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705" y="1801430"/>
            <a:ext cx="5003295" cy="2160970"/>
          </a:xfrm>
          <a:prstGeom prst="rect">
            <a:avLst/>
          </a:prstGeom>
        </p:spPr>
      </p:pic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1335FA3D-8DF7-254B-9C59-1764A16820A3}"/>
              </a:ext>
            </a:extLst>
          </p:cNvPr>
          <p:cNvSpPr txBox="1"/>
          <p:nvPr/>
        </p:nvSpPr>
        <p:spPr>
          <a:xfrm>
            <a:off x="323850" y="220675"/>
            <a:ext cx="4815220" cy="41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 Pressure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576B6B-171D-67A0-1678-B165981575E3}"/>
              </a:ext>
            </a:extLst>
          </p:cNvPr>
          <p:cNvSpPr txBox="1"/>
          <p:nvPr/>
        </p:nvSpPr>
        <p:spPr>
          <a:xfrm>
            <a:off x="4927711" y="1465066"/>
            <a:ext cx="36628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people over 60 and under 5, 1950–2100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CB0398-41AD-5AC9-3EA8-2403E597E286}"/>
              </a:ext>
            </a:extLst>
          </p:cNvPr>
          <p:cNvSpPr txBox="1"/>
          <p:nvPr/>
        </p:nvSpPr>
        <p:spPr>
          <a:xfrm>
            <a:off x="360000" y="1173755"/>
            <a:ext cx="38448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ETR demographic pressure indicator measures projected population growth rates to 2050.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Sub-Saharan Africa is expected to experience the most rapid growth in next 25 years, potentially expanding by 70 per cent.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Niger, Uganda, and Malawi are projected to grow the most.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However, global population growth estimates have repeatedly been revised downward in recent years.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Many countries will see plateauing or shrinking populations, particularly in Europe and East Asia.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This will result in an increasingly ageing population, which will present other, non-ecological challenges.</a:t>
            </a:r>
          </a:p>
        </p:txBody>
      </p:sp>
    </p:spTree>
    <p:extLst>
      <p:ext uri="{BB962C8B-B14F-4D97-AF65-F5344CB8AC3E}">
        <p14:creationId xmlns:p14="http://schemas.microsoft.com/office/powerpoint/2010/main" val="352373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F5D6E-8DA0-1054-C11F-8F9641BDE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3A6BD015-E7B4-45BA-0501-A234CBE75DE4}"/>
              </a:ext>
            </a:extLst>
          </p:cNvPr>
          <p:cNvSpPr txBox="1"/>
          <p:nvPr/>
        </p:nvSpPr>
        <p:spPr>
          <a:xfrm>
            <a:off x="431800" y="1168400"/>
            <a:ext cx="5598410" cy="280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66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Risk and Freshwater Availability</a:t>
            </a:r>
            <a:endParaRPr sz="6600" cap="none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52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E7234-A81E-F791-BC93-0349E4E67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296;p333">
            <a:extLst>
              <a:ext uri="{FF2B5EF4-FFF2-40B4-BE49-F238E27FC236}">
                <a16:creationId xmlns:a16="http://schemas.microsoft.com/office/drawing/2014/main" id="{ED19FF22-BD03-9DCA-AF21-C9EE5DCD3FF8}"/>
              </a:ext>
            </a:extLst>
          </p:cNvPr>
          <p:cNvSpPr txBox="1"/>
          <p:nvPr/>
        </p:nvSpPr>
        <p:spPr>
          <a:xfrm>
            <a:off x="323850" y="220676"/>
            <a:ext cx="4815220" cy="2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Risk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46E225-93E0-1B45-EB7D-4C5673318E5D}"/>
              </a:ext>
            </a:extLst>
          </p:cNvPr>
          <p:cNvSpPr txBox="1"/>
          <p:nvPr/>
        </p:nvSpPr>
        <p:spPr>
          <a:xfrm>
            <a:off x="5366487" y="1474142"/>
            <a:ext cx="24106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water risk scores, 2024</a:t>
            </a:r>
          </a:p>
        </p:txBody>
      </p:sp>
      <p:pic>
        <p:nvPicPr>
          <p:cNvPr id="13" name="Picture 12" descr="A bar chart with different colored bars&#10;&#10;AI-generated content may be incorrect.">
            <a:extLst>
              <a:ext uri="{FF2B5EF4-FFF2-40B4-BE49-F238E27FC236}">
                <a16:creationId xmlns:a16="http://schemas.microsoft.com/office/drawing/2014/main" id="{1EC388B6-7B9D-DCD2-0426-FCCB10DFB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586" y="1735752"/>
            <a:ext cx="5144413" cy="22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4C209E-4A3F-2D5E-6783-2D4D08C38FED}"/>
              </a:ext>
            </a:extLst>
          </p:cNvPr>
          <p:cNvSpPr txBox="1"/>
          <p:nvPr/>
        </p:nvSpPr>
        <p:spPr>
          <a:xfrm>
            <a:off x="360000" y="1168400"/>
            <a:ext cx="38448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ETR water risk indicator measures the reliability of access to safe drinking water.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It combines two measures: the proportion of the population with access to clean water and the frequency of extreme monthly rainfall deficits compared with historical averages.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Sub-Saharan Africa has the highest average levels of threat in this indicator, followed by South Asia and South America.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Between 2019 and 2024, South America experienced the greatest increase in threat levels.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Western and Central Europe, the region with the lowest overall levels of threat, experienced the largest improvement since 2019.</a:t>
            </a:r>
          </a:p>
        </p:txBody>
      </p:sp>
    </p:spTree>
    <p:extLst>
      <p:ext uri="{BB962C8B-B14F-4D97-AF65-F5344CB8AC3E}">
        <p14:creationId xmlns:p14="http://schemas.microsoft.com/office/powerpoint/2010/main" val="147454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F6386-8739-DE0B-2D0A-A69FF1C30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water consumption&#10;&#10;AI-generated content may be incorrect.">
            <a:extLst>
              <a:ext uri="{FF2B5EF4-FFF2-40B4-BE49-F238E27FC236}">
                <a16:creationId xmlns:a16="http://schemas.microsoft.com/office/drawing/2014/main" id="{99646AEB-CA02-0AD3-2CF4-D03CEB119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003" y="1291894"/>
            <a:ext cx="3583890" cy="3225002"/>
          </a:xfrm>
          <a:prstGeom prst="rect">
            <a:avLst/>
          </a:prstGeom>
        </p:spPr>
      </p:pic>
      <p:sp>
        <p:nvSpPr>
          <p:cNvPr id="12" name="Google Shape;2296;p333">
            <a:extLst>
              <a:ext uri="{FF2B5EF4-FFF2-40B4-BE49-F238E27FC236}">
                <a16:creationId xmlns:a16="http://schemas.microsoft.com/office/drawing/2014/main" id="{B03805F0-BC19-FC86-594B-16A82D50F767}"/>
              </a:ext>
            </a:extLst>
          </p:cNvPr>
          <p:cNvSpPr txBox="1"/>
          <p:nvPr/>
        </p:nvSpPr>
        <p:spPr>
          <a:xfrm>
            <a:off x="323850" y="220676"/>
            <a:ext cx="4815220" cy="2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Freshwater availability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58ECB9-D44A-6004-713D-0A6B91DEC9D7}"/>
              </a:ext>
            </a:extLst>
          </p:cNvPr>
          <p:cNvSpPr txBox="1"/>
          <p:nvPr/>
        </p:nvSpPr>
        <p:spPr>
          <a:xfrm>
            <a:off x="5371175" y="861007"/>
            <a:ext cx="27617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capita water withdrawals by sector and country income groups, 2022</a:t>
            </a:r>
            <a:endParaRPr lang="en-AU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70919B-7792-AB2D-7B3B-9F7EF8756BA7}"/>
              </a:ext>
            </a:extLst>
          </p:cNvPr>
          <p:cNvSpPr txBox="1"/>
          <p:nvPr/>
        </p:nvSpPr>
        <p:spPr>
          <a:xfrm>
            <a:off x="360001" y="1168400"/>
            <a:ext cx="42120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Total renewable flows of freshwater are about 44,000 cubic kilometres per year, which has been relatively stable over the decades.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But with population growth, the amount of freshwater per person has fallen from about 18,000 cubic metres in 1950 to about 5,000 today.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On a per capita basis, high-income countries withdraw the most freshwater, while low-income countries withdraw the least.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More than 70% of global water withdrawals go to agriculture.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In wealthy countries, greater amounts are used for industrial and household/municipal use.</a:t>
            </a:r>
          </a:p>
        </p:txBody>
      </p:sp>
    </p:spTree>
    <p:extLst>
      <p:ext uri="{BB962C8B-B14F-4D97-AF65-F5344CB8AC3E}">
        <p14:creationId xmlns:p14="http://schemas.microsoft.com/office/powerpoint/2010/main" val="117429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305F0-84A8-1DF9-6551-284AE566F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number of different colored bars&#10;&#10;AI-generated content may be incorrect.">
            <a:extLst>
              <a:ext uri="{FF2B5EF4-FFF2-40B4-BE49-F238E27FC236}">
                <a16:creationId xmlns:a16="http://schemas.microsoft.com/office/drawing/2014/main" id="{7B59E847-B46E-E3FF-0004-ED0D4A312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105" y="1668325"/>
            <a:ext cx="4957895" cy="2142791"/>
          </a:xfrm>
          <a:prstGeom prst="rect">
            <a:avLst/>
          </a:prstGeom>
        </p:spPr>
      </p:pic>
      <p:sp>
        <p:nvSpPr>
          <p:cNvPr id="2" name="Google Shape;2296;p333">
            <a:extLst>
              <a:ext uri="{FF2B5EF4-FFF2-40B4-BE49-F238E27FC236}">
                <a16:creationId xmlns:a16="http://schemas.microsoft.com/office/drawing/2014/main" id="{FAF6BC1F-7677-3A43-13B0-ACF4367E8196}"/>
              </a:ext>
            </a:extLst>
          </p:cNvPr>
          <p:cNvSpPr txBox="1"/>
          <p:nvPr/>
        </p:nvSpPr>
        <p:spPr>
          <a:xfrm>
            <a:off x="323849" y="220676"/>
            <a:ext cx="6414575" cy="440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in freshwater withdrawals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D7A6A-0441-D827-9756-D491183A4A09}"/>
              </a:ext>
            </a:extLst>
          </p:cNvPr>
          <p:cNvSpPr txBox="1"/>
          <p:nvPr/>
        </p:nvSpPr>
        <p:spPr>
          <a:xfrm>
            <a:off x="4972929" y="1136591"/>
            <a:ext cx="33449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per capita water withdrawals by sector and country income groups, 2000-2022</a:t>
            </a:r>
            <a:endParaRPr lang="en-AU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D142F-8DD2-D0AD-73E9-B94A71EDEBEB}"/>
              </a:ext>
            </a:extLst>
          </p:cNvPr>
          <p:cNvSpPr txBox="1"/>
          <p:nvPr/>
        </p:nvSpPr>
        <p:spPr>
          <a:xfrm>
            <a:off x="360000" y="833384"/>
            <a:ext cx="38163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noProof="0" dirty="0"/>
              <a:t>Per-capita withdrawals peaked in 2008 and have fallen about 14% since.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Total</a:t>
            </a:r>
            <a:r>
              <a:rPr lang="en-AU" sz="1200" dirty="0"/>
              <a:t> water withdrawals appear to have peaked in 2019.</a:t>
            </a: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Much of these improvements seem to be the result of more </a:t>
            </a:r>
            <a:r>
              <a:rPr lang="en-AU" sz="1200" dirty="0"/>
              <a:t>efficient use in high-income countries.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Improvements in wealthy countries are highly impactful owing to their disproportionate water use.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Middle-income countries show mixed trends.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While low-income countries are withdrawing more water than ever, population growth has resulted declines in water use on a per capita basis.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This means that water is increasingly scarce in such settings.</a:t>
            </a:r>
            <a:endParaRPr lang="en-AU" sz="1200" noProof="0" dirty="0"/>
          </a:p>
        </p:txBody>
      </p:sp>
    </p:spTree>
    <p:extLst>
      <p:ext uri="{BB962C8B-B14F-4D97-AF65-F5344CB8AC3E}">
        <p14:creationId xmlns:p14="http://schemas.microsoft.com/office/powerpoint/2010/main" val="414423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365BD-531C-2DCA-99C3-846022A43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97C63E73-78AC-40A9-A182-A6B1FB7B6BD3}"/>
              </a:ext>
            </a:extLst>
          </p:cNvPr>
          <p:cNvSpPr txBox="1"/>
          <p:nvPr/>
        </p:nvSpPr>
        <p:spPr>
          <a:xfrm>
            <a:off x="469317" y="1168400"/>
            <a:ext cx="4853064" cy="280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66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Rainfall Continuity and Conflict</a:t>
            </a:r>
            <a:endParaRPr sz="6600" cap="none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98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C6521-7CA2-B925-1890-930A25FD5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49428364-934B-C925-C773-9024C7F59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991" y="1415147"/>
            <a:ext cx="5360009" cy="2314794"/>
          </a:xfrm>
          <a:prstGeom prst="rect">
            <a:avLst/>
          </a:prstGeom>
        </p:spPr>
      </p:pic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A0882DE1-86F6-E200-F334-D9C79BADAE9E}"/>
              </a:ext>
            </a:extLst>
          </p:cNvPr>
          <p:cNvSpPr txBox="1"/>
          <p:nvPr/>
        </p:nvSpPr>
        <p:spPr>
          <a:xfrm>
            <a:off x="323850" y="220676"/>
            <a:ext cx="5964408" cy="24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Rainfall seasonality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C2DEF-EC84-F384-8B04-C26581A2C211}"/>
              </a:ext>
            </a:extLst>
          </p:cNvPr>
          <p:cNvSpPr txBox="1"/>
          <p:nvPr/>
        </p:nvSpPr>
        <p:spPr>
          <a:xfrm>
            <a:off x="3989574" y="2954217"/>
            <a:ext cx="11648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seasonality</a:t>
            </a:r>
          </a:p>
          <a:p>
            <a:endParaRPr lang="en-A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seasonality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2063D3-1D94-8444-C87C-87589635AABC}"/>
              </a:ext>
            </a:extLst>
          </p:cNvPr>
          <p:cNvSpPr txBox="1"/>
          <p:nvPr/>
        </p:nvSpPr>
        <p:spPr>
          <a:xfrm>
            <a:off x="360000" y="1168400"/>
            <a:ext cx="31670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Rainfall variability refers to how much rainfall fluctuates over time – either from year to year or within a given season.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 related concept is rainfall seasonality, which describes the degree to which rainfall is concentrated in a few months throughout the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Seasonality tends to be highest in highly arid areas, where rainfall is generally uncommon, but which occasionally receive bursts of rain. </a:t>
            </a:r>
          </a:p>
          <a:p>
            <a:endParaRPr lang="en-AU" sz="1200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A6AFDA-DC11-96E2-F209-E70BCD3C304D}"/>
              </a:ext>
            </a:extLst>
          </p:cNvPr>
          <p:cNvSpPr txBox="1"/>
          <p:nvPr/>
        </p:nvSpPr>
        <p:spPr>
          <a:xfrm>
            <a:off x="5221706" y="1153537"/>
            <a:ext cx="27833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Rainfall seasonality index, 2005-2025</a:t>
            </a:r>
          </a:p>
        </p:txBody>
      </p:sp>
    </p:spTree>
    <p:extLst>
      <p:ext uri="{BB962C8B-B14F-4D97-AF65-F5344CB8AC3E}">
        <p14:creationId xmlns:p14="http://schemas.microsoft.com/office/powerpoint/2010/main" val="243920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2299F-DCA4-D4CA-313F-EC0016A19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bar graph&#10;&#10;AI-generated content may be incorrect.">
            <a:extLst>
              <a:ext uri="{FF2B5EF4-FFF2-40B4-BE49-F238E27FC236}">
                <a16:creationId xmlns:a16="http://schemas.microsoft.com/office/drawing/2014/main" id="{EC866C04-428F-D5D5-8A2F-54C9D65D0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21" y="1335988"/>
            <a:ext cx="5654673" cy="2859444"/>
          </a:xfrm>
          <a:prstGeom prst="rect">
            <a:avLst/>
          </a:prstGeom>
        </p:spPr>
      </p:pic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89E01179-B55C-4086-3C18-7059603357B3}"/>
              </a:ext>
            </a:extLst>
          </p:cNvPr>
          <p:cNvSpPr txBox="1"/>
          <p:nvPr/>
        </p:nvSpPr>
        <p:spPr>
          <a:xfrm>
            <a:off x="323850" y="220676"/>
            <a:ext cx="4815220" cy="2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Rainfall dependence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1D7B6-E065-0A7C-7A17-2E812ED44DC2}"/>
              </a:ext>
            </a:extLst>
          </p:cNvPr>
          <p:cNvSpPr txBox="1"/>
          <p:nvPr/>
        </p:nvSpPr>
        <p:spPr>
          <a:xfrm>
            <a:off x="4914831" y="1074378"/>
            <a:ext cx="29010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Prevalence of irrigation by region,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E68C6E-4E2C-D638-F909-67E816B82F18}"/>
              </a:ext>
            </a:extLst>
          </p:cNvPr>
          <p:cNvSpPr txBox="1"/>
          <p:nvPr/>
        </p:nvSpPr>
        <p:spPr>
          <a:xfrm>
            <a:off x="360000" y="1168400"/>
            <a:ext cx="304292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Most food production around the world is highly dependent on rainfall. 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Communities across the globe have developed intricate knowledge systems around local rainfall regimes.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These patterns govern when to plant, when to harvest, and when to migrate livestock.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Less than 20% of the world’s cropland is irrigated (though it produces 40% of the world’s food).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Sub-Saharan Africa has the lowest irrigation rates in the world.</a:t>
            </a:r>
            <a:endParaRPr lang="en-AU" sz="1200" noProof="0" dirty="0"/>
          </a:p>
        </p:txBody>
      </p:sp>
    </p:spTree>
    <p:extLst>
      <p:ext uri="{BB962C8B-B14F-4D97-AF65-F5344CB8AC3E}">
        <p14:creationId xmlns:p14="http://schemas.microsoft.com/office/powerpoint/2010/main" val="409719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05F6C-3D1A-3851-78A5-A7678E503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AI-generated content may be incorrect.">
            <a:extLst>
              <a:ext uri="{FF2B5EF4-FFF2-40B4-BE49-F238E27FC236}">
                <a16:creationId xmlns:a16="http://schemas.microsoft.com/office/drawing/2014/main" id="{EC92477A-4634-EE35-BFC5-475022806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911" y="1656957"/>
            <a:ext cx="5342352" cy="2307168"/>
          </a:xfrm>
          <a:prstGeom prst="rect">
            <a:avLst/>
          </a:prstGeom>
        </p:spPr>
      </p:pic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29CFCF66-3667-EB24-7195-676369697E6E}"/>
              </a:ext>
            </a:extLst>
          </p:cNvPr>
          <p:cNvSpPr txBox="1"/>
          <p:nvPr/>
        </p:nvSpPr>
        <p:spPr>
          <a:xfrm>
            <a:off x="323850" y="220676"/>
            <a:ext cx="7234418" cy="902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seasonality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32213-B010-2CDB-50B3-BE96559796E6}"/>
              </a:ext>
            </a:extLst>
          </p:cNvPr>
          <p:cNvSpPr txBox="1"/>
          <p:nvPr/>
        </p:nvSpPr>
        <p:spPr>
          <a:xfrm>
            <a:off x="3829177" y="3183257"/>
            <a:ext cx="12070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seasonality</a:t>
            </a:r>
          </a:p>
          <a:p>
            <a:endParaRPr lang="en-A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Decreasing seasonality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822F2-EDF3-D7BB-F012-EBBC8329570A}"/>
              </a:ext>
            </a:extLst>
          </p:cNvPr>
          <p:cNvSpPr txBox="1"/>
          <p:nvPr/>
        </p:nvSpPr>
        <p:spPr>
          <a:xfrm>
            <a:off x="4432705" y="1353143"/>
            <a:ext cx="39231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rainfall seasonality, 2020-2025 vs 2005-2010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10616-AACE-0671-6958-AAAC5E39742C}"/>
              </a:ext>
            </a:extLst>
          </p:cNvPr>
          <p:cNvSpPr txBox="1"/>
          <p:nvPr/>
        </p:nvSpPr>
        <p:spPr>
          <a:xfrm>
            <a:off x="360000" y="1172726"/>
            <a:ext cx="29250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Rising rainfall seasonality represents a critical disruption for food production and many agrarian economies.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More than 60% of the world has seen rainfall seasonality increase over the past two decades.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In most areas, these increases have been marginal, but in others they have been moderate or severe.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Unpredictability, not just scarcity, is the critical risk.</a:t>
            </a:r>
            <a:endParaRPr lang="en-AU" sz="1200" noProof="0" dirty="0"/>
          </a:p>
        </p:txBody>
      </p:sp>
    </p:spTree>
    <p:extLst>
      <p:ext uri="{BB962C8B-B14F-4D97-AF65-F5344CB8AC3E}">
        <p14:creationId xmlns:p14="http://schemas.microsoft.com/office/powerpoint/2010/main" val="25107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B9F20-CB83-59E3-1987-0C35F810B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 showing the impact of a conflict&#10;&#10;AI-generated content may be incorrect.">
            <a:extLst>
              <a:ext uri="{FF2B5EF4-FFF2-40B4-BE49-F238E27FC236}">
                <a16:creationId xmlns:a16="http://schemas.microsoft.com/office/drawing/2014/main" id="{CB9728C8-DB41-3C75-B3E1-64720748F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37" y="1234859"/>
            <a:ext cx="4115417" cy="3119475"/>
          </a:xfrm>
          <a:prstGeom prst="rect">
            <a:avLst/>
          </a:prstGeom>
        </p:spPr>
      </p:pic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75E27004-511C-30F7-499F-3A30C77BA590}"/>
              </a:ext>
            </a:extLst>
          </p:cNvPr>
          <p:cNvSpPr txBox="1"/>
          <p:nvPr/>
        </p:nvSpPr>
        <p:spPr>
          <a:xfrm>
            <a:off x="323850" y="220676"/>
            <a:ext cx="7234418" cy="485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Seasonality changes and conflict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C24147-2663-EF1D-685B-BBD59055C332}"/>
              </a:ext>
            </a:extLst>
          </p:cNvPr>
          <p:cNvSpPr txBox="1"/>
          <p:nvPr/>
        </p:nvSpPr>
        <p:spPr>
          <a:xfrm>
            <a:off x="4335957" y="977020"/>
            <a:ext cx="44591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subnational conflict fatality rates, by seasonality trend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F435C-E14A-04DC-D9AC-5184B5C3FE1A}"/>
              </a:ext>
            </a:extLst>
          </p:cNvPr>
          <p:cNvSpPr txBox="1"/>
          <p:nvPr/>
        </p:nvSpPr>
        <p:spPr>
          <a:xfrm>
            <a:off x="360000" y="1168400"/>
            <a:ext cx="34593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world has registered more than 1.7 million conflict-related fatalities since 2018.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This equates to a global annual rate of about 2.8 conflict deaths per 100,000 people.</a:t>
            </a:r>
            <a:endParaRPr lang="en-A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Globally, subnational areas where rainfall seasonality has decreased or remained stable average 2.1-2.4 conflict deaths per 100,000 people per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areas of moderate seasonality increase, the average is 4.6 deaths per 100,000 people.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areas of severe increases, it is 9.4 deaths.</a:t>
            </a:r>
            <a:endParaRPr lang="en-AU" sz="1200" noProof="0" dirty="0"/>
          </a:p>
        </p:txBody>
      </p:sp>
    </p:spTree>
    <p:extLst>
      <p:ext uri="{BB962C8B-B14F-4D97-AF65-F5344CB8AC3E}">
        <p14:creationId xmlns:p14="http://schemas.microsoft.com/office/powerpoint/2010/main" val="289136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A36E5-4764-A69F-6709-8595AA23F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g253fa14b5a6_0_881">
            <a:extLst>
              <a:ext uri="{FF2B5EF4-FFF2-40B4-BE49-F238E27FC236}">
                <a16:creationId xmlns:a16="http://schemas.microsoft.com/office/drawing/2014/main" id="{7C9E0B25-C0FD-4177-CC7F-0DB1C767203A}"/>
              </a:ext>
            </a:extLst>
          </p:cNvPr>
          <p:cNvSpPr txBox="1"/>
          <p:nvPr/>
        </p:nvSpPr>
        <p:spPr>
          <a:xfrm>
            <a:off x="673894" y="2080389"/>
            <a:ext cx="4109774" cy="180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The Institute for Economics and Peace (IEP) is an independent, not-for-profit think tank dedicated to building a greater understanding of the key drivers of peace and the economic benefits that increased peacefulness can deliver.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AU" sz="1200" dirty="0">
                <a:solidFill>
                  <a:schemeClr val="tx1"/>
                </a:solidFill>
              </a:rPr>
              <a:t>Founded in 2008, IEP is headquartered in Sydney, Australia, with offices in Brussels, New York, and Nairobi.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endParaRPr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endParaRPr sz="10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85;g253fa14b5a6_0_881">
            <a:extLst>
              <a:ext uri="{FF2B5EF4-FFF2-40B4-BE49-F238E27FC236}">
                <a16:creationId xmlns:a16="http://schemas.microsoft.com/office/drawing/2014/main" id="{23DD15A9-2F3F-58E9-C03C-EC7BA88B5674}"/>
              </a:ext>
            </a:extLst>
          </p:cNvPr>
          <p:cNvSpPr txBox="1"/>
          <p:nvPr/>
        </p:nvSpPr>
        <p:spPr>
          <a:xfrm>
            <a:off x="673896" y="1107017"/>
            <a:ext cx="4243282" cy="8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Making the case for peace with data and research</a:t>
            </a:r>
            <a:endParaRPr sz="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87;g253fa14b5a6_0_881">
            <a:extLst>
              <a:ext uri="{FF2B5EF4-FFF2-40B4-BE49-F238E27FC236}">
                <a16:creationId xmlns:a16="http://schemas.microsoft.com/office/drawing/2014/main" id="{67329FD3-CB00-57FD-70A2-949507390CC4}"/>
              </a:ext>
            </a:extLst>
          </p:cNvPr>
          <p:cNvSpPr txBox="1"/>
          <p:nvPr/>
        </p:nvSpPr>
        <p:spPr>
          <a:xfrm>
            <a:off x="673893" y="769926"/>
            <a:ext cx="29565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ABOUT US</a:t>
            </a:r>
            <a:endParaRPr sz="11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C7D242-182B-CC9D-853E-AC1EAF0F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79" y="873848"/>
            <a:ext cx="3397391" cy="339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19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68409-BD66-9F29-5FF8-068A151C7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blue and yellow line&#10;&#10;AI-generated content may be incorrect.">
            <a:extLst>
              <a:ext uri="{FF2B5EF4-FFF2-40B4-BE49-F238E27FC236}">
                <a16:creationId xmlns:a16="http://schemas.microsoft.com/office/drawing/2014/main" id="{F212FAD7-EDD2-5BCB-F8F4-E4377D27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400" y="1677064"/>
            <a:ext cx="5087600" cy="1852199"/>
          </a:xfrm>
          <a:prstGeom prst="rect">
            <a:avLst/>
          </a:prstGeom>
        </p:spPr>
      </p:pic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E0F37381-9C14-D112-547B-AE61A05A5BF1}"/>
              </a:ext>
            </a:extLst>
          </p:cNvPr>
          <p:cNvSpPr txBox="1"/>
          <p:nvPr/>
        </p:nvSpPr>
        <p:spPr>
          <a:xfrm>
            <a:off x="323850" y="220675"/>
            <a:ext cx="6358304" cy="52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Africa’s Karamoja Cluster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A8EF79-9642-19DE-F7E7-363EB07ED60C}"/>
              </a:ext>
            </a:extLst>
          </p:cNvPr>
          <p:cNvSpPr txBox="1"/>
          <p:nvPr/>
        </p:nvSpPr>
        <p:spPr>
          <a:xfrm>
            <a:off x="4206461" y="1258117"/>
            <a:ext cx="49375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Killings attributed to pastoralist groups, Kenya and Uganda, 2017–2024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906EDF-4542-C3E8-4863-558721A018C7}"/>
              </a:ext>
            </a:extLst>
          </p:cNvPr>
          <p:cNvSpPr txBox="1"/>
          <p:nvPr/>
        </p:nvSpPr>
        <p:spPr>
          <a:xfrm>
            <a:off x="360000" y="1161331"/>
            <a:ext cx="362902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2025 ETR includes an in-depth profile of a region called the Karamoja Cluster in East Africa.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region is known for cross-border agropastoralism, and it has a history of cattle raiding and pastoral violence.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Among the non-desert regions of sub-Saharan Africa, the Karamoja Cluster has experienced the greatest increases in rainfall seasonality in the past two decades.</a:t>
            </a:r>
            <a:endParaRPr lang="en-A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After a period of relative peace in the 2010s, pastoralist violence in Karamoja has recently been on the rise, amid increasing water pressures.</a:t>
            </a:r>
          </a:p>
        </p:txBody>
      </p:sp>
    </p:spTree>
    <p:extLst>
      <p:ext uri="{BB962C8B-B14F-4D97-AF65-F5344CB8AC3E}">
        <p14:creationId xmlns:p14="http://schemas.microsoft.com/office/powerpoint/2010/main" val="92009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096AB-C2BF-4C53-1D68-38E4421B3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3FE927-70D6-E176-8E73-E7A9B886E99B}"/>
              </a:ext>
            </a:extLst>
          </p:cNvPr>
          <p:cNvSpPr txBox="1"/>
          <p:nvPr/>
        </p:nvSpPr>
        <p:spPr>
          <a:xfrm>
            <a:off x="431800" y="1168400"/>
            <a:ext cx="4500927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chemeClr val="bg1"/>
                </a:solidFill>
              </a:rPr>
              <a:t>Shared Water Systems:</a:t>
            </a:r>
          </a:p>
          <a:p>
            <a:pPr>
              <a:lnSpc>
                <a:spcPct val="80000"/>
              </a:lnSpc>
            </a:pPr>
            <a:r>
              <a:rPr lang="en-US" sz="4800" dirty="0">
                <a:solidFill>
                  <a:schemeClr val="bg1"/>
                </a:solidFill>
              </a:rPr>
              <a:t>Cooperation, Co-Existence and Conflict</a:t>
            </a:r>
          </a:p>
        </p:txBody>
      </p:sp>
    </p:spTree>
    <p:extLst>
      <p:ext uri="{BB962C8B-B14F-4D97-AF65-F5344CB8AC3E}">
        <p14:creationId xmlns:p14="http://schemas.microsoft.com/office/powerpoint/2010/main" val="2716287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AI-generated content may be incorrect.">
            <a:extLst>
              <a:ext uri="{FF2B5EF4-FFF2-40B4-BE49-F238E27FC236}">
                <a16:creationId xmlns:a16="http://schemas.microsoft.com/office/drawing/2014/main" id="{9A53E087-EDE2-B99E-66EB-B9E5794DB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489" y="1371116"/>
            <a:ext cx="5606511" cy="2910713"/>
          </a:xfrm>
          <a:prstGeom prst="rect">
            <a:avLst/>
          </a:prstGeom>
        </p:spPr>
      </p:pic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5823E52C-B206-FC85-4DE5-3857D7B4A0E5}"/>
              </a:ext>
            </a:extLst>
          </p:cNvPr>
          <p:cNvSpPr txBox="1"/>
          <p:nvPr/>
        </p:nvSpPr>
        <p:spPr>
          <a:xfrm>
            <a:off x="323849" y="220676"/>
            <a:ext cx="5857031" cy="41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Transboundary river systems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7CDF3-CA9D-DD38-16F1-14577332DCF2}"/>
              </a:ext>
            </a:extLst>
          </p:cNvPr>
          <p:cNvSpPr txBox="1"/>
          <p:nvPr/>
        </p:nvSpPr>
        <p:spPr>
          <a:xfrm>
            <a:off x="360000" y="1168400"/>
            <a:ext cx="33178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There are over 300 transboundary river and lake</a:t>
            </a:r>
            <a:r>
              <a:rPr lang="en-AU" sz="1200" dirty="0"/>
              <a:t> </a:t>
            </a:r>
            <a:r>
              <a:rPr lang="en-AU" sz="1200" noProof="0" dirty="0"/>
              <a:t>basin systems around the world.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More than 150 countries share a system with at least one other country.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Billions of people depend on these systems for food, energy, and water.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Shared dependencies on rivers like the Nile, the Mekong, and the Indus can raise the stakes for interstate relations</a:t>
            </a:r>
            <a:r>
              <a:rPr lang="en-AU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But they can also incentivise cooperation.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90CD54-AEA8-D1CC-8C14-8B4F36ED8FEF}"/>
              </a:ext>
            </a:extLst>
          </p:cNvPr>
          <p:cNvSpPr txBox="1"/>
          <p:nvPr/>
        </p:nvSpPr>
        <p:spPr>
          <a:xfrm>
            <a:off x="5074837" y="1134064"/>
            <a:ext cx="33178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river basins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62537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197D0-9AE3-C8C4-5B67-55D928661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with numbers and a number&#10;&#10;AI-generated content may be incorrect.">
            <a:extLst>
              <a:ext uri="{FF2B5EF4-FFF2-40B4-BE49-F238E27FC236}">
                <a16:creationId xmlns:a16="http://schemas.microsoft.com/office/drawing/2014/main" id="{1BBCA7A8-83EB-2716-4620-68C6A9EEF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912" y="1599939"/>
            <a:ext cx="5166088" cy="2645120"/>
          </a:xfrm>
          <a:prstGeom prst="rect">
            <a:avLst/>
          </a:prstGeom>
        </p:spPr>
      </p:pic>
      <p:sp>
        <p:nvSpPr>
          <p:cNvPr id="8" name="Google Shape;2296;p333">
            <a:extLst>
              <a:ext uri="{FF2B5EF4-FFF2-40B4-BE49-F238E27FC236}">
                <a16:creationId xmlns:a16="http://schemas.microsoft.com/office/drawing/2014/main" id="{6F6B4025-8E2C-10A8-1D8C-DD5F7E24C87D}"/>
              </a:ext>
            </a:extLst>
          </p:cNvPr>
          <p:cNvSpPr txBox="1"/>
          <p:nvPr/>
        </p:nvSpPr>
        <p:spPr>
          <a:xfrm>
            <a:off x="323849" y="220676"/>
            <a:ext cx="5857031" cy="41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conflict and cooperation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716C7-D2C0-6E91-8FE5-247B4CCD43E7}"/>
              </a:ext>
            </a:extLst>
          </p:cNvPr>
          <p:cNvSpPr txBox="1"/>
          <p:nvPr/>
        </p:nvSpPr>
        <p:spPr>
          <a:xfrm>
            <a:off x="360000" y="1168400"/>
            <a:ext cx="361791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Popular narratives have warned of looming “water wars”, especially in transboundary river and lake basins.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However, </a:t>
            </a:r>
            <a:r>
              <a:rPr lang="en-US" sz="1200" dirty="0"/>
              <a:t>interstate wars fought exclusively over water have not occurred in the modern era</a:t>
            </a:r>
            <a:r>
              <a:rPr lang="en-AU" sz="1200" noProof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fact, since the 1950s, recorded water cooperation events have been far more common than conflict events.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But since 2013, conflict events have been on the rise.</a:t>
            </a: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noProof="0" dirty="0"/>
              <a:t>This makes the lessons from successful river sharing arrangements critical to understand and replicate.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756B8-3DB3-8911-DC35-AD5322DAEDC9}"/>
              </a:ext>
            </a:extLst>
          </p:cNvPr>
          <p:cNvSpPr txBox="1"/>
          <p:nvPr/>
        </p:nvSpPr>
        <p:spPr>
          <a:xfrm>
            <a:off x="4731050" y="1338329"/>
            <a:ext cx="43377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Water-related conflict and cooperation events, 1951–2019</a:t>
            </a:r>
          </a:p>
        </p:txBody>
      </p:sp>
    </p:spTree>
    <p:extLst>
      <p:ext uri="{BB962C8B-B14F-4D97-AF65-F5344CB8AC3E}">
        <p14:creationId xmlns:p14="http://schemas.microsoft.com/office/powerpoint/2010/main" val="368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235D7-1175-CBF7-ACAE-EDBF29B25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9;g253ae4fee85_3_251">
            <a:extLst>
              <a:ext uri="{FF2B5EF4-FFF2-40B4-BE49-F238E27FC236}">
                <a16:creationId xmlns:a16="http://schemas.microsoft.com/office/drawing/2014/main" id="{CBBDF8BC-CF38-52B4-0925-23797025CC3D}"/>
              </a:ext>
            </a:extLst>
          </p:cNvPr>
          <p:cNvSpPr txBox="1"/>
          <p:nvPr/>
        </p:nvSpPr>
        <p:spPr>
          <a:xfrm>
            <a:off x="431800" y="857756"/>
            <a:ext cx="6011333" cy="336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0" bIns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1200" b="1" dirty="0">
                <a:solidFill>
                  <a:schemeClr val="bg1"/>
                </a:solidFill>
              </a:rPr>
              <a:t>Water risk is the system’s keystone</a:t>
            </a:r>
          </a:p>
          <a:p>
            <a:pPr>
              <a:lnSpc>
                <a:spcPct val="90000"/>
              </a:lnSpc>
            </a:pPr>
            <a:endParaRPr lang="en-AU" sz="12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AU" sz="1200" dirty="0">
                <a:solidFill>
                  <a:schemeClr val="bg1"/>
                </a:solidFill>
              </a:rPr>
              <a:t>Water risk underpins every other ecological pressure, shaping risks related food insecurity, natural disasters, and population stress.</a:t>
            </a:r>
          </a:p>
          <a:p>
            <a:pPr>
              <a:lnSpc>
                <a:spcPct val="90000"/>
              </a:lnSpc>
            </a:pPr>
            <a:endParaRPr lang="en-AU" sz="12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AU" sz="12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AU" sz="1200" b="1" dirty="0">
                <a:solidFill>
                  <a:schemeClr val="bg1"/>
                </a:solidFill>
              </a:rPr>
              <a:t>Variability drives instability</a:t>
            </a:r>
          </a:p>
          <a:p>
            <a:pPr>
              <a:lnSpc>
                <a:spcPct val="90000"/>
              </a:lnSpc>
            </a:pPr>
            <a:endParaRPr lang="en-AU" sz="12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AU" sz="1200" dirty="0">
                <a:solidFill>
                  <a:schemeClr val="bg1"/>
                </a:solidFill>
              </a:rPr>
              <a:t>It’s not just overall scarcity, but the timing and predictability of rain and other water sources that drive risk.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90000"/>
              </a:lnSpc>
            </a:pPr>
            <a:endParaRPr lang="en-AU" sz="12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AU" sz="1200" b="1" dirty="0">
                <a:solidFill>
                  <a:schemeClr val="bg1"/>
                </a:solidFill>
              </a:rPr>
              <a:t>Cooperation outweighs conflict</a:t>
            </a:r>
          </a:p>
          <a:p>
            <a:pPr>
              <a:lnSpc>
                <a:spcPct val="90000"/>
              </a:lnSpc>
            </a:pPr>
            <a:endParaRPr lang="en-AU" sz="12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AU" sz="1200" dirty="0">
                <a:solidFill>
                  <a:schemeClr val="bg1"/>
                </a:solidFill>
              </a:rPr>
              <a:t>Shared river systems like the Nile, Mekong, and Indus link billions of people. Interdependence both raises stakes and incentivises collaboration.</a:t>
            </a:r>
          </a:p>
          <a:p>
            <a:pPr>
              <a:lnSpc>
                <a:spcPct val="90000"/>
              </a:lnSpc>
            </a:pPr>
            <a:r>
              <a:rPr lang="en-AU" sz="1200" b="1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90000"/>
              </a:lnSpc>
            </a:pPr>
            <a:endParaRPr lang="en-AU" sz="12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AU" sz="1200" b="1" dirty="0">
                <a:solidFill>
                  <a:schemeClr val="bg1"/>
                </a:solidFill>
              </a:rPr>
              <a:t>Targeted investments can bend risk curves</a:t>
            </a:r>
          </a:p>
          <a:p>
            <a:pPr>
              <a:lnSpc>
                <a:spcPct val="90000"/>
              </a:lnSpc>
            </a:pPr>
            <a:endParaRPr lang="en-AU" sz="12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AU" sz="1200" dirty="0">
                <a:solidFill>
                  <a:schemeClr val="bg1"/>
                </a:solidFill>
              </a:rPr>
              <a:t>Smart investment in storage, small-scale irrigation, and water governance reduces both food and disaster risks.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774BC6D-C5E6-C04C-7F0F-7A0FC11921C6}"/>
              </a:ext>
            </a:extLst>
          </p:cNvPr>
          <p:cNvSpPr txBox="1">
            <a:spLocks/>
          </p:cNvSpPr>
          <p:nvPr/>
        </p:nvSpPr>
        <p:spPr>
          <a:xfrm>
            <a:off x="431800" y="222637"/>
            <a:ext cx="6835692" cy="330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buFont typeface="Arial"/>
              <a:buNone/>
            </a:pPr>
            <a:r>
              <a:rPr lang="en-US" sz="2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Key Takeaways</a:t>
            </a:r>
            <a:endParaRPr lang="en-US" sz="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D5974D-FC95-0422-A2E7-350F196D5C37}"/>
              </a:ext>
            </a:extLst>
          </p:cNvPr>
          <p:cNvSpPr txBox="1"/>
          <p:nvPr/>
        </p:nvSpPr>
        <p:spPr>
          <a:xfrm>
            <a:off x="1911178" y="434134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rtlCol="0" anchor="ctr" anchorCtr="0">
            <a:noAutofit/>
          </a:bodyPr>
          <a:lstStyle/>
          <a:p>
            <a:pPr algn="l">
              <a:lnSpc>
                <a:spcPct val="11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9093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DA81E-D353-DC1C-DE8F-50F0B6B6B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orange cover with white text&#10;&#10;AI-generated content may be incorrect.">
            <a:extLst>
              <a:ext uri="{FF2B5EF4-FFF2-40B4-BE49-F238E27FC236}">
                <a16:creationId xmlns:a16="http://schemas.microsoft.com/office/drawing/2014/main" id="{781E9DAF-23C8-1FBC-F508-AD4700EAA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506" y="1965324"/>
            <a:ext cx="1817977" cy="1503699"/>
          </a:xfrm>
          <a:prstGeom prst="rect">
            <a:avLst/>
          </a:prstGeom>
        </p:spPr>
      </p:pic>
      <p:sp>
        <p:nvSpPr>
          <p:cNvPr id="28" name="Google Shape;2296;p333">
            <a:extLst>
              <a:ext uri="{FF2B5EF4-FFF2-40B4-BE49-F238E27FC236}">
                <a16:creationId xmlns:a16="http://schemas.microsoft.com/office/drawing/2014/main" id="{CEB2542A-30E9-4A07-9194-AE704CF4FF43}"/>
              </a:ext>
            </a:extLst>
          </p:cNvPr>
          <p:cNvSpPr txBox="1"/>
          <p:nvPr/>
        </p:nvSpPr>
        <p:spPr>
          <a:xfrm>
            <a:off x="323850" y="220676"/>
            <a:ext cx="4768259" cy="43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 Threat Report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CAF538-2A35-54D8-A433-31C68A9EBD3D}"/>
              </a:ext>
            </a:extLst>
          </p:cNvPr>
          <p:cNvSpPr txBox="1"/>
          <p:nvPr/>
        </p:nvSpPr>
        <p:spPr>
          <a:xfrm>
            <a:off x="4879959" y="1204607"/>
            <a:ext cx="1836468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Covers</a:t>
            </a:r>
          </a:p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&gt;99%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ea typeface="Arial" charset="0"/>
                <a:cs typeface="Arial"/>
              </a:rPr>
              <a:t>of the world’s population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A47D90-D1D0-C186-453D-420FD85DE652}"/>
              </a:ext>
            </a:extLst>
          </p:cNvPr>
          <p:cNvGrpSpPr/>
          <p:nvPr/>
        </p:nvGrpSpPr>
        <p:grpSpPr>
          <a:xfrm>
            <a:off x="465901" y="2985253"/>
            <a:ext cx="1600096" cy="1224959"/>
            <a:chOff x="2395861" y="1216017"/>
            <a:chExt cx="1359659" cy="51412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EB09A8-CEB5-B9BA-0EE8-CE4BEB47846F}"/>
                </a:ext>
              </a:extLst>
            </p:cNvPr>
            <p:cNvSpPr txBox="1"/>
            <p:nvPr/>
          </p:nvSpPr>
          <p:spPr>
            <a:xfrm>
              <a:off x="2395861" y="1216017"/>
              <a:ext cx="1040038" cy="310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Assesses</a:t>
              </a:r>
            </a:p>
            <a:p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296;p333">
              <a:extLst>
                <a:ext uri="{FF2B5EF4-FFF2-40B4-BE49-F238E27FC236}">
                  <a16:creationId xmlns:a16="http://schemas.microsoft.com/office/drawing/2014/main" id="{D9C578E9-E530-D7A9-A40E-C9F83CBDF6CC}"/>
                </a:ext>
              </a:extLst>
            </p:cNvPr>
            <p:cNvSpPr txBox="1"/>
            <p:nvPr/>
          </p:nvSpPr>
          <p:spPr>
            <a:xfrm>
              <a:off x="2446014" y="1348887"/>
              <a:ext cx="1309506" cy="381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3600" spc="-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2019-2024</a:t>
              </a:r>
              <a:endParaRPr sz="3600" kern="1200" cap="none" spc="-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369486-A4D9-1044-8F9E-05E8A979EAD3}"/>
              </a:ext>
            </a:extLst>
          </p:cNvPr>
          <p:cNvGrpSpPr/>
          <p:nvPr/>
        </p:nvGrpSpPr>
        <p:grpSpPr>
          <a:xfrm>
            <a:off x="2631055" y="2997107"/>
            <a:ext cx="1386460" cy="1381547"/>
            <a:chOff x="494657" y="2902752"/>
            <a:chExt cx="1386460" cy="138154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0720D4E-2639-24E8-031E-67FFB0FCDF5D}"/>
                </a:ext>
              </a:extLst>
            </p:cNvPr>
            <p:cNvSpPr txBox="1"/>
            <p:nvPr/>
          </p:nvSpPr>
          <p:spPr>
            <a:xfrm>
              <a:off x="500503" y="2902752"/>
              <a:ext cx="9645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Scores</a:t>
              </a:r>
            </a:p>
          </p:txBody>
        </p:sp>
        <p:sp>
          <p:nvSpPr>
            <p:cNvPr id="35" name="Google Shape;2296;p333">
              <a:extLst>
                <a:ext uri="{FF2B5EF4-FFF2-40B4-BE49-F238E27FC236}">
                  <a16:creationId xmlns:a16="http://schemas.microsoft.com/office/drawing/2014/main" id="{53D2BD3B-AB33-19EB-8ECC-52BDB6D4CAFD}"/>
                </a:ext>
              </a:extLst>
            </p:cNvPr>
            <p:cNvSpPr txBox="1"/>
            <p:nvPr/>
          </p:nvSpPr>
          <p:spPr>
            <a:xfrm>
              <a:off x="562080" y="3191304"/>
              <a:ext cx="110721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spc="-2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sz="4800" kern="1200" cap="none" spc="-2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B0CDAEA-F21D-BB42-B99F-76AC1D24FF89}"/>
                </a:ext>
              </a:extLst>
            </p:cNvPr>
            <p:cNvSpPr txBox="1"/>
            <p:nvPr/>
          </p:nvSpPr>
          <p:spPr>
            <a:xfrm>
              <a:off x="494657" y="3761079"/>
              <a:ext cx="13864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risk domains on a 1-5 scale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7FE013-86EF-ED14-7F12-AA7C77C7C70F}"/>
              </a:ext>
            </a:extLst>
          </p:cNvPr>
          <p:cNvCxnSpPr>
            <a:cxnSpLocks/>
          </p:cNvCxnSpPr>
          <p:nvPr/>
        </p:nvCxnSpPr>
        <p:spPr>
          <a:xfrm flipV="1">
            <a:off x="2339975" y="1146389"/>
            <a:ext cx="0" cy="3382389"/>
          </a:xfrm>
          <a:prstGeom prst="line">
            <a:avLst/>
          </a:prstGeom>
          <a:ln w="25400" cmpd="sng">
            <a:solidFill>
              <a:srgbClr val="04423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9A3DC90-C300-5050-438E-50B4FFC73964}"/>
              </a:ext>
            </a:extLst>
          </p:cNvPr>
          <p:cNvCxnSpPr>
            <a:cxnSpLocks/>
          </p:cNvCxnSpPr>
          <p:nvPr/>
        </p:nvCxnSpPr>
        <p:spPr>
          <a:xfrm flipV="1">
            <a:off x="4586831" y="1096848"/>
            <a:ext cx="0" cy="3431930"/>
          </a:xfrm>
          <a:prstGeom prst="line">
            <a:avLst/>
          </a:prstGeom>
          <a:ln w="25400" cmpd="sng">
            <a:solidFill>
              <a:srgbClr val="04423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062F46-F30B-637F-2CDE-68A628CFA170}"/>
              </a:ext>
            </a:extLst>
          </p:cNvPr>
          <p:cNvCxnSpPr>
            <a:cxnSpLocks/>
          </p:cNvCxnSpPr>
          <p:nvPr/>
        </p:nvCxnSpPr>
        <p:spPr>
          <a:xfrm flipH="1">
            <a:off x="438799" y="2805699"/>
            <a:ext cx="6192952" cy="0"/>
          </a:xfrm>
          <a:prstGeom prst="line">
            <a:avLst/>
          </a:prstGeom>
          <a:ln w="25400" cmpd="sng">
            <a:solidFill>
              <a:srgbClr val="04423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3C6CF0-8C57-F688-5A34-FA37E3DF97B7}"/>
              </a:ext>
            </a:extLst>
          </p:cNvPr>
          <p:cNvGrpSpPr/>
          <p:nvPr/>
        </p:nvGrpSpPr>
        <p:grpSpPr>
          <a:xfrm>
            <a:off x="2538182" y="1161020"/>
            <a:ext cx="1792384" cy="1432676"/>
            <a:chOff x="2480367" y="1237424"/>
            <a:chExt cx="1792384" cy="143267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BE6E95-CC63-6EF4-BC55-DE256C9923A6}"/>
                </a:ext>
              </a:extLst>
            </p:cNvPr>
            <p:cNvSpPr txBox="1"/>
            <p:nvPr/>
          </p:nvSpPr>
          <p:spPr>
            <a:xfrm>
              <a:off x="2480367" y="1237424"/>
              <a:ext cx="882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Includes</a:t>
              </a:r>
            </a:p>
          </p:txBody>
        </p:sp>
        <p:sp>
          <p:nvSpPr>
            <p:cNvPr id="42" name="Google Shape;2296;p333">
              <a:extLst>
                <a:ext uri="{FF2B5EF4-FFF2-40B4-BE49-F238E27FC236}">
                  <a16:creationId xmlns:a16="http://schemas.microsoft.com/office/drawing/2014/main" id="{7513E301-D583-956A-86DE-2355E36092D4}"/>
                </a:ext>
              </a:extLst>
            </p:cNvPr>
            <p:cNvSpPr txBox="1"/>
            <p:nvPr/>
          </p:nvSpPr>
          <p:spPr>
            <a:xfrm>
              <a:off x="2541053" y="1547804"/>
              <a:ext cx="1731698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spc="-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3,125</a:t>
              </a:r>
              <a:endParaRPr sz="4800" kern="1200" cap="none" spc="-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DA06FCC-A206-F986-B398-31E50D192954}"/>
                </a:ext>
              </a:extLst>
            </p:cNvPr>
            <p:cNvSpPr txBox="1"/>
            <p:nvPr/>
          </p:nvSpPr>
          <p:spPr>
            <a:xfrm>
              <a:off x="2491962" y="2146880"/>
              <a:ext cx="1743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local administrative areas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D460E9A-AE00-BAF9-C8AC-CE510DE4508B}"/>
              </a:ext>
            </a:extLst>
          </p:cNvPr>
          <p:cNvGrpSpPr/>
          <p:nvPr/>
        </p:nvGrpSpPr>
        <p:grpSpPr>
          <a:xfrm>
            <a:off x="399699" y="1144462"/>
            <a:ext cx="1742070" cy="1356900"/>
            <a:chOff x="2493950" y="1215071"/>
            <a:chExt cx="1553585" cy="135690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0149FF8-E4D7-8F4D-7BD4-87E0D81494F6}"/>
                </a:ext>
              </a:extLst>
            </p:cNvPr>
            <p:cNvSpPr txBox="1"/>
            <p:nvPr/>
          </p:nvSpPr>
          <p:spPr>
            <a:xfrm>
              <a:off x="2493950" y="1215071"/>
              <a:ext cx="882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Ranks</a:t>
              </a:r>
            </a:p>
          </p:txBody>
        </p:sp>
        <p:sp>
          <p:nvSpPr>
            <p:cNvPr id="46" name="Google Shape;2296;p333">
              <a:extLst>
                <a:ext uri="{FF2B5EF4-FFF2-40B4-BE49-F238E27FC236}">
                  <a16:creationId xmlns:a16="http://schemas.microsoft.com/office/drawing/2014/main" id="{7A482445-300B-8A30-0056-A5895B2FCD54}"/>
                </a:ext>
              </a:extLst>
            </p:cNvPr>
            <p:cNvSpPr txBox="1"/>
            <p:nvPr/>
          </p:nvSpPr>
          <p:spPr>
            <a:xfrm>
              <a:off x="2541054" y="1547804"/>
              <a:ext cx="1183669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172</a:t>
              </a:r>
              <a:endParaRPr sz="4800" kern="12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81AB87B-0030-AB0D-F03A-02EEB6721BB7}"/>
                </a:ext>
              </a:extLst>
            </p:cNvPr>
            <p:cNvSpPr txBox="1"/>
            <p:nvPr/>
          </p:nvSpPr>
          <p:spPr>
            <a:xfrm>
              <a:off x="2528820" y="2141084"/>
              <a:ext cx="151871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countries and territories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273D55-1361-5D9A-5F30-914C27808890}"/>
              </a:ext>
            </a:extLst>
          </p:cNvPr>
          <p:cNvGrpSpPr/>
          <p:nvPr/>
        </p:nvGrpSpPr>
        <p:grpSpPr>
          <a:xfrm>
            <a:off x="4860810" y="2997109"/>
            <a:ext cx="2341963" cy="1465172"/>
            <a:chOff x="500503" y="2902753"/>
            <a:chExt cx="1344001" cy="94162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9CB5A8-0882-89B1-2120-0B9192DA7AB6}"/>
                </a:ext>
              </a:extLst>
            </p:cNvPr>
            <p:cNvSpPr txBox="1"/>
            <p:nvPr/>
          </p:nvSpPr>
          <p:spPr>
            <a:xfrm>
              <a:off x="500503" y="2902753"/>
              <a:ext cx="1037583" cy="197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Examines </a:t>
              </a:r>
            </a:p>
          </p:txBody>
        </p:sp>
        <p:sp>
          <p:nvSpPr>
            <p:cNvPr id="50" name="Google Shape;2296;p333">
              <a:extLst>
                <a:ext uri="{FF2B5EF4-FFF2-40B4-BE49-F238E27FC236}">
                  <a16:creationId xmlns:a16="http://schemas.microsoft.com/office/drawing/2014/main" id="{0D8AA8F9-B8B2-12BC-E2ED-4FFD81CC8396}"/>
                </a:ext>
              </a:extLst>
            </p:cNvPr>
            <p:cNvSpPr txBox="1"/>
            <p:nvPr/>
          </p:nvSpPr>
          <p:spPr>
            <a:xfrm>
              <a:off x="562079" y="3153053"/>
              <a:ext cx="128242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chemeClr val="dk1"/>
                </a:buClr>
                <a:buSzPts val="2700"/>
              </a:pPr>
              <a:r>
                <a:rPr lang="en-US" sz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➔ Water Risk</a:t>
              </a:r>
            </a:p>
            <a:p>
              <a:pPr>
                <a:buClr>
                  <a:schemeClr val="dk1"/>
                </a:buClr>
                <a:buSzPts val="2700"/>
              </a:pPr>
              <a:r>
                <a:rPr lang="en-US" sz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➔ Food Insecurity</a:t>
              </a:r>
            </a:p>
            <a:p>
              <a:pPr>
                <a:buClr>
                  <a:schemeClr val="dk1"/>
                </a:buClr>
                <a:buSzPts val="2700"/>
              </a:pPr>
              <a:r>
                <a:rPr lang="en-US" sz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➔ Impact of Natural Events ➔ Demographic Pressure</a:t>
              </a:r>
            </a:p>
            <a:p>
              <a:pPr lvl="0">
                <a:buClr>
                  <a:schemeClr val="dk1"/>
                </a:buClr>
                <a:buSzPts val="2700"/>
              </a:pPr>
              <a:endPara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90D03EE-49C7-C983-4405-C9174D2758F3}"/>
                </a:ext>
              </a:extLst>
            </p:cNvPr>
            <p:cNvSpPr txBox="1"/>
            <p:nvPr/>
          </p:nvSpPr>
          <p:spPr>
            <a:xfrm>
              <a:off x="506639" y="3646578"/>
              <a:ext cx="1337865" cy="197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2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8DA59-0146-E440-4088-D4B90CB3D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047FEA3B-DCD6-6AFD-0727-A3E2F0BE20EC}"/>
              </a:ext>
            </a:extLst>
          </p:cNvPr>
          <p:cNvSpPr txBox="1"/>
          <p:nvPr/>
        </p:nvSpPr>
        <p:spPr>
          <a:xfrm>
            <a:off x="432000" y="1168400"/>
            <a:ext cx="4223890" cy="280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66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Trends</a:t>
            </a:r>
            <a:endParaRPr sz="6600" cap="none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5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75066-8211-316E-41BB-6F395AAC4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AI-generated content may be incorrect.">
            <a:extLst>
              <a:ext uri="{FF2B5EF4-FFF2-40B4-BE49-F238E27FC236}">
                <a16:creationId xmlns:a16="http://schemas.microsoft.com/office/drawing/2014/main" id="{06FEBCF7-C66E-62D8-2E74-E6AECF7A3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8" y="730244"/>
            <a:ext cx="8592892" cy="3643282"/>
          </a:xfrm>
          <a:prstGeom prst="rect">
            <a:avLst/>
          </a:prstGeom>
        </p:spPr>
      </p:pic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69F8E8D7-01BC-EAF7-8F78-760D18BD2FAE}"/>
              </a:ext>
            </a:extLst>
          </p:cNvPr>
          <p:cNvSpPr txBox="1"/>
          <p:nvPr/>
        </p:nvSpPr>
        <p:spPr>
          <a:xfrm>
            <a:off x="323850" y="220676"/>
            <a:ext cx="4659211" cy="509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AU" sz="32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ETR scores, 2024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3CA0CCAC-BEE1-EFD6-EFAE-32E45EE13E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9102" r="68706" b="-1864"/>
          <a:stretch>
            <a:fillRect/>
          </a:stretch>
        </p:blipFill>
        <p:spPr>
          <a:xfrm>
            <a:off x="226828" y="4224670"/>
            <a:ext cx="2502195" cy="5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8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07491-C9EE-C6ED-F9FE-2CA40AD8F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57EAE536-D648-C018-B48D-D31F52AE9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18"/>
          <a:stretch>
            <a:fillRect/>
          </a:stretch>
        </p:blipFill>
        <p:spPr>
          <a:xfrm>
            <a:off x="3587283" y="1405466"/>
            <a:ext cx="5489908" cy="2896166"/>
          </a:xfrm>
          <a:prstGeom prst="rect">
            <a:avLst/>
          </a:prstGeom>
        </p:spPr>
      </p:pic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527665EF-ECA1-1875-90A6-309004F7B7BD}"/>
              </a:ext>
            </a:extLst>
          </p:cNvPr>
          <p:cNvSpPr txBox="1"/>
          <p:nvPr/>
        </p:nvSpPr>
        <p:spPr>
          <a:xfrm>
            <a:off x="323849" y="220675"/>
            <a:ext cx="3924301" cy="43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since 2019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BD89A-0587-D13E-3C3F-227C040B9902}"/>
              </a:ext>
            </a:extLst>
          </p:cNvPr>
          <p:cNvSpPr txBox="1"/>
          <p:nvPr/>
        </p:nvSpPr>
        <p:spPr>
          <a:xfrm>
            <a:off x="4369706" y="1037595"/>
            <a:ext cx="39250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Indexed trend in global ETR indicator scores, 2019–2024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583B6-B3A6-E552-9BC2-3468B0EEDF57}"/>
              </a:ext>
            </a:extLst>
          </p:cNvPr>
          <p:cNvSpPr txBox="1"/>
          <p:nvPr/>
        </p:nvSpPr>
        <p:spPr>
          <a:xfrm>
            <a:off x="360000" y="1152000"/>
            <a:ext cx="303832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average global ETR score rose 0.8% since 2019.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96 countries deteriorated; 74 improved.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Water risk and the impact of natural events show the most year-on-year volatility, as they are grounded in climate dynamics.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Food insecurity spiked in 2020 as a result of COVID-19, and it has slowly been improving since.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Demographic pressure is forward-looking and is the only indicator with no time series data.</a:t>
            </a:r>
            <a:endParaRPr lang="en-A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60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33065-1D65-E53F-CFBB-6F72392C6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AI-generated content may be incorrect.">
            <a:extLst>
              <a:ext uri="{FF2B5EF4-FFF2-40B4-BE49-F238E27FC236}">
                <a16:creationId xmlns:a16="http://schemas.microsoft.com/office/drawing/2014/main" id="{433C447B-C325-6C6E-3ABD-D08685A196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2"/>
          <a:stretch>
            <a:fillRect/>
          </a:stretch>
        </p:blipFill>
        <p:spPr>
          <a:xfrm>
            <a:off x="3653550" y="1404353"/>
            <a:ext cx="5490450" cy="2496772"/>
          </a:xfrm>
          <a:prstGeom prst="rect">
            <a:avLst/>
          </a:prstGeom>
        </p:spPr>
      </p:pic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D558EA46-AB26-EBA6-CB77-095D82DD6E77}"/>
              </a:ext>
            </a:extLst>
          </p:cNvPr>
          <p:cNvSpPr txBox="1"/>
          <p:nvPr/>
        </p:nvSpPr>
        <p:spPr>
          <a:xfrm>
            <a:off x="323849" y="220675"/>
            <a:ext cx="3924301" cy="442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A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since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B98CDB-79FB-2493-3536-98331CFEFA07}"/>
              </a:ext>
            </a:extLst>
          </p:cNvPr>
          <p:cNvSpPr txBox="1"/>
          <p:nvPr/>
        </p:nvSpPr>
        <p:spPr>
          <a:xfrm>
            <a:off x="5289408" y="3738596"/>
            <a:ext cx="196899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improved              Most deteriorated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D6D8DF-1617-75B7-FB02-66498F9613A0}"/>
              </a:ext>
            </a:extLst>
          </p:cNvPr>
          <p:cNvSpPr txBox="1"/>
          <p:nvPr/>
        </p:nvSpPr>
        <p:spPr>
          <a:xfrm>
            <a:off x="360000" y="1129245"/>
            <a:ext cx="36048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Northwest and West Africa: sharpest deteriorations since 2019.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Calibri"/>
              </a:rPr>
              <a:t>Tunisia, Algeria and Morocco saw largest overall rises in water risk.</a:t>
            </a:r>
          </a:p>
          <a:p>
            <a:endParaRPr lang="en-US" sz="1200" dirty="0">
              <a:sym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Calibri"/>
              </a:rPr>
              <a:t>Western-Central Brazil had the second largest subnational deterioration in the world, owing to extreme wildfires in 2024.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Central and Western Europe: largest improvements.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improvements in Europe largely represent a reversion to normal following anomalously dry condition in 2019.</a:t>
            </a:r>
            <a:endParaRPr lang="en-AU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D3120-2675-47B7-8BBD-997D782C510B}"/>
              </a:ext>
            </a:extLst>
          </p:cNvPr>
          <p:cNvSpPr txBox="1"/>
          <p:nvPr/>
        </p:nvSpPr>
        <p:spPr>
          <a:xfrm>
            <a:off x="4904385" y="1077243"/>
            <a:ext cx="30631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global ETR scores, 2019-2024 </a:t>
            </a:r>
          </a:p>
        </p:txBody>
      </p:sp>
    </p:spTree>
    <p:extLst>
      <p:ext uri="{BB962C8B-B14F-4D97-AF65-F5344CB8AC3E}">
        <p14:creationId xmlns:p14="http://schemas.microsoft.com/office/powerpoint/2010/main" val="378757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3554-D320-B6C7-8856-25110FD90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346563A-AF4C-A5F8-4EEE-680C224EB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742" y="1345481"/>
            <a:ext cx="5198257" cy="2955055"/>
          </a:xfrm>
          <a:prstGeom prst="rect">
            <a:avLst/>
          </a:prstGeom>
        </p:spPr>
      </p:pic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9AE2E393-B067-9290-2726-294C692F67C2}"/>
              </a:ext>
            </a:extLst>
          </p:cNvPr>
          <p:cNvSpPr txBox="1"/>
          <p:nvPr/>
        </p:nvSpPr>
        <p:spPr>
          <a:xfrm>
            <a:off x="323850" y="220675"/>
            <a:ext cx="4815220" cy="52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Natural Events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71FDB-4BD2-53A9-155A-0A5934C8E83A}"/>
              </a:ext>
            </a:extLst>
          </p:cNvPr>
          <p:cNvSpPr txBox="1"/>
          <p:nvPr/>
        </p:nvSpPr>
        <p:spPr>
          <a:xfrm>
            <a:off x="5398582" y="1083871"/>
            <a:ext cx="2742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Climate-related disasters, 1980–2023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CEE06-ABC5-303E-AFFC-928F97D3C5AE}"/>
              </a:ext>
            </a:extLst>
          </p:cNvPr>
          <p:cNvSpPr txBox="1"/>
          <p:nvPr/>
        </p:nvSpPr>
        <p:spPr>
          <a:xfrm>
            <a:off x="360000" y="985833"/>
            <a:ext cx="36701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This indicator measures how dangerous climate-related disasters – such as floods, storms, or heatwaves – are likely to be for populations.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2024 saw 45 million climate-related displacements, the most on record. Most displacements came from storms/floods.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These displacements affect high-, middle-, and low-income countries, but the impacts are longest lasting in the poorest places.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Annual recorded climate-related disasters have more than doubled since the 1980s.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However, better infrastructure, warning, and response systems have reduced deaths per event more than 50-fold in the past century.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59927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16FDC-7850-739C-1E8A-42938939A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growth of the company's stock market&#10;&#10;AI-generated content may be incorrect.">
            <a:extLst>
              <a:ext uri="{FF2B5EF4-FFF2-40B4-BE49-F238E27FC236}">
                <a16:creationId xmlns:a16="http://schemas.microsoft.com/office/drawing/2014/main" id="{E738D7F3-1F5E-584D-36E1-A95026B43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870" y="1352058"/>
            <a:ext cx="5022167" cy="2854953"/>
          </a:xfrm>
          <a:prstGeom prst="rect">
            <a:avLst/>
          </a:prstGeom>
        </p:spPr>
      </p:pic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BE6D7D37-1196-6FAA-FADE-58A88334A9BE}"/>
              </a:ext>
            </a:extLst>
          </p:cNvPr>
          <p:cNvSpPr txBox="1"/>
          <p:nvPr/>
        </p:nvSpPr>
        <p:spPr>
          <a:xfrm>
            <a:off x="323850" y="220675"/>
            <a:ext cx="4815220" cy="41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Insecurity</a:t>
            </a:r>
            <a:endParaRPr sz="32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066B0-C04E-F9B9-C2C1-05692C5DF2CF}"/>
              </a:ext>
            </a:extLst>
          </p:cNvPr>
          <p:cNvSpPr txBox="1"/>
          <p:nvPr/>
        </p:nvSpPr>
        <p:spPr>
          <a:xfrm>
            <a:off x="5227424" y="1090448"/>
            <a:ext cx="33287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undernourished people, 2005-2025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B5A9D-5EE3-0E20-3C81-14BBD193E9D6}"/>
              </a:ext>
            </a:extLst>
          </p:cNvPr>
          <p:cNvSpPr txBox="1"/>
          <p:nvPr/>
        </p:nvSpPr>
        <p:spPr>
          <a:xfrm>
            <a:off x="360000" y="975357"/>
            <a:ext cx="371387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ETR food insecurity indicator measures the likelihood that people will have sufficient food.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It considers availability, accessibility, affordability, and the risks posed by conflict and violence to supply chains.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Food insecurity spiked with the onset of the COVID-19 pandemic.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Between 2019 and 2021, the number of food insecure people rose by 300 million, to a total of 2.3 billion.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There have been modest improvements since, but food insecurity will likely not return to its pre-pandemic levels until around 2029. </a:t>
            </a:r>
          </a:p>
        </p:txBody>
      </p:sp>
    </p:spTree>
    <p:extLst>
      <p:ext uri="{BB962C8B-B14F-4D97-AF65-F5344CB8AC3E}">
        <p14:creationId xmlns:p14="http://schemas.microsoft.com/office/powerpoint/2010/main" val="18086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9b2f2c1-c3eb-44e9-8539-15ff11042342">
      <UserInfo>
        <DisplayName>Puja Pandit</DisplayName>
        <AccountId>135</AccountId>
        <AccountType/>
      </UserInfo>
    </SharedWithUsers>
    <lcf76f155ced4ddcb4097134ff3c332f xmlns="2ff6a32a-d7b1-4a3b-8991-11bd8642eab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EBF6FAA853DB44B785906DD1632F9B" ma:contentTypeVersion="14" ma:contentTypeDescription="Create a new document." ma:contentTypeScope="" ma:versionID="93f0b977573ffb25e93286bc1609d29d">
  <xsd:schema xmlns:xsd="http://www.w3.org/2001/XMLSchema" xmlns:xs="http://www.w3.org/2001/XMLSchema" xmlns:p="http://schemas.microsoft.com/office/2006/metadata/properties" xmlns:ns2="2ff6a32a-d7b1-4a3b-8991-11bd8642eabb" xmlns:ns3="b9b2f2c1-c3eb-44e9-8539-15ff11042342" targetNamespace="http://schemas.microsoft.com/office/2006/metadata/properties" ma:root="true" ma:fieldsID="86df2d2d1ef59587243409462c904da3" ns2:_="" ns3:_="">
    <xsd:import namespace="2ff6a32a-d7b1-4a3b-8991-11bd8642eabb"/>
    <xsd:import namespace="b9b2f2c1-c3eb-44e9-8539-15ff110423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f6a32a-d7b1-4a3b-8991-11bd8642ea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8cc7c11-6364-468d-953c-3f63a2abf8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2f2c1-c3eb-44e9-8539-15ff1104234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DAB8F0-1ED4-43D2-A0FB-4C119D548F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C40AC1-87E4-4E82-92C4-78345678FFA4}">
  <ds:schemaRefs>
    <ds:schemaRef ds:uri="c8a02466-6266-45eb-8a84-c8534202ffbb"/>
    <ds:schemaRef ds:uri="http://schemas.openxmlformats.org/package/2006/metadata/core-properties"/>
    <ds:schemaRef ds:uri="http://schemas.microsoft.com/office/2006/metadata/properties"/>
    <ds:schemaRef ds:uri="http://purl.org/dc/dcmitype/"/>
    <ds:schemaRef ds:uri="a7e25014-e9b7-4d56-bace-c84b2e2b7b23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b9b2f2c1-c3eb-44e9-8539-15ff11042342"/>
    <ds:schemaRef ds:uri="2ff6a32a-d7b1-4a3b-8991-11bd8642eabb"/>
  </ds:schemaRefs>
</ds:datastoreItem>
</file>

<file path=customXml/itemProps3.xml><?xml version="1.0" encoding="utf-8"?>
<ds:datastoreItem xmlns:ds="http://schemas.openxmlformats.org/officeDocument/2006/customXml" ds:itemID="{4D4CE1A4-F8C0-4725-84A7-1BEF00C091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f6a32a-d7b1-4a3b-8991-11bd8642eabb"/>
    <ds:schemaRef ds:uri="b9b2f2c1-c3eb-44e9-8539-15ff110423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10803</TotalTime>
  <Words>1697</Words>
  <Application>Microsoft Office PowerPoint</Application>
  <PresentationFormat>Custom</PresentationFormat>
  <Paragraphs>246</Paragraphs>
  <Slides>25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DLewis@economicsandpeace.org</dc:creator>
  <cp:lastModifiedBy>Wallace Lam</cp:lastModifiedBy>
  <cp:revision>19</cp:revision>
  <dcterms:created xsi:type="dcterms:W3CDTF">2014-11-12T21:47:38Z</dcterms:created>
  <dcterms:modified xsi:type="dcterms:W3CDTF">2025-11-05T22:41:52Z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0x010100F2EBF6FAA853DB44B785906DD1632F9B</vt:lpwstr>
  </property>
  <property fmtid="{D5CDD505-2E9C-101B-9397-08002B2CF9AE}" pid="3" name="Order">
    <vt:r8>796000</vt:r8>
  </property>
  <property fmtid="{D5CDD505-2E9C-101B-9397-08002B2CF9AE}" pid="4" name="MediaServiceImageTags">
    <vt:lpwstr/>
  </property>
</Properties>
</file>