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C_0.xml" ContentType="application/vnd.ms-powerpoint.comments+xml"/>
  <Override PartName="/ppt/notesSlides/notesSlide11.xml" ContentType="application/vnd.openxmlformats-officedocument.presentationml.notesSlide+xml"/>
  <Override PartName="/ppt/comments/modernComment_10D_0.xml" ContentType="application/vnd.ms-powerpoint.comments+xml"/>
  <Override PartName="/ppt/notesSlides/notesSlide12.xml" ContentType="application/vnd.openxmlformats-officedocument.presentationml.notesSlide+xml"/>
  <Override PartName="/ppt/comments/modernComment_10E_0.xml" ContentType="application/vnd.ms-powerpoint.comments+xml"/>
  <Override PartName="/ppt/notesSlides/notesSlide13.xml" ContentType="application/vnd.openxmlformats-officedocument.presentationml.notesSlide+xml"/>
  <Override PartName="/ppt/comments/modernComment_10F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4_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7_0.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0.xml" ContentType="application/vnd.openxmlformats-officedocument.presentationml.notesSlide+xml"/>
  <Override PartName="/ppt/comments/modernComment_119_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2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4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26_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B_0.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5" r:id="rId5"/>
    <p:sldMasterId id="2147483668" r:id="rId6"/>
    <p:sldMasterId id="2147483680" r:id="rId7"/>
    <p:sldMasterId id="2147483687" r:id="rId8"/>
  </p:sldMasterIdLst>
  <p:notesMasterIdLst>
    <p:notesMasterId r:id="rId48"/>
  </p:notesMasterIdLst>
  <p:sldIdLst>
    <p:sldId id="256" r:id="rId9"/>
    <p:sldId id="257" r:id="rId10"/>
    <p:sldId id="258" r:id="rId11"/>
    <p:sldId id="261" r:id="rId12"/>
    <p:sldId id="262" r:id="rId13"/>
    <p:sldId id="263" r:id="rId14"/>
    <p:sldId id="265" r:id="rId15"/>
    <p:sldId id="266" r:id="rId16"/>
    <p:sldId id="267" r:id="rId17"/>
    <p:sldId id="268" r:id="rId18"/>
    <p:sldId id="269" r:id="rId19"/>
    <p:sldId id="270" r:id="rId20"/>
    <p:sldId id="271" r:id="rId21"/>
    <p:sldId id="272" r:id="rId22"/>
    <p:sldId id="273" r:id="rId23"/>
    <p:sldId id="275" r:id="rId24"/>
    <p:sldId id="276" r:id="rId25"/>
    <p:sldId id="298" r:id="rId26"/>
    <p:sldId id="279" r:id="rId27"/>
    <p:sldId id="281" r:id="rId28"/>
    <p:sldId id="282" r:id="rId29"/>
    <p:sldId id="283" r:id="rId30"/>
    <p:sldId id="284" r:id="rId31"/>
    <p:sldId id="285" r:id="rId32"/>
    <p:sldId id="287" r:id="rId33"/>
    <p:sldId id="288" r:id="rId34"/>
    <p:sldId id="306" r:id="rId35"/>
    <p:sldId id="291" r:id="rId36"/>
    <p:sldId id="292" r:id="rId37"/>
    <p:sldId id="293" r:id="rId38"/>
    <p:sldId id="294" r:id="rId39"/>
    <p:sldId id="296" r:id="rId40"/>
    <p:sldId id="297" r:id="rId41"/>
    <p:sldId id="299" r:id="rId42"/>
    <p:sldId id="300" r:id="rId43"/>
    <p:sldId id="301" r:id="rId44"/>
    <p:sldId id="302" r:id="rId45"/>
    <p:sldId id="303" r:id="rId46"/>
    <p:sldId id="305" r:id="rId47"/>
  </p:sldIdLst>
  <p:sldSz cx="9144000" cy="5145088"/>
  <p:notesSz cx="6858000" cy="9144000"/>
  <p:embeddedFontLst>
    <p:embeddedFont>
      <p:font typeface="Calibri" panose="020F0502020204030204"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Montserrat SemiBold" panose="000007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05">
          <p15:clr>
            <a:srgbClr val="A4A3A4"/>
          </p15:clr>
        </p15:guide>
        <p15:guide id="2" orient="horz" pos="736">
          <p15:clr>
            <a:srgbClr val="A4A3A4"/>
          </p15:clr>
        </p15:guide>
        <p15:guide id="3" pos="2676">
          <p15:clr>
            <a:srgbClr val="A4A3A4"/>
          </p15:clr>
        </p15:guide>
        <p15:guide id="4" pos="272">
          <p15:clr>
            <a:srgbClr val="A4A3A4"/>
          </p15:clr>
        </p15:guide>
        <p15:guide id="5" pos="13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i/h8d4DH70XfXYkoR5HkRju3w+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243A74-78BA-9831-00DF-BFE1FC20A6CD}" name="Ann Prosser @IEP" initials="AP@" userId="S::aprosser@economicsandpeace.org::163d62c8-cdef-44b6-8653-246f1e77140b" providerId="AD"/>
  <p188:author id="{6DFA4790-E088-18FF-56DA-DBE5B3E33277}" name="Steve Killelea" initials="SK" userId="S::skillelea@economicsandpeace.org::e0804324-2096-414d-921d-9c77a090e0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9FB9E-A868-4D85-A195-EE9541944B88}" v="68" dt="2023-06-27T12:44:03.730"/>
  </p1510:revLst>
</p1510:revInfo>
</file>

<file path=ppt/tableStyles.xml><?xml version="1.0" encoding="utf-8"?>
<a:tblStyleLst xmlns:a="http://schemas.openxmlformats.org/drawingml/2006/main" def="{093A174F-FD2C-4B1B-80BA-BC1BE7F994FC}">
  <a:tblStyle styleId="{093A174F-FD2C-4B1B-80BA-BC1BE7F994F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2505"/>
        <p:guide orient="horz" pos="736"/>
        <p:guide pos="2676"/>
        <p:guide pos="272"/>
        <p:guide pos="1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font" Target="fonts/font2.fntdata"/><Relationship Id="rId55" Type="http://schemas.openxmlformats.org/officeDocument/2006/relationships/font" Target="fonts/font7.fntdata"/><Relationship Id="rId76" Type="http://schemas.microsoft.com/office/2015/10/relationships/revisionInfo" Target="revisionInfo.xml"/><Relationship Id="rId7" Type="http://schemas.openxmlformats.org/officeDocument/2006/relationships/slideMaster" Target="slideMasters/slideMaster4.xml"/><Relationship Id="rId71"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56" Type="http://schemas.openxmlformats.org/officeDocument/2006/relationships/font" Target="fonts/font8.fntdata"/><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4.fntdata"/><Relationship Id="rId60"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Global%20Peace%20Index/2023%20GPI/Charts/Section%202%20-%20Trend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Global%20Peace%20Index/2023%20GPI/Charts/Section%202%20-%20Trend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Global%20Peace%20Index/2023%20GPI/Charts/Section%202%20-%20Trend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economicsandpeace.sharepoint.com/Institute%20for%20Economics%20and%20Peace/Global%20Peace%20Index/2023%20GPI/Charts/Section%204-%20Geopolitical%20Competi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27152777777776"/>
          <c:y val="4.0431578886438488E-2"/>
          <c:w val="0.66481961805555556"/>
          <c:h val="0.84098754927327346"/>
        </c:manualLayout>
      </c:layout>
      <c:barChart>
        <c:barDir val="bar"/>
        <c:grouping val="clustered"/>
        <c:varyColors val="0"/>
        <c:ser>
          <c:idx val="0"/>
          <c:order val="0"/>
          <c:spPr>
            <a:solidFill>
              <a:srgbClr val="C00000"/>
            </a:solidFill>
            <a:ln>
              <a:noFill/>
            </a:ln>
            <a:effectLst/>
          </c:spPr>
          <c:invertIfNegative val="1"/>
          <c:cat>
            <c:strRef>
              <c:f>'[Section 2 - Trends.xlsx]Fig 2.4'!$B$13:$B$35</c:f>
              <c:strCache>
                <c:ptCount val="23"/>
                <c:pt idx="0">
                  <c:v>UN Peacekeeping Funding</c:v>
                </c:pt>
                <c:pt idx="1">
                  <c:v>Nuclear ond Heavy Weapons</c:v>
                </c:pt>
                <c:pt idx="2">
                  <c:v>Armed Services Personnel Rate</c:v>
                </c:pt>
                <c:pt idx="3">
                  <c:v>Homicide Rate</c:v>
                </c:pt>
                <c:pt idx="4">
                  <c:v>Weapons Exports</c:v>
                </c:pt>
                <c:pt idx="5">
                  <c:v>Perceptions of Criminality</c:v>
                </c:pt>
                <c:pt idx="6">
                  <c:v>Military Expenditure (% Gdp)</c:v>
                </c:pt>
                <c:pt idx="7">
                  <c:v>Access to Small Arms</c:v>
                </c:pt>
                <c:pt idx="8">
                  <c:v>Political Terror Scale</c:v>
                </c:pt>
                <c:pt idx="9">
                  <c:v>Weapons Imports</c:v>
                </c:pt>
                <c:pt idx="10">
                  <c:v>Deaths from External Conflict</c:v>
                </c:pt>
                <c:pt idx="11">
                  <c:v>Police Rate</c:v>
                </c:pt>
                <c:pt idx="12">
                  <c:v>Incarceration Rate</c:v>
                </c:pt>
                <c:pt idx="13">
                  <c:v>Violent Crime</c:v>
                </c:pt>
                <c:pt idx="14">
                  <c:v>Political Instability</c:v>
                </c:pt>
                <c:pt idx="15">
                  <c:v>Refugees and IDPs</c:v>
                </c:pt>
                <c:pt idx="16">
                  <c:v>Neighbouring Countries Relations</c:v>
                </c:pt>
                <c:pt idx="17">
                  <c:v>Organised Internal Conflict</c:v>
                </c:pt>
                <c:pt idx="18">
                  <c:v>Terrorism Impact</c:v>
                </c:pt>
                <c:pt idx="19">
                  <c:v>Deaths from Internal Conflict</c:v>
                </c:pt>
                <c:pt idx="20">
                  <c:v>Internal Conflicts Fought</c:v>
                </c:pt>
                <c:pt idx="21">
                  <c:v>External Conflicts Fought</c:v>
                </c:pt>
                <c:pt idx="22">
                  <c:v>Violent Demonstrations</c:v>
                </c:pt>
              </c:strCache>
            </c:strRef>
          </c:cat>
          <c:val>
            <c:numRef>
              <c:f>'[Section 2 - Trends.xlsx]Fig 2.4'!$C$13:$C$35</c:f>
              <c:numCache>
                <c:formatCode>0.000</c:formatCode>
                <c:ptCount val="23"/>
                <c:pt idx="0">
                  <c:v>-0.25922006555285998</c:v>
                </c:pt>
                <c:pt idx="1">
                  <c:v>-9.0626564120779907E-2</c:v>
                </c:pt>
                <c:pt idx="2">
                  <c:v>-7.5564650399226899E-2</c:v>
                </c:pt>
                <c:pt idx="3">
                  <c:v>-7.4899314507430398E-2</c:v>
                </c:pt>
                <c:pt idx="4">
                  <c:v>-2.5654595546466898E-2</c:v>
                </c:pt>
                <c:pt idx="5">
                  <c:v>-2.4929567560750699E-2</c:v>
                </c:pt>
                <c:pt idx="6">
                  <c:v>-1.4553514228238E-2</c:v>
                </c:pt>
                <c:pt idx="7">
                  <c:v>6.36647760157416E-3</c:v>
                </c:pt>
                <c:pt idx="8">
                  <c:v>9.6796182685752203E-3</c:v>
                </c:pt>
                <c:pt idx="9">
                  <c:v>1.43413466422773E-2</c:v>
                </c:pt>
                <c:pt idx="10">
                  <c:v>2.9064927142662601E-2</c:v>
                </c:pt>
                <c:pt idx="11">
                  <c:v>3.1061589705098501E-2</c:v>
                </c:pt>
                <c:pt idx="12">
                  <c:v>3.4521456021889198E-2</c:v>
                </c:pt>
                <c:pt idx="13">
                  <c:v>5.0259279770424201E-2</c:v>
                </c:pt>
                <c:pt idx="14">
                  <c:v>8.7710258722288201E-2</c:v>
                </c:pt>
                <c:pt idx="15">
                  <c:v>0.103178050488606</c:v>
                </c:pt>
                <c:pt idx="16">
                  <c:v>0.10983954695611201</c:v>
                </c:pt>
                <c:pt idx="17">
                  <c:v>0.116215272582173</c:v>
                </c:pt>
                <c:pt idx="18">
                  <c:v>0.117056212707029</c:v>
                </c:pt>
                <c:pt idx="19">
                  <c:v>0.14616467235344599</c:v>
                </c:pt>
                <c:pt idx="20">
                  <c:v>0.171810073773809</c:v>
                </c:pt>
                <c:pt idx="21">
                  <c:v>0.52997694460135802</c:v>
                </c:pt>
                <c:pt idx="22" formatCode="#,##0.000">
                  <c:v>0.53034571737012604</c:v>
                </c:pt>
              </c:numCache>
            </c:numRef>
          </c:val>
          <c:extLst>
            <c:ext xmlns:c14="http://schemas.microsoft.com/office/drawing/2007/8/2/chart" uri="{6F2FDCE9-48DA-4B69-8628-5D25D57E5C99}">
              <c14:invertSolidFillFmt>
                <c14:spPr xmlns:c14="http://schemas.microsoft.com/office/drawing/2007/8/2/chart">
                  <a:solidFill>
                    <a:srgbClr val="92D050"/>
                  </a:solidFill>
                  <a:ln>
                    <a:noFill/>
                  </a:ln>
                  <a:effectLst/>
                </c14:spPr>
              </c14:invertSolidFillFmt>
            </c:ext>
            <c:ext xmlns:c16="http://schemas.microsoft.com/office/drawing/2014/chart" uri="{C3380CC4-5D6E-409C-BE32-E72D297353CC}">
              <c16:uniqueId val="{00000000-4F52-4495-B6FF-DDDA008BC8F5}"/>
            </c:ext>
          </c:extLst>
        </c:ser>
        <c:dLbls>
          <c:showLegendKey val="0"/>
          <c:showVal val="0"/>
          <c:showCatName val="0"/>
          <c:showSerName val="0"/>
          <c:showPercent val="0"/>
          <c:showBubbleSize val="0"/>
        </c:dLbls>
        <c:gapWidth val="38"/>
        <c:axId val="762417224"/>
        <c:axId val="762421160"/>
      </c:barChart>
      <c:catAx>
        <c:axId val="762417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2421160"/>
        <c:crosses val="autoZero"/>
        <c:auto val="1"/>
        <c:lblAlgn val="ctr"/>
        <c:lblOffset val="100"/>
        <c:noMultiLvlLbl val="0"/>
      </c:catAx>
      <c:valAx>
        <c:axId val="762421160"/>
        <c:scaling>
          <c:orientation val="minMax"/>
          <c:max val="0.55000000000000004"/>
          <c:min val="-0.30000000000000004"/>
        </c:scaling>
        <c:delete val="0"/>
        <c:axPos val="b"/>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24172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1050" b="1">
                <a:latin typeface="Arial" panose="020B0604020202020204" pitchFamily="34" charset="0"/>
                <a:cs typeface="Arial" panose="020B0604020202020204" pitchFamily="34" charset="0"/>
              </a:rPr>
              <a:t>External conflicts fought </a:t>
            </a:r>
          </a:p>
        </c:rich>
      </c:tx>
      <c:layout>
        <c:manualLayout>
          <c:xMode val="edge"/>
          <c:yMode val="edge"/>
          <c:x val="0.37278425925925923"/>
          <c:y val="3.0238095238095238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9681060112451873"/>
          <c:y val="0.13140992063492063"/>
          <c:w val="0.76791136540822724"/>
          <c:h val="0.76647777777777781"/>
        </c:manualLayout>
      </c:layout>
      <c:lineChart>
        <c:grouping val="standard"/>
        <c:varyColors val="0"/>
        <c:ser>
          <c:idx val="0"/>
          <c:order val="0"/>
          <c:tx>
            <c:strRef>
              <c:f>'[Section 2 - Trends.xlsx]Fig 2.6'!$F$10</c:f>
              <c:strCache>
                <c:ptCount val="1"/>
                <c:pt idx="0">
                  <c:v>External Conflicts Fought</c:v>
                </c:pt>
              </c:strCache>
            </c:strRef>
          </c:tx>
          <c:spPr>
            <a:ln w="22225" cap="rnd">
              <a:solidFill>
                <a:srgbClr val="FF5050"/>
              </a:solidFill>
              <a:round/>
            </a:ln>
            <a:effectLst/>
          </c:spPr>
          <c:marker>
            <c:symbol val="none"/>
          </c:marker>
          <c:cat>
            <c:numRef>
              <c:f>'[Section 2 - Trends.xlsx]Fig 2.6'!$E$11:$E$26</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'[Section 2 - Trends.xlsx]Fig 2.6'!$F$11:$F$26</c:f>
              <c:numCache>
                <c:formatCode>General</c:formatCode>
                <c:ptCount val="16"/>
                <c:pt idx="0">
                  <c:v>1.1602484472049699</c:v>
                </c:pt>
                <c:pt idx="1">
                  <c:v>1.19860248447205</c:v>
                </c:pt>
                <c:pt idx="2">
                  <c:v>1.22748447204969</c:v>
                </c:pt>
                <c:pt idx="3">
                  <c:v>1.24006211180124</c:v>
                </c:pt>
                <c:pt idx="4">
                  <c:v>1.24783950617284</c:v>
                </c:pt>
                <c:pt idx="5">
                  <c:v>1.25555555555556</c:v>
                </c:pt>
                <c:pt idx="6">
                  <c:v>1.25817901234568</c:v>
                </c:pt>
                <c:pt idx="7">
                  <c:v>1.2813271604938301</c:v>
                </c:pt>
                <c:pt idx="8">
                  <c:v>1.37776073619632</c:v>
                </c:pt>
                <c:pt idx="9">
                  <c:v>1.5007668711656399</c:v>
                </c:pt>
                <c:pt idx="10">
                  <c:v>1.5452453987730099</c:v>
                </c:pt>
                <c:pt idx="11">
                  <c:v>1.64493865030675</c:v>
                </c:pt>
                <c:pt idx="12">
                  <c:v>1.6989263803681001</c:v>
                </c:pt>
                <c:pt idx="13">
                  <c:v>1.70122699386503</c:v>
                </c:pt>
                <c:pt idx="14">
                  <c:v>1.70092024539877</c:v>
                </c:pt>
                <c:pt idx="15">
                  <c:v>1.77515337423313</c:v>
                </c:pt>
              </c:numCache>
            </c:numRef>
          </c:val>
          <c:smooth val="0"/>
          <c:extLst>
            <c:ext xmlns:c16="http://schemas.microsoft.com/office/drawing/2014/chart" uri="{C3380CC4-5D6E-409C-BE32-E72D297353CC}">
              <c16:uniqueId val="{00000000-FCC2-4E36-A68B-165E941B1102}"/>
            </c:ext>
          </c:extLst>
        </c:ser>
        <c:dLbls>
          <c:showLegendKey val="0"/>
          <c:showVal val="0"/>
          <c:showCatName val="0"/>
          <c:showSerName val="0"/>
          <c:showPercent val="0"/>
          <c:showBubbleSize val="0"/>
        </c:dLbls>
        <c:smooth val="0"/>
        <c:axId val="768286712"/>
        <c:axId val="768287040"/>
      </c:lineChart>
      <c:catAx>
        <c:axId val="76828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7040"/>
        <c:crosses val="autoZero"/>
        <c:auto val="1"/>
        <c:lblAlgn val="ctr"/>
        <c:lblOffset val="100"/>
        <c:tickLblSkip val="3"/>
        <c:noMultiLvlLbl val="0"/>
      </c:catAx>
      <c:valAx>
        <c:axId val="768287040"/>
        <c:scaling>
          <c:orientation val="minMax"/>
          <c:min val="1.1000000000000001"/>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1">
                    <a:latin typeface="Arial" panose="020B0604020202020204" pitchFamily="34" charset="0"/>
                    <a:cs typeface="Arial" panose="020B0604020202020204" pitchFamily="34" charset="0"/>
                  </a:rPr>
                  <a:t>Indicator Score</a:t>
                </a:r>
              </a:p>
            </c:rich>
          </c:tx>
          <c:layout>
            <c:manualLayout>
              <c:xMode val="edge"/>
              <c:yMode val="edge"/>
              <c:x val="2.1045471328613331E-2"/>
              <c:y val="0.3538274455437850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6712"/>
        <c:crosses val="autoZero"/>
        <c:crossBetween val="between"/>
        <c:majorUnit val="0.1"/>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1050" b="1">
                <a:latin typeface="Arial" panose="020B0604020202020204" pitchFamily="34" charset="0"/>
                <a:cs typeface="Arial" panose="020B0604020202020204" pitchFamily="34" charset="0"/>
              </a:rPr>
              <a:t>Intensity</a:t>
            </a:r>
            <a:r>
              <a:rPr lang="en-AU" sz="1050" b="1" baseline="0">
                <a:latin typeface="Arial" panose="020B0604020202020204" pitchFamily="34" charset="0"/>
                <a:cs typeface="Arial" panose="020B0604020202020204" pitchFamily="34" charset="0"/>
              </a:rPr>
              <a:t> of</a:t>
            </a:r>
            <a:r>
              <a:rPr lang="en-AU" sz="1050" b="1">
                <a:latin typeface="Arial" panose="020B0604020202020204" pitchFamily="34" charset="0"/>
                <a:cs typeface="Arial" panose="020B0604020202020204" pitchFamily="34" charset="0"/>
              </a:rPr>
              <a:t> internal conflict</a:t>
            </a:r>
          </a:p>
        </c:rich>
      </c:tx>
      <c:layout>
        <c:manualLayout>
          <c:xMode val="edge"/>
          <c:yMode val="edge"/>
          <c:x val="0.27653316615454016"/>
          <c:y val="3.0238138520269041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2385995232147557"/>
          <c:y val="0.13140992063492063"/>
          <c:w val="0.74086219932787578"/>
          <c:h val="0.76647777777777781"/>
        </c:manualLayout>
      </c:layout>
      <c:lineChart>
        <c:grouping val="standard"/>
        <c:varyColors val="0"/>
        <c:ser>
          <c:idx val="0"/>
          <c:order val="0"/>
          <c:tx>
            <c:strRef>
              <c:f>'[Section 2 - Trends.xlsx]Fig 2.6'!$F$10</c:f>
              <c:strCache>
                <c:ptCount val="1"/>
                <c:pt idx="0">
                  <c:v>External Conflicts Fought</c:v>
                </c:pt>
              </c:strCache>
            </c:strRef>
          </c:tx>
          <c:spPr>
            <a:ln w="22225" cap="rnd">
              <a:solidFill>
                <a:schemeClr val="accent2">
                  <a:lumMod val="75000"/>
                </a:schemeClr>
              </a:solidFill>
              <a:round/>
            </a:ln>
            <a:effectLst/>
          </c:spPr>
          <c:marker>
            <c:symbol val="none"/>
          </c:marker>
          <c:cat>
            <c:numRef>
              <c:f>'[Section 2 - Trends.xlsx]Fig 2.6'!$H$11:$H$26</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'[Section 2 - Trends.xlsx]Fig 2.6'!$I$11:$I$26</c:f>
              <c:numCache>
                <c:formatCode>General</c:formatCode>
                <c:ptCount val="16"/>
                <c:pt idx="0">
                  <c:v>2.29192546583851</c:v>
                </c:pt>
                <c:pt idx="1">
                  <c:v>2.3167701863354</c:v>
                </c:pt>
                <c:pt idx="2">
                  <c:v>2.3447204968944102</c:v>
                </c:pt>
                <c:pt idx="3">
                  <c:v>2.3819875776397499</c:v>
                </c:pt>
                <c:pt idx="4">
                  <c:v>2.4228395061728398</c:v>
                </c:pt>
                <c:pt idx="5">
                  <c:v>2.42592592592593</c:v>
                </c:pt>
                <c:pt idx="6">
                  <c:v>2.4135802469135799</c:v>
                </c:pt>
                <c:pt idx="7">
                  <c:v>2.4074074074074101</c:v>
                </c:pt>
                <c:pt idx="8">
                  <c:v>2.4355828220858902</c:v>
                </c:pt>
                <c:pt idx="9">
                  <c:v>2.44171779141104</c:v>
                </c:pt>
                <c:pt idx="10">
                  <c:v>2.46625766871166</c:v>
                </c:pt>
                <c:pt idx="11">
                  <c:v>2.47852760736196</c:v>
                </c:pt>
                <c:pt idx="12">
                  <c:v>2.52147239263804</c:v>
                </c:pt>
                <c:pt idx="13">
                  <c:v>2.50306748466258</c:v>
                </c:pt>
                <c:pt idx="14">
                  <c:v>2.5644171779141098</c:v>
                </c:pt>
                <c:pt idx="15">
                  <c:v>2.55828220858896</c:v>
                </c:pt>
              </c:numCache>
            </c:numRef>
          </c:val>
          <c:smooth val="0"/>
          <c:extLst>
            <c:ext xmlns:c16="http://schemas.microsoft.com/office/drawing/2014/chart" uri="{C3380CC4-5D6E-409C-BE32-E72D297353CC}">
              <c16:uniqueId val="{00000000-0A1F-4030-A293-8E11EFB73BA1}"/>
            </c:ext>
          </c:extLst>
        </c:ser>
        <c:dLbls>
          <c:showLegendKey val="0"/>
          <c:showVal val="0"/>
          <c:showCatName val="0"/>
          <c:showSerName val="0"/>
          <c:showPercent val="0"/>
          <c:showBubbleSize val="0"/>
        </c:dLbls>
        <c:smooth val="0"/>
        <c:axId val="768286712"/>
        <c:axId val="768287040"/>
      </c:lineChart>
      <c:catAx>
        <c:axId val="76828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7040"/>
        <c:crosses val="autoZero"/>
        <c:auto val="1"/>
        <c:lblAlgn val="ctr"/>
        <c:lblOffset val="100"/>
        <c:tickLblSkip val="3"/>
        <c:noMultiLvlLbl val="0"/>
      </c:catAx>
      <c:valAx>
        <c:axId val="768287040"/>
        <c:scaling>
          <c:orientation val="minMax"/>
          <c:min val="2.2000000000000002"/>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1">
                    <a:latin typeface="Arial" panose="020B0604020202020204" pitchFamily="34" charset="0"/>
                    <a:cs typeface="Arial" panose="020B0604020202020204" pitchFamily="34" charset="0"/>
                  </a:rPr>
                  <a:t>Indicator Score</a:t>
                </a:r>
              </a:p>
            </c:rich>
          </c:tx>
          <c:layout>
            <c:manualLayout>
              <c:xMode val="edge"/>
              <c:yMode val="edge"/>
              <c:x val="2.1045471328613331E-2"/>
              <c:y val="0.3538274455437850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6712"/>
        <c:crosses val="autoZero"/>
        <c:crossBetween val="between"/>
        <c:majorUnit val="5.000000000000001E-2"/>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'[Section 4- Geopolitical Competition.xlsx]Fig 4.2'!$C$10</c:f>
              <c:strCache>
                <c:ptCount val="1"/>
                <c:pt idx="0">
                  <c:v>Interstate</c:v>
                </c:pt>
              </c:strCache>
            </c:strRef>
          </c:tx>
          <c:spPr>
            <a:ln w="22225" cap="rnd">
              <a:solidFill>
                <a:srgbClr val="002060"/>
              </a:solidFill>
              <a:round/>
            </a:ln>
            <a:effectLst/>
          </c:spPr>
          <c:marker>
            <c:symbol val="none"/>
          </c:marker>
          <c:dLbls>
            <c:dLbl>
              <c:idx val="40"/>
              <c:layout>
                <c:manualLayout>
                  <c:x val="-4.3904019030722143E-2"/>
                  <c:y val="-4.77132716049382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12B-4AEE-B375-6DE24F951B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'[Section 4- Geopolitical Competition.xlsx]Fig 4.2'!$B$11:$B$56</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'[Section 4- Geopolitical Competition.xlsx]Fig 4.2'!$C$11:$C$56</c:f>
              <c:numCache>
                <c:formatCode>General</c:formatCode>
                <c:ptCount val="46"/>
                <c:pt idx="0">
                  <c:v>1</c:v>
                </c:pt>
                <c:pt idx="1">
                  <c:v>3</c:v>
                </c:pt>
                <c:pt idx="2">
                  <c:v>4</c:v>
                </c:pt>
                <c:pt idx="3">
                  <c:v>3</c:v>
                </c:pt>
                <c:pt idx="4">
                  <c:v>3</c:v>
                </c:pt>
                <c:pt idx="5">
                  <c:v>2</c:v>
                </c:pt>
                <c:pt idx="6">
                  <c:v>2</c:v>
                </c:pt>
                <c:pt idx="7">
                  <c:v>4</c:v>
                </c:pt>
                <c:pt idx="8">
                  <c:v>3</c:v>
                </c:pt>
                <c:pt idx="9">
                  <c:v>2</c:v>
                </c:pt>
                <c:pt idx="10">
                  <c:v>3</c:v>
                </c:pt>
                <c:pt idx="11">
                  <c:v>5</c:v>
                </c:pt>
                <c:pt idx="12">
                  <c:v>3</c:v>
                </c:pt>
                <c:pt idx="13">
                  <c:v>2</c:v>
                </c:pt>
                <c:pt idx="14">
                  <c:v>2</c:v>
                </c:pt>
                <c:pt idx="15">
                  <c:v>2</c:v>
                </c:pt>
                <c:pt idx="16">
                  <c:v>1</c:v>
                </c:pt>
                <c:pt idx="17">
                  <c:v>0</c:v>
                </c:pt>
                <c:pt idx="18">
                  <c:v>1</c:v>
                </c:pt>
                <c:pt idx="19">
                  <c:v>1</c:v>
                </c:pt>
                <c:pt idx="20">
                  <c:v>2</c:v>
                </c:pt>
                <c:pt idx="21">
                  <c:v>1</c:v>
                </c:pt>
                <c:pt idx="22">
                  <c:v>2</c:v>
                </c:pt>
                <c:pt idx="23">
                  <c:v>2</c:v>
                </c:pt>
                <c:pt idx="24">
                  <c:v>2</c:v>
                </c:pt>
                <c:pt idx="25">
                  <c:v>2</c:v>
                </c:pt>
                <c:pt idx="26">
                  <c:v>1</c:v>
                </c:pt>
                <c:pt idx="27">
                  <c:v>2</c:v>
                </c:pt>
                <c:pt idx="28">
                  <c:v>0</c:v>
                </c:pt>
                <c:pt idx="29">
                  <c:v>0</c:v>
                </c:pt>
                <c:pt idx="30">
                  <c:v>0</c:v>
                </c:pt>
                <c:pt idx="31">
                  <c:v>0</c:v>
                </c:pt>
                <c:pt idx="32">
                  <c:v>1</c:v>
                </c:pt>
                <c:pt idx="33">
                  <c:v>0</c:v>
                </c:pt>
                <c:pt idx="34">
                  <c:v>0</c:v>
                </c:pt>
                <c:pt idx="35">
                  <c:v>1</c:v>
                </c:pt>
                <c:pt idx="36">
                  <c:v>1</c:v>
                </c:pt>
                <c:pt idx="37">
                  <c:v>1</c:v>
                </c:pt>
                <c:pt idx="38">
                  <c:v>1</c:v>
                </c:pt>
                <c:pt idx="39">
                  <c:v>1</c:v>
                </c:pt>
                <c:pt idx="40">
                  <c:v>2</c:v>
                </c:pt>
                <c:pt idx="41">
                  <c:v>1</c:v>
                </c:pt>
                <c:pt idx="42">
                  <c:v>2</c:v>
                </c:pt>
                <c:pt idx="43">
                  <c:v>2</c:v>
                </c:pt>
                <c:pt idx="44">
                  <c:v>3</c:v>
                </c:pt>
                <c:pt idx="45">
                  <c:v>2</c:v>
                </c:pt>
              </c:numCache>
            </c:numRef>
          </c:val>
          <c:smooth val="0"/>
          <c:extLst>
            <c:ext xmlns:c16="http://schemas.microsoft.com/office/drawing/2014/chart" uri="{C3380CC4-5D6E-409C-BE32-E72D297353CC}">
              <c16:uniqueId val="{00000001-612B-4AEE-B375-6DE24F951B2F}"/>
            </c:ext>
          </c:extLst>
        </c:ser>
        <c:ser>
          <c:idx val="1"/>
          <c:order val="1"/>
          <c:tx>
            <c:strRef>
              <c:f>'[Section 4- Geopolitical Competition.xlsx]Fig 4.2'!$D$10</c:f>
              <c:strCache>
                <c:ptCount val="1"/>
                <c:pt idx="0">
                  <c:v>Intrastate</c:v>
                </c:pt>
              </c:strCache>
            </c:strRef>
          </c:tx>
          <c:spPr>
            <a:ln w="22225" cap="rnd">
              <a:solidFill>
                <a:srgbClr val="C00000"/>
              </a:solidFill>
              <a:round/>
            </a:ln>
            <a:effectLst/>
          </c:spPr>
          <c:marker>
            <c:symbol val="none"/>
          </c:marker>
          <c:dLbls>
            <c:dLbl>
              <c:idx val="40"/>
              <c:dLblPos val="l"/>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12B-4AEE-B375-6DE24F951B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'[Section 4- Geopolitical Competition.xlsx]Fig 4.2'!$B$11:$B$56</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'[Section 4- Geopolitical Competition.xlsx]Fig 4.2'!$D$11:$D$56</c:f>
              <c:numCache>
                <c:formatCode>General</c:formatCode>
                <c:ptCount val="46"/>
                <c:pt idx="0">
                  <c:v>29</c:v>
                </c:pt>
                <c:pt idx="1">
                  <c:v>29</c:v>
                </c:pt>
                <c:pt idx="2">
                  <c:v>29</c:v>
                </c:pt>
                <c:pt idx="3">
                  <c:v>34</c:v>
                </c:pt>
                <c:pt idx="4">
                  <c:v>30</c:v>
                </c:pt>
                <c:pt idx="5">
                  <c:v>33</c:v>
                </c:pt>
                <c:pt idx="6">
                  <c:v>37</c:v>
                </c:pt>
                <c:pt idx="7">
                  <c:v>33</c:v>
                </c:pt>
                <c:pt idx="8">
                  <c:v>34</c:v>
                </c:pt>
                <c:pt idx="9">
                  <c:v>32</c:v>
                </c:pt>
                <c:pt idx="10">
                  <c:v>36</c:v>
                </c:pt>
                <c:pt idx="11">
                  <c:v>37</c:v>
                </c:pt>
                <c:pt idx="12">
                  <c:v>32</c:v>
                </c:pt>
                <c:pt idx="13">
                  <c:v>33</c:v>
                </c:pt>
                <c:pt idx="14">
                  <c:v>44</c:v>
                </c:pt>
                <c:pt idx="15">
                  <c:v>49</c:v>
                </c:pt>
                <c:pt idx="16">
                  <c:v>45</c:v>
                </c:pt>
                <c:pt idx="17">
                  <c:v>38</c:v>
                </c:pt>
                <c:pt idx="18">
                  <c:v>46</c:v>
                </c:pt>
                <c:pt idx="19">
                  <c:v>38</c:v>
                </c:pt>
                <c:pt idx="20">
                  <c:v>36</c:v>
                </c:pt>
                <c:pt idx="21">
                  <c:v>34</c:v>
                </c:pt>
                <c:pt idx="22">
                  <c:v>32</c:v>
                </c:pt>
                <c:pt idx="23">
                  <c:v>32</c:v>
                </c:pt>
                <c:pt idx="24">
                  <c:v>33</c:v>
                </c:pt>
                <c:pt idx="25">
                  <c:v>32</c:v>
                </c:pt>
                <c:pt idx="26">
                  <c:v>29</c:v>
                </c:pt>
                <c:pt idx="27">
                  <c:v>28</c:v>
                </c:pt>
                <c:pt idx="28">
                  <c:v>29</c:v>
                </c:pt>
                <c:pt idx="29">
                  <c:v>28</c:v>
                </c:pt>
                <c:pt idx="30">
                  <c:v>28</c:v>
                </c:pt>
                <c:pt idx="31">
                  <c:v>31</c:v>
                </c:pt>
                <c:pt idx="32">
                  <c:v>30</c:v>
                </c:pt>
                <c:pt idx="33">
                  <c:v>30</c:v>
                </c:pt>
                <c:pt idx="34">
                  <c:v>23</c:v>
                </c:pt>
                <c:pt idx="35">
                  <c:v>27</c:v>
                </c:pt>
                <c:pt idx="36">
                  <c:v>23</c:v>
                </c:pt>
                <c:pt idx="37">
                  <c:v>28</c:v>
                </c:pt>
                <c:pt idx="38">
                  <c:v>29</c:v>
                </c:pt>
                <c:pt idx="39">
                  <c:v>32</c:v>
                </c:pt>
                <c:pt idx="40">
                  <c:v>34</c:v>
                </c:pt>
                <c:pt idx="41">
                  <c:v>29</c:v>
                </c:pt>
                <c:pt idx="42">
                  <c:v>30</c:v>
                </c:pt>
                <c:pt idx="43">
                  <c:v>28</c:v>
                </c:pt>
                <c:pt idx="44">
                  <c:v>26</c:v>
                </c:pt>
                <c:pt idx="45">
                  <c:v>27</c:v>
                </c:pt>
              </c:numCache>
            </c:numRef>
          </c:val>
          <c:smooth val="0"/>
          <c:extLst>
            <c:ext xmlns:c16="http://schemas.microsoft.com/office/drawing/2014/chart" uri="{C3380CC4-5D6E-409C-BE32-E72D297353CC}">
              <c16:uniqueId val="{00000003-612B-4AEE-B375-6DE24F951B2F}"/>
            </c:ext>
          </c:extLst>
        </c:ser>
        <c:ser>
          <c:idx val="2"/>
          <c:order val="2"/>
          <c:tx>
            <c:strRef>
              <c:f>'[Section 4- Geopolitical Competition.xlsx]Fig 4.2'!$E$10</c:f>
              <c:strCache>
                <c:ptCount val="1"/>
                <c:pt idx="0">
                  <c:v>Internationalised Intrastate</c:v>
                </c:pt>
              </c:strCache>
            </c:strRef>
          </c:tx>
          <c:spPr>
            <a:ln w="22225" cap="rnd">
              <a:solidFill>
                <a:schemeClr val="accent6"/>
              </a:solidFill>
              <a:round/>
            </a:ln>
            <a:effectLst/>
          </c:spPr>
          <c:marker>
            <c:symbol val="none"/>
          </c:marker>
          <c:dLbls>
            <c:dLbl>
              <c:idx val="38"/>
              <c:layout>
                <c:manualLayout>
                  <c:x val="-0.18531530273370464"/>
                  <c:y val="4.7037041710793218E-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25054280373772786"/>
                      <c:h val="9.7349559608133587E-2"/>
                    </c:manualLayout>
                  </c15:layout>
                </c:ext>
                <c:ext xmlns:c16="http://schemas.microsoft.com/office/drawing/2014/chart" uri="{C3380CC4-5D6E-409C-BE32-E72D297353CC}">
                  <c16:uniqueId val="{00000004-612B-4AEE-B375-6DE24F951B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'[Section 4- Geopolitical Competition.xlsx]Fig 4.2'!$B$11:$B$56</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'[Section 4- Geopolitical Competition.xlsx]Fig 4.2'!$E$11:$E$56</c:f>
              <c:numCache>
                <c:formatCode>General</c:formatCode>
                <c:ptCount val="46"/>
                <c:pt idx="0">
                  <c:v>2</c:v>
                </c:pt>
                <c:pt idx="1">
                  <c:v>4</c:v>
                </c:pt>
                <c:pt idx="2">
                  <c:v>5</c:v>
                </c:pt>
                <c:pt idx="3">
                  <c:v>4</c:v>
                </c:pt>
                <c:pt idx="4">
                  <c:v>8</c:v>
                </c:pt>
                <c:pt idx="5">
                  <c:v>7</c:v>
                </c:pt>
                <c:pt idx="6">
                  <c:v>5</c:v>
                </c:pt>
                <c:pt idx="7">
                  <c:v>6</c:v>
                </c:pt>
                <c:pt idx="8">
                  <c:v>5</c:v>
                </c:pt>
                <c:pt idx="9">
                  <c:v>4</c:v>
                </c:pt>
                <c:pt idx="10">
                  <c:v>5</c:v>
                </c:pt>
                <c:pt idx="11">
                  <c:v>5</c:v>
                </c:pt>
                <c:pt idx="12">
                  <c:v>4</c:v>
                </c:pt>
                <c:pt idx="13">
                  <c:v>5</c:v>
                </c:pt>
                <c:pt idx="14">
                  <c:v>3</c:v>
                </c:pt>
                <c:pt idx="15">
                  <c:v>2</c:v>
                </c:pt>
                <c:pt idx="16">
                  <c:v>5</c:v>
                </c:pt>
                <c:pt idx="17">
                  <c:v>6</c:v>
                </c:pt>
                <c:pt idx="18">
                  <c:v>2</c:v>
                </c:pt>
                <c:pt idx="19">
                  <c:v>2</c:v>
                </c:pt>
                <c:pt idx="20">
                  <c:v>3</c:v>
                </c:pt>
                <c:pt idx="21">
                  <c:v>4</c:v>
                </c:pt>
                <c:pt idx="22">
                  <c:v>6</c:v>
                </c:pt>
                <c:pt idx="23">
                  <c:v>6</c:v>
                </c:pt>
                <c:pt idx="24">
                  <c:v>4</c:v>
                </c:pt>
                <c:pt idx="25">
                  <c:v>5</c:v>
                </c:pt>
                <c:pt idx="26">
                  <c:v>3</c:v>
                </c:pt>
                <c:pt idx="27">
                  <c:v>3</c:v>
                </c:pt>
                <c:pt idx="28">
                  <c:v>4</c:v>
                </c:pt>
                <c:pt idx="29">
                  <c:v>5</c:v>
                </c:pt>
                <c:pt idx="30">
                  <c:v>5</c:v>
                </c:pt>
                <c:pt idx="31">
                  <c:v>4</c:v>
                </c:pt>
                <c:pt idx="32">
                  <c:v>7</c:v>
                </c:pt>
                <c:pt idx="33">
                  <c:v>7</c:v>
                </c:pt>
                <c:pt idx="34">
                  <c:v>8</c:v>
                </c:pt>
                <c:pt idx="35">
                  <c:v>9</c:v>
                </c:pt>
                <c:pt idx="36">
                  <c:v>9</c:v>
                </c:pt>
                <c:pt idx="37">
                  <c:v>10</c:v>
                </c:pt>
                <c:pt idx="38">
                  <c:v>16</c:v>
                </c:pt>
                <c:pt idx="39">
                  <c:v>21</c:v>
                </c:pt>
                <c:pt idx="40">
                  <c:v>18</c:v>
                </c:pt>
                <c:pt idx="41">
                  <c:v>22</c:v>
                </c:pt>
                <c:pt idx="42">
                  <c:v>19</c:v>
                </c:pt>
                <c:pt idx="43">
                  <c:v>26</c:v>
                </c:pt>
                <c:pt idx="44">
                  <c:v>27</c:v>
                </c:pt>
                <c:pt idx="45">
                  <c:v>25</c:v>
                </c:pt>
              </c:numCache>
            </c:numRef>
          </c:val>
          <c:smooth val="0"/>
          <c:extLst>
            <c:ext xmlns:c16="http://schemas.microsoft.com/office/drawing/2014/chart" uri="{C3380CC4-5D6E-409C-BE32-E72D297353CC}">
              <c16:uniqueId val="{00000005-612B-4AEE-B375-6DE24F951B2F}"/>
            </c:ext>
          </c:extLst>
        </c:ser>
        <c:dLbls>
          <c:showLegendKey val="0"/>
          <c:showVal val="0"/>
          <c:showCatName val="0"/>
          <c:showSerName val="0"/>
          <c:showPercent val="0"/>
          <c:showBubbleSize val="0"/>
        </c:dLbls>
        <c:smooth val="0"/>
        <c:axId val="1135917616"/>
        <c:axId val="324957072"/>
      </c:lineChart>
      <c:dateAx>
        <c:axId val="113591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4957072"/>
        <c:crosses val="autoZero"/>
        <c:auto val="0"/>
        <c:lblOffset val="100"/>
        <c:baseTimeUnit val="days"/>
        <c:majorUnit val="3"/>
        <c:majorTimeUnit val="days"/>
      </c:dateAx>
      <c:valAx>
        <c:axId val="32495707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900" b="1">
                    <a:latin typeface="Arial" panose="020B0604020202020204" pitchFamily="34" charset="0"/>
                    <a:cs typeface="Arial" panose="020B0604020202020204" pitchFamily="34" charset="0"/>
                  </a:rPr>
                  <a:t>ACTIVE CONFLICTS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3591761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C_0.xml><?xml version="1.0" encoding="utf-8"?>
<p188:cmLst xmlns:a="http://schemas.openxmlformats.org/drawingml/2006/main" xmlns:r="http://schemas.openxmlformats.org/officeDocument/2006/relationships" xmlns:p188="http://schemas.microsoft.com/office/powerpoint/2018/8/main">
  <p188:cm id="{3F47A2AC-F6E1-44C5-A3C9-C288E203E46A}" authorId="{6DFA4790-E088-18FF-56DA-DBE5B3E33277}" status="resolved" created="2023-06-21T13:12:24.311" complete="100000">
    <pc:sldMkLst xmlns:pc="http://schemas.microsoft.com/office/powerpoint/2013/main/command">
      <pc:docMk/>
      <pc:sldMk cId="0" sldId="268"/>
    </pc:sldMkLst>
    <p188:txBody>
      <a:bodyPr/>
      <a:lstStyle/>
      <a:p>
        <a:r>
          <a:rPr lang="en-AU"/>
          <a:t>Make all float in as in previous years</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65F3F659-3C00-4903-BC4F-42D48ADCD59F}" authorId="{6DFA4790-E088-18FF-56DA-DBE5B3E33277}" status="resolved" created="2023-06-21T13:12:44.505" complete="100000">
    <pc:sldMkLst xmlns:pc="http://schemas.microsoft.com/office/powerpoint/2013/main/command">
      <pc:docMk/>
      <pc:sldMk cId="0" sldId="269"/>
    </pc:sldMkLst>
    <p188:txBody>
      <a:bodyPr/>
      <a:lstStyle/>
      <a:p>
        <a:r>
          <a:rPr lang="en-AU"/>
          <a:t>Make all float in as in previous years</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54A4C52D-C7CF-44A8-B69F-4B32DFF3838C}" authorId="{6DFA4790-E088-18FF-56DA-DBE5B3E33277}" status="resolved" created="2023-06-21T13:13:11.170" complete="100000">
    <pc:sldMkLst xmlns:pc="http://schemas.microsoft.com/office/powerpoint/2013/main/command">
      <pc:docMk/>
      <pc:sldMk cId="0" sldId="270"/>
    </pc:sldMkLst>
    <p188:txBody>
      <a:bodyPr/>
      <a:lstStyle/>
      <a:p>
        <a:r>
          <a:rPr lang="en-AU"/>
          <a:t>Make float in as in previous years</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57F7E0C6-88A8-4072-A44B-E7909EEA509C}" authorId="{6DFA4790-E088-18FF-56DA-DBE5B3E33277}" status="resolved" created="2023-06-21T13:13:30.226" complete="100000">
    <pc:sldMkLst xmlns:pc="http://schemas.microsoft.com/office/powerpoint/2013/main/command">
      <pc:docMk/>
      <pc:sldMk cId="0" sldId="271"/>
    </pc:sldMkLst>
    <p188:txBody>
      <a:bodyPr/>
      <a:lstStyle/>
      <a:p>
        <a:r>
          <a:rPr lang="en-AU"/>
          <a:t>Make float in as in previous years</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18BA73C9-E06D-41EE-9280-E1A01C8E7356}" authorId="{6DFA4790-E088-18FF-56DA-DBE5B3E33277}" status="resolved" created="2023-06-21T13:14:40.523" complete="100000">
    <pc:sldMkLst xmlns:pc="http://schemas.microsoft.com/office/powerpoint/2013/main/command">
      <pc:docMk/>
      <pc:sldMk cId="0" sldId="276"/>
    </pc:sldMkLst>
    <p188:txBody>
      <a:bodyPr/>
      <a:lstStyle/>
      <a:p>
        <a:r>
          <a:rPr lang="en-AU"/>
          <a:t>Make improvements in green</a:t>
        </a:r>
      </a:p>
    </p188:txBody>
  </p188:cm>
  <p188:cm id="{D2FBC9D5-1EB6-4592-8B3D-BE9520D8705E}" authorId="{DF243A74-78BA-9831-00DF-BFE1FC20A6CD}" status="resolved" created="2023-06-22T23:16:32.477" complete="100000">
    <pc:sldMkLst xmlns:pc="http://schemas.microsoft.com/office/powerpoint/2013/main/command">
      <pc:docMk/>
      <pc:sldMk cId="0" sldId="276"/>
    </pc:sldMkLst>
    <p188:txBody>
      <a:bodyPr/>
      <a:lstStyle/>
      <a:p>
        <a:r>
          <a:rPr lang="en-AU"/>
          <a:t>Katren has the slide</a:t>
        </a:r>
      </a:p>
    </p188:txBody>
  </p188:cm>
</p188:cmLst>
</file>

<file path=ppt/comments/modernComment_117_0.xml><?xml version="1.0" encoding="utf-8"?>
<p188:cmLst xmlns:a="http://schemas.openxmlformats.org/drawingml/2006/main" xmlns:r="http://schemas.openxmlformats.org/officeDocument/2006/relationships" xmlns:p188="http://schemas.microsoft.com/office/powerpoint/2018/8/main">
  <p188:cm id="{F039C092-75BD-43EC-8C42-9D104A9316BE}" authorId="{DF243A74-78BA-9831-00DF-BFE1FC20A6CD}" status="resolved" created="2023-06-22T23:59:58.962" complete="100000">
    <pc:sldMkLst xmlns:pc="http://schemas.microsoft.com/office/powerpoint/2013/main/command">
      <pc:docMk/>
      <pc:sldMk cId="0" sldId="279"/>
    </pc:sldMkLst>
    <p188:txBody>
      <a:bodyPr/>
      <a:lstStyle/>
      <a:p>
        <a:r>
          <a:rPr lang="en-AU"/>
          <a:t>The years have been cut off in the charts</a:t>
        </a:r>
      </a:p>
    </p188:txBody>
  </p188:cm>
</p188:cmLst>
</file>

<file path=ppt/comments/modernComment_119_0.xml><?xml version="1.0" encoding="utf-8"?>
<p188:cmLst xmlns:a="http://schemas.openxmlformats.org/drawingml/2006/main" xmlns:r="http://schemas.openxmlformats.org/officeDocument/2006/relationships" xmlns:p188="http://schemas.microsoft.com/office/powerpoint/2018/8/main">
  <p188:cm id="{0E162642-73D6-4C92-A3A8-1DA9270CA781}" authorId="{6DFA4790-E088-18FF-56DA-DBE5B3E33277}" status="resolved" created="2023-06-21T13:15:55.006" complete="100000">
    <ac:deMkLst xmlns:ac="http://schemas.microsoft.com/office/drawing/2013/main/command">
      <pc:docMk xmlns:pc="http://schemas.microsoft.com/office/powerpoint/2013/main/command"/>
      <pc:sldMk xmlns:pc="http://schemas.microsoft.com/office/powerpoint/2013/main/command" cId="0" sldId="281"/>
      <ac:picMk id="1019" creationId="{00000000-0000-0000-0000-000000000000}"/>
    </ac:deMkLst>
    <p188:txBody>
      <a:bodyPr/>
      <a:lstStyle/>
      <a:p>
        <a:r>
          <a:rPr lang="en-AU"/>
          <a:t>Can't read the names on the map, need to be sharper</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22BAE883-C57A-4603-B3F0-2761EA952443}" authorId="{DF243A74-78BA-9831-00DF-BFE1FC20A6CD}" status="resolved" created="2023-06-23T00:03:25.128" complete="100000">
    <pc:sldMkLst xmlns:pc="http://schemas.microsoft.com/office/powerpoint/2013/main/command">
      <pc:docMk/>
      <pc:sldMk cId="0" sldId="292"/>
    </pc:sldMkLst>
    <p188:txBody>
      <a:bodyPr/>
      <a:lstStyle/>
      <a:p>
        <a:r>
          <a:rPr lang="en-AU"/>
          <a:t>Clearer map needed</a:t>
        </a:r>
      </a:p>
    </p188:txBody>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8B8B835E-99AD-4530-927E-1B7183079626}" authorId="{6DFA4790-E088-18FF-56DA-DBE5B3E33277}" status="resolved" created="2023-06-21T13:21:25.553" complete="100000">
    <pc:sldMkLst xmlns:pc="http://schemas.microsoft.com/office/powerpoint/2013/main/command">
      <pc:docMk/>
      <pc:sldMk cId="0" sldId="294"/>
    </pc:sldMkLst>
    <p188:txBody>
      <a:bodyPr/>
      <a:lstStyle/>
      <a:p>
        <a:r>
          <a:rPr lang="en-AU"/>
          <a:t>Great chart but just keep brackets 15 to 49 for both males and females</a:t>
        </a:r>
      </a:p>
    </p188:txBody>
  </p188:cm>
</p188:cmLst>
</file>

<file path=ppt/comments/modernComment_12B_0.xml><?xml version="1.0" encoding="utf-8"?>
<p188:cmLst xmlns:a="http://schemas.openxmlformats.org/drawingml/2006/main" xmlns:r="http://schemas.openxmlformats.org/officeDocument/2006/relationships" xmlns:p188="http://schemas.microsoft.com/office/powerpoint/2018/8/main">
  <p188:cm id="{E7CFD985-D2BC-4BAA-AA1B-A1FF3F06F342}" authorId="{DF243A74-78BA-9831-00DF-BFE1FC20A6CD}" status="resolved" created="2023-06-22T07:49:58.762" complete="100000">
    <pc:sldMkLst xmlns:pc="http://schemas.microsoft.com/office/powerpoint/2013/main/command">
      <pc:docMk/>
      <pc:sldMk cId="0" sldId="299"/>
    </pc:sldMkLst>
    <p188:txBody>
      <a:bodyPr/>
      <a:lstStyle/>
      <a:p>
        <a:r>
          <a:rPr lang="en-AU"/>
          <a:t>Text of active coflicts should be on 1 line</a:t>
        </a:r>
      </a:p>
    </p188:txBody>
  </p188:cm>
</p188:cmLst>
</file>

<file path=ppt/comments/modernComment_132_0.xml><?xml version="1.0" encoding="utf-8"?>
<p188:cmLst xmlns:a="http://schemas.openxmlformats.org/drawingml/2006/main" xmlns:r="http://schemas.openxmlformats.org/officeDocument/2006/relationships" xmlns:p188="http://schemas.microsoft.com/office/powerpoint/2018/8/main">
  <p188:cm id="{55603511-6145-48A2-820C-5B9D004E17A8}" authorId="{6DFA4790-E088-18FF-56DA-DBE5B3E33277}" status="resolved" created="2023-06-21T13:17:54.783" complete="100000">
    <pc:sldMkLst xmlns:pc="http://schemas.microsoft.com/office/powerpoint/2013/main/command">
      <pc:docMk/>
      <pc:sldMk cId="0" sldId="290"/>
    </pc:sldMkLst>
    <p188:txBody>
      <a:bodyPr/>
      <a:lstStyle/>
      <a:p>
        <a:r>
          <a:rPr lang="en-AU"/>
          <a:t>Will not be using this slide
Need a slide with the five biggest trade partners with China - Japan, South Korea, Australia, Germany and US</a:t>
        </a:r>
      </a:p>
    </p188:txBody>
  </p188:cm>
</p188:cmLst>
</file>

<file path=ppt/drawings/drawing1.xml><?xml version="1.0" encoding="utf-8"?>
<c:userShapes xmlns:c="http://schemas.openxmlformats.org/drawingml/2006/chart">
  <cdr:relSizeAnchor xmlns:cdr="http://schemas.openxmlformats.org/drawingml/2006/chartDrawing">
    <cdr:from>
      <cdr:x>0.02646</cdr:x>
      <cdr:y>0.9472</cdr:y>
    </cdr:from>
    <cdr:to>
      <cdr:x>0.22188</cdr:x>
      <cdr:y>1</cdr:y>
    </cdr:to>
    <cdr:sp macro="" textlink="">
      <cdr:nvSpPr>
        <cdr:cNvPr id="2" name="TextBox 1"/>
        <cdr:cNvSpPr txBox="1"/>
      </cdr:nvSpPr>
      <cdr:spPr>
        <a:xfrm xmlns:a="http://schemas.openxmlformats.org/drawingml/2006/main">
          <a:off x="152410" y="3409920"/>
          <a:ext cx="1125618" cy="19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dirty="0"/>
            <a:t>Source: IEP</a:t>
          </a:r>
        </a:p>
      </cdr:txBody>
    </cdr:sp>
  </cdr:relSizeAnchor>
</c:userShapes>
</file>

<file path=ppt/drawings/drawing2.xml><?xml version="1.0" encoding="utf-8"?>
<c:userShapes xmlns:c="http://schemas.openxmlformats.org/drawingml/2006/chart">
  <cdr:relSizeAnchor xmlns:cdr="http://schemas.openxmlformats.org/drawingml/2006/chartDrawing">
    <cdr:from>
      <cdr:x>0.06083</cdr:x>
      <cdr:y>0.03136</cdr:y>
    </cdr:from>
    <cdr:to>
      <cdr:x>0.13462</cdr:x>
      <cdr:y>0.45603</cdr:y>
    </cdr:to>
    <cdr:sp macro="" textlink="">
      <cdr:nvSpPr>
        <cdr:cNvPr id="2" name="TextBox 1"/>
        <cdr:cNvSpPr txBox="1"/>
      </cdr:nvSpPr>
      <cdr:spPr>
        <a:xfrm xmlns:a="http://schemas.openxmlformats.org/drawingml/2006/main" rot="16200000">
          <a:off x="-223430" y="497106"/>
          <a:ext cx="1071871" cy="2359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chemeClr val="tx1">
                  <a:lumMod val="50000"/>
                  <a:lumOff val="50000"/>
                </a:schemeClr>
              </a:solidFill>
            </a:rPr>
            <a:t>Less Peaceful →</a:t>
          </a:r>
        </a:p>
      </cdr:txBody>
    </cdr:sp>
  </cdr:relSizeAnchor>
  <cdr:relSizeAnchor xmlns:cdr="http://schemas.openxmlformats.org/drawingml/2006/chartDrawing">
    <cdr:from>
      <cdr:x>0.06569</cdr:x>
      <cdr:y>0.48351</cdr:y>
    </cdr:from>
    <cdr:to>
      <cdr:x>0.14348</cdr:x>
      <cdr:y>0.93454</cdr:y>
    </cdr:to>
    <cdr:sp macro="" textlink="">
      <cdr:nvSpPr>
        <cdr:cNvPr id="3" name="TextBox 1"/>
        <cdr:cNvSpPr txBox="1"/>
      </cdr:nvSpPr>
      <cdr:spPr>
        <a:xfrm xmlns:a="http://schemas.openxmlformats.org/drawingml/2006/main" rot="16200000">
          <a:off x="-234767" y="1665208"/>
          <a:ext cx="1138419" cy="2487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chemeClr val="tx1">
                  <a:lumMod val="50000"/>
                  <a:lumOff val="50000"/>
                </a:schemeClr>
              </a:solidFill>
            </a:rPr>
            <a:t>←More Peaceful</a:t>
          </a:r>
        </a:p>
      </cdr:txBody>
    </cdr:sp>
  </cdr:relSizeAnchor>
</c:userShapes>
</file>

<file path=ppt/drawings/drawing3.xml><?xml version="1.0" encoding="utf-8"?>
<c:userShapes xmlns:c="http://schemas.openxmlformats.org/drawingml/2006/chart">
  <cdr:relSizeAnchor xmlns:cdr="http://schemas.openxmlformats.org/drawingml/2006/chartDrawing">
    <cdr:from>
      <cdr:x>0.06083</cdr:x>
      <cdr:y>0.07462</cdr:y>
    </cdr:from>
    <cdr:to>
      <cdr:x>0.13462</cdr:x>
      <cdr:y>0.45603</cdr:y>
    </cdr:to>
    <cdr:sp macro="" textlink="">
      <cdr:nvSpPr>
        <cdr:cNvPr id="2" name="TextBox 1"/>
        <cdr:cNvSpPr txBox="1"/>
      </cdr:nvSpPr>
      <cdr:spPr>
        <a:xfrm xmlns:a="http://schemas.openxmlformats.org/drawingml/2006/main" rot="16200000">
          <a:off x="-163359" y="549632"/>
          <a:ext cx="962682" cy="2401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chemeClr val="tx1">
                  <a:lumMod val="50000"/>
                  <a:lumOff val="50000"/>
                </a:schemeClr>
              </a:solidFill>
            </a:rPr>
            <a:t>Less</a:t>
          </a:r>
          <a:r>
            <a:rPr lang="en-GB" sz="900" dirty="0">
              <a:solidFill>
                <a:schemeClr val="tx1">
                  <a:lumMod val="50000"/>
                  <a:lumOff val="50000"/>
                </a:schemeClr>
              </a:solidFill>
            </a:rPr>
            <a:t> </a:t>
          </a:r>
          <a:r>
            <a:rPr lang="en-GB" sz="800" dirty="0">
              <a:solidFill>
                <a:schemeClr val="tx1">
                  <a:lumMod val="50000"/>
                  <a:lumOff val="50000"/>
                </a:schemeClr>
              </a:solidFill>
            </a:rPr>
            <a:t>Peaceful</a:t>
          </a:r>
          <a:r>
            <a:rPr lang="en-GB" sz="900" dirty="0">
              <a:solidFill>
                <a:schemeClr val="tx1">
                  <a:lumMod val="50000"/>
                  <a:lumOff val="50000"/>
                </a:schemeClr>
              </a:solidFill>
            </a:rPr>
            <a:t>→</a:t>
          </a:r>
        </a:p>
      </cdr:txBody>
    </cdr:sp>
  </cdr:relSizeAnchor>
  <cdr:relSizeAnchor xmlns:cdr="http://schemas.openxmlformats.org/drawingml/2006/chartDrawing">
    <cdr:from>
      <cdr:x>0.06569</cdr:x>
      <cdr:y>0.48415</cdr:y>
    </cdr:from>
    <cdr:to>
      <cdr:x>0.14348</cdr:x>
      <cdr:y>0.89242</cdr:y>
    </cdr:to>
    <cdr:sp macro="" textlink="">
      <cdr:nvSpPr>
        <cdr:cNvPr id="3" name="TextBox 1"/>
        <cdr:cNvSpPr txBox="1"/>
      </cdr:nvSpPr>
      <cdr:spPr>
        <a:xfrm xmlns:a="http://schemas.openxmlformats.org/drawingml/2006/main" rot="16200000">
          <a:off x="-150857" y="1537608"/>
          <a:ext cx="987758" cy="2551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solidFill>
                <a:schemeClr val="tx1">
                  <a:lumMod val="50000"/>
                  <a:lumOff val="50000"/>
                </a:schemeClr>
              </a:solidFill>
            </a:rPr>
            <a:t>←</a:t>
          </a:r>
          <a:r>
            <a:rPr lang="en-GB" sz="800" dirty="0">
              <a:solidFill>
                <a:schemeClr val="tx1">
                  <a:lumMod val="50000"/>
                  <a:lumOff val="50000"/>
                </a:schemeClr>
              </a:solidFill>
            </a:rPr>
            <a:t>More</a:t>
          </a:r>
          <a:r>
            <a:rPr lang="en-GB" sz="900" dirty="0">
              <a:solidFill>
                <a:schemeClr val="tx1">
                  <a:lumMod val="50000"/>
                  <a:lumOff val="50000"/>
                </a:schemeClr>
              </a:solidFill>
            </a:rPr>
            <a:t> </a:t>
          </a:r>
          <a:r>
            <a:rPr lang="en-GB" sz="800" dirty="0">
              <a:solidFill>
                <a:schemeClr val="tx1">
                  <a:lumMod val="50000"/>
                  <a:lumOff val="50000"/>
                </a:schemeClr>
              </a:solidFill>
            </a:rPr>
            <a:t>Peaceful</a:t>
          </a:r>
          <a:endParaRPr lang="en-GB" sz="900" dirty="0">
            <a:solidFill>
              <a:schemeClr val="tx1">
                <a:lumMod val="50000"/>
                <a:lumOff val="5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53fa14b5a6_0_7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53fa14b5a6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265" name="Google Shape;265;g253fa14b5a6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53ae4fee85_3_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253ae4fee85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83" name="Google Shape;683;g253ae4fee85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3ae4fee85_3_7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3ae4fee85_3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744" name="Google Shape;744;g253ae4fee85_3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53ae4fee85_3_9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253ae4fee85_3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04" name="Google Shape;804;g253ae4fee85_3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53ae4fee85_3_1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253ae4fee85_3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46" name="Google Shape;846;g253ae4fee85_3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53fa14b5a6_0_1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253fa14b5a6_0_1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53ae4fee85_3_13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253ae4fee85_3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87" name="Google Shape;887;g253ae4fee85_3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53ae4fee85_3_17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53ae4fee85_3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921" name="Google Shape;921;g253ae4fee85_3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3ae4fee85_3_19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253ae4fee85_3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934" name="Google Shape;934;g253ae4fee85_3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53ae4fee85_3_112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253ae4fee85_3_1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61" name="Google Shape;1261;g253ae4fee85_3_1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53ae4fee85_3_25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253ae4fee85_3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980" name="Google Shape;980;g253ae4fee85_3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53fa14b5a6_0_8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279" name="Google Shape;279;g253fa14b5a6_0_88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53ae4fee85_3_26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253ae4fee85_3_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13" name="Google Shape;1013;g253ae4fee85_3_2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53fa14b5a6_0_12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253fa14b5a6_0_1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53ae4fee85_3_27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253ae4fee85_3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39" name="Google Shape;1039;g253ae4fee85_3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253ae4fee85_3_27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253ae4fee85_3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60" name="Google Shape;1060;g253ae4fee85_3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53ae4fee85_3_28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253ae4fee85_3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71" name="Google Shape;1071;g253ae4fee85_3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53ae4fee85_3_30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g253ae4fee85_3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97" name="Google Shape;1097;g253ae4fee85_3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53ae4fee85_3_30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253ae4fee85_3_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09" name="Google Shape;1109;g253ae4fee85_3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53ae4fee85_3_3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253ae4fee85_3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41" name="Google Shape;1141;g253ae4fee85_3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253fa14b5a6_0_12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253fa14b5a6_0_1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253ae4fee85_3_32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253ae4fee85_3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65" name="Google Shape;1165;g253ae4fee85_3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53fa14b5a6_0_7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53fa14b5a6_0_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53ae4fee85_3_33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g253ae4fee85_3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82" name="Google Shape;1182;g253ae4fee85_3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53ae4fee85_3_34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253ae4fee85_3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07" name="Google Shape;1207;g253ae4fee85_3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3fa14b5a6_0_12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g253fa14b5a6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253ae4fee85_3_35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g253ae4fee85_3_3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49" name="Google Shape;1249;g253ae4fee85_3_3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253ae4fee85_3_113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g253ae4fee85_3_1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76" name="Google Shape;1276;g253ae4fee85_3_1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253ae4fee85_3_114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g253ae4fee85_3_1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91" name="Google Shape;1291;g253ae4fee85_3_1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53ae4fee85_3_114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g253ae4fee85_3_1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306" name="Google Shape;1306;g253ae4fee85_3_1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53ae4fee85_3_115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253ae4fee85_3_1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321" name="Google Shape;1321;g253ae4fee85_3_1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53ae4fee85_3_116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g253ae4fee85_3_1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336" name="Google Shape;1336;g253ae4fee85_3_1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3fa14b5a6_0_2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53fa14b5a6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53fa14b5a6_6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253fa14b5a6_6_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3ae4fee85_3_78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253ae4fee85_3_7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32" name="Google Shape;632;g253ae4fee85_3_7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53ae4fee85_3_135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253ae4fee85_3_1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59" name="Google Shape;659;g253ae4fee85_3_1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53ae4fee85_3_137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53ae4fee85_3_1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71" name="Google Shape;671;g253ae4fee85_3_1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1">
          <p15:clr>
            <a:srgbClr val="FBAE40"/>
          </p15:clr>
        </p15:guide>
        <p15:guide id="4" orient="horz" pos="38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
        <p:cNvGrpSpPr/>
        <p:nvPr/>
      </p:nvGrpSpPr>
      <p:grpSpPr>
        <a:xfrm>
          <a:off x="0" y="0"/>
          <a:ext cx="0" cy="0"/>
          <a:chOff x="0" y="0"/>
          <a:chExt cx="0" cy="0"/>
        </a:xfrm>
      </p:grpSpPr>
      <p:pic>
        <p:nvPicPr>
          <p:cNvPr id="48" name="Google Shape;48;g253fa14b5a6_0_818"/>
          <p:cNvPicPr preferRelativeResize="0"/>
          <p:nvPr/>
        </p:nvPicPr>
        <p:blipFill rotWithShape="1">
          <a:blip r:embed="rId2">
            <a:alphaModFix/>
          </a:blip>
          <a:srcRect/>
          <a:stretch/>
        </p:blipFill>
        <p:spPr>
          <a:xfrm>
            <a:off x="8372236" y="198573"/>
            <a:ext cx="604032" cy="461261"/>
          </a:xfrm>
          <a:prstGeom prst="rect">
            <a:avLst/>
          </a:prstGeom>
          <a:noFill/>
          <a:ln>
            <a:noFill/>
          </a:ln>
        </p:spPr>
      </p:pic>
      <p:sp>
        <p:nvSpPr>
          <p:cNvPr id="49" name="Google Shape;49;g253fa14b5a6_0_818"/>
          <p:cNvSpPr/>
          <p:nvPr/>
        </p:nvSpPr>
        <p:spPr>
          <a:xfrm>
            <a:off x="0" y="4916910"/>
            <a:ext cx="9144000" cy="226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0" name="Google Shape;50;g253fa14b5a6_0_818"/>
          <p:cNvPicPr preferRelativeResize="0"/>
          <p:nvPr/>
        </p:nvPicPr>
        <p:blipFill rotWithShape="1">
          <a:blip r:embed="rId3">
            <a:alphaModFix/>
          </a:blip>
          <a:srcRect l="21170" t="11113" r="18065" b="33317"/>
          <a:stretch/>
        </p:blipFill>
        <p:spPr>
          <a:xfrm>
            <a:off x="8398042" y="4635796"/>
            <a:ext cx="786806" cy="507704"/>
          </a:xfrm>
          <a:prstGeom prst="rect">
            <a:avLst/>
          </a:prstGeom>
          <a:noFill/>
          <a:ln>
            <a:noFill/>
          </a:ln>
        </p:spPr>
      </p:pic>
      <p:sp>
        <p:nvSpPr>
          <p:cNvPr id="51" name="Google Shape;51;g253fa14b5a6_0_818"/>
          <p:cNvSpPr txBox="1"/>
          <p:nvPr/>
        </p:nvSpPr>
        <p:spPr>
          <a:xfrm>
            <a:off x="87464" y="4913181"/>
            <a:ext cx="1648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2"/>
        <p:cNvGrpSpPr/>
        <p:nvPr/>
      </p:nvGrpSpPr>
      <p:grpSpPr>
        <a:xfrm>
          <a:off x="0" y="0"/>
          <a:ext cx="0" cy="0"/>
          <a:chOff x="0" y="0"/>
          <a:chExt cx="0" cy="0"/>
        </a:xfrm>
      </p:grpSpPr>
      <p:sp>
        <p:nvSpPr>
          <p:cNvPr id="53" name="Google Shape;53;g253fa14b5a6_0_823"/>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4" name="Google Shape;54;g253fa14b5a6_0_823"/>
          <p:cNvPicPr preferRelativeResize="0"/>
          <p:nvPr/>
        </p:nvPicPr>
        <p:blipFill rotWithShape="1">
          <a:blip r:embed="rId2">
            <a:alphaModFix/>
          </a:blip>
          <a:srcRect/>
          <a:stretch/>
        </p:blipFill>
        <p:spPr>
          <a:xfrm>
            <a:off x="8372235" y="198573"/>
            <a:ext cx="604032" cy="461261"/>
          </a:xfrm>
          <a:prstGeom prst="rect">
            <a:avLst/>
          </a:prstGeom>
          <a:noFill/>
          <a:ln>
            <a:noFill/>
          </a:ln>
        </p:spPr>
      </p:pic>
      <p:sp>
        <p:nvSpPr>
          <p:cNvPr id="55" name="Google Shape;55;g253fa14b5a6_0_823"/>
          <p:cNvSpPr txBox="1">
            <a:spLocks noGrp="1"/>
          </p:cNvSpPr>
          <p:nvPr>
            <p:ph type="dt" idx="10"/>
          </p:nvPr>
        </p:nvSpPr>
        <p:spPr>
          <a:xfrm>
            <a:off x="628814" y="476873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53fa14b5a6_0_823"/>
          <p:cNvSpPr txBox="1">
            <a:spLocks noGrp="1"/>
          </p:cNvSpPr>
          <p:nvPr>
            <p:ph type="ftr" idx="11"/>
          </p:nvPr>
        </p:nvSpPr>
        <p:spPr>
          <a:xfrm>
            <a:off x="3029144" y="4768734"/>
            <a:ext cx="30858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53fa14b5a6_0_823"/>
          <p:cNvSpPr txBox="1">
            <a:spLocks noGrp="1"/>
          </p:cNvSpPr>
          <p:nvPr>
            <p:ph type="sldNum" idx="12"/>
          </p:nvPr>
        </p:nvSpPr>
        <p:spPr>
          <a:xfrm>
            <a:off x="6457846" y="4768734"/>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8" name="Google Shape;58;g253fa14b5a6_0_823"/>
          <p:cNvPicPr preferRelativeResize="0"/>
          <p:nvPr/>
        </p:nvPicPr>
        <p:blipFill rotWithShape="1">
          <a:blip r:embed="rId3">
            <a:alphaModFix/>
          </a:blip>
          <a:srcRect l="21167" t="11116" r="21074" b="8444"/>
          <a:stretch/>
        </p:blipFill>
        <p:spPr>
          <a:xfrm>
            <a:off x="431800" y="3344332"/>
            <a:ext cx="1345131" cy="132197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Big Image Placeholder">
  <p:cSld name="3_Big Image Placeholder">
    <p:spTree>
      <p:nvGrpSpPr>
        <p:cNvPr id="1" name="Shape 59"/>
        <p:cNvGrpSpPr/>
        <p:nvPr/>
      </p:nvGrpSpPr>
      <p:grpSpPr>
        <a:xfrm>
          <a:off x="0" y="0"/>
          <a:ext cx="0" cy="0"/>
          <a:chOff x="0" y="0"/>
          <a:chExt cx="0" cy="0"/>
        </a:xfrm>
      </p:grpSpPr>
      <p:sp>
        <p:nvSpPr>
          <p:cNvPr id="60" name="Google Shape;60;g253fa14b5a6_0_837"/>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61" name="Google Shape;61;g253fa14b5a6_0_837"/>
          <p:cNvPicPr preferRelativeResize="0"/>
          <p:nvPr/>
        </p:nvPicPr>
        <p:blipFill rotWithShape="1">
          <a:blip r:embed="rId2">
            <a:alphaModFix/>
          </a:blip>
          <a:srcRect l="21171" t="11111" r="28371" b="31699"/>
          <a:stretch/>
        </p:blipFill>
        <p:spPr>
          <a:xfrm>
            <a:off x="4484537" y="1418491"/>
            <a:ext cx="4659462" cy="3726599"/>
          </a:xfrm>
          <a:prstGeom prst="rect">
            <a:avLst/>
          </a:prstGeom>
          <a:noFill/>
          <a:ln>
            <a:noFill/>
          </a:ln>
        </p:spPr>
      </p:pic>
      <p:pic>
        <p:nvPicPr>
          <p:cNvPr id="62" name="Google Shape;62;g253fa14b5a6_0_837"/>
          <p:cNvPicPr preferRelativeResize="0"/>
          <p:nvPr/>
        </p:nvPicPr>
        <p:blipFill rotWithShape="1">
          <a:blip r:embed="rId3">
            <a:alphaModFix/>
          </a:blip>
          <a:srcRect/>
          <a:stretch/>
        </p:blipFill>
        <p:spPr>
          <a:xfrm>
            <a:off x="8372235" y="198573"/>
            <a:ext cx="604032" cy="46126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63"/>
        <p:cNvGrpSpPr/>
        <p:nvPr/>
      </p:nvGrpSpPr>
      <p:grpSpPr>
        <a:xfrm>
          <a:off x="0" y="0"/>
          <a:ext cx="0" cy="0"/>
          <a:chOff x="0" y="0"/>
          <a:chExt cx="0" cy="0"/>
        </a:xfrm>
      </p:grpSpPr>
      <p:sp>
        <p:nvSpPr>
          <p:cNvPr id="64" name="Google Shape;64;g253fa14b5a6_0_841"/>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65" name="Google Shape;65;g253fa14b5a6_0_841"/>
          <p:cNvPicPr preferRelativeResize="0"/>
          <p:nvPr/>
        </p:nvPicPr>
        <p:blipFill rotWithShape="1">
          <a:blip r:embed="rId2">
            <a:alphaModFix/>
          </a:blip>
          <a:srcRect l="21167" t="11116" r="21074" b="8444"/>
          <a:stretch/>
        </p:blipFill>
        <p:spPr>
          <a:xfrm>
            <a:off x="6764867" y="1584250"/>
            <a:ext cx="2297900" cy="2258341"/>
          </a:xfrm>
          <a:prstGeom prst="rect">
            <a:avLst/>
          </a:prstGeom>
          <a:noFill/>
          <a:ln>
            <a:noFill/>
          </a:ln>
        </p:spPr>
      </p:pic>
      <p:pic>
        <p:nvPicPr>
          <p:cNvPr id="66" name="Google Shape;66;g253fa14b5a6_0_841"/>
          <p:cNvPicPr preferRelativeResize="0"/>
          <p:nvPr/>
        </p:nvPicPr>
        <p:blipFill rotWithShape="1">
          <a:blip r:embed="rId3">
            <a:alphaModFix/>
          </a:blip>
          <a:srcRect/>
          <a:stretch/>
        </p:blipFill>
        <p:spPr>
          <a:xfrm>
            <a:off x="8372235" y="198573"/>
            <a:ext cx="604032" cy="46126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081C"/>
        </a:solidFill>
        <a:effectLst/>
      </p:bgPr>
    </p:bg>
    <p:spTree>
      <p:nvGrpSpPr>
        <p:cNvPr id="1" name="Shape 67"/>
        <p:cNvGrpSpPr/>
        <p:nvPr/>
      </p:nvGrpSpPr>
      <p:grpSpPr>
        <a:xfrm>
          <a:off x="0" y="0"/>
          <a:ext cx="0" cy="0"/>
          <a:chOff x="0" y="0"/>
          <a:chExt cx="0" cy="0"/>
        </a:xfrm>
      </p:grpSpPr>
      <p:pic>
        <p:nvPicPr>
          <p:cNvPr id="68" name="Google Shape;68;g253fa14b5a6_0_845"/>
          <p:cNvPicPr preferRelativeResize="0"/>
          <p:nvPr/>
        </p:nvPicPr>
        <p:blipFill rotWithShape="1">
          <a:blip r:embed="rId2">
            <a:alphaModFix/>
          </a:blip>
          <a:srcRect/>
          <a:stretch/>
        </p:blipFill>
        <p:spPr>
          <a:xfrm>
            <a:off x="8372236" y="198573"/>
            <a:ext cx="604032" cy="461260"/>
          </a:xfrm>
          <a:prstGeom prst="rect">
            <a:avLst/>
          </a:prstGeom>
          <a:noFill/>
          <a:ln>
            <a:noFill/>
          </a:ln>
        </p:spPr>
      </p:pic>
      <p:sp>
        <p:nvSpPr>
          <p:cNvPr id="69" name="Google Shape;69;g253fa14b5a6_0_845"/>
          <p:cNvSpPr/>
          <p:nvPr/>
        </p:nvSpPr>
        <p:spPr>
          <a:xfrm>
            <a:off x="0" y="4916910"/>
            <a:ext cx="9144000" cy="226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70" name="Google Shape;70;g253fa14b5a6_0_845"/>
          <p:cNvPicPr preferRelativeResize="0"/>
          <p:nvPr/>
        </p:nvPicPr>
        <p:blipFill rotWithShape="1">
          <a:blip r:embed="rId3">
            <a:alphaModFix/>
          </a:blip>
          <a:srcRect l="21170" t="11113" r="18065" b="33317"/>
          <a:stretch/>
        </p:blipFill>
        <p:spPr>
          <a:xfrm>
            <a:off x="8398042" y="4635796"/>
            <a:ext cx="786806" cy="507704"/>
          </a:xfrm>
          <a:prstGeom prst="rect">
            <a:avLst/>
          </a:prstGeom>
          <a:noFill/>
          <a:ln>
            <a:noFill/>
          </a:ln>
        </p:spPr>
      </p:pic>
      <p:sp>
        <p:nvSpPr>
          <p:cNvPr id="71" name="Google Shape;71;g253fa14b5a6_0_845"/>
          <p:cNvSpPr txBox="1"/>
          <p:nvPr/>
        </p:nvSpPr>
        <p:spPr>
          <a:xfrm>
            <a:off x="87464" y="4913181"/>
            <a:ext cx="1648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81"/>
        <p:cNvGrpSpPr/>
        <p:nvPr/>
      </p:nvGrpSpPr>
      <p:grpSpPr>
        <a:xfrm>
          <a:off x="0" y="0"/>
          <a:ext cx="0" cy="0"/>
          <a:chOff x="0" y="0"/>
          <a:chExt cx="0" cy="0"/>
        </a:xfrm>
      </p:grpSpPr>
      <p:sp>
        <p:nvSpPr>
          <p:cNvPr id="82" name="Google Shape;82;p57"/>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83" name="Google Shape;83;p57"/>
          <p:cNvPicPr preferRelativeResize="0"/>
          <p:nvPr/>
        </p:nvPicPr>
        <p:blipFill rotWithShape="1">
          <a:blip r:embed="rId2">
            <a:alphaModFix/>
          </a:blip>
          <a:srcRect/>
          <a:stretch/>
        </p:blipFill>
        <p:spPr>
          <a:xfrm>
            <a:off x="8372235" y="198573"/>
            <a:ext cx="604217" cy="461402"/>
          </a:xfrm>
          <a:prstGeom prst="rect">
            <a:avLst/>
          </a:prstGeom>
          <a:noFill/>
          <a:ln>
            <a:noFill/>
          </a:ln>
        </p:spPr>
      </p:pic>
      <p:sp>
        <p:nvSpPr>
          <p:cNvPr id="84" name="Google Shape;84;p57"/>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7"/>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57"/>
          <p:cNvSpPr txBox="1">
            <a:spLocks noGrp="1"/>
          </p:cNvSpPr>
          <p:nvPr>
            <p:ph type="sldNum" idx="12"/>
          </p:nvPr>
        </p:nvSpPr>
        <p:spPr>
          <a:xfrm>
            <a:off x="6457846" y="4768734"/>
            <a:ext cx="2057340" cy="273928"/>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57"/>
          <p:cNvSpPr/>
          <p:nvPr/>
        </p:nvSpPr>
        <p:spPr>
          <a:xfrm>
            <a:off x="431800" y="3145891"/>
            <a:ext cx="1347153" cy="897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88" name="Google Shape;88;p57"/>
          <p:cNvPicPr preferRelativeResize="0"/>
          <p:nvPr/>
        </p:nvPicPr>
        <p:blipFill rotWithShape="1">
          <a:blip r:embed="rId3">
            <a:alphaModFix/>
          </a:blip>
          <a:srcRect l="21169" t="11113" r="21073" b="8446"/>
          <a:stretch/>
        </p:blipFill>
        <p:spPr>
          <a:xfrm>
            <a:off x="431800" y="3344332"/>
            <a:ext cx="1345130" cy="13219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1"/>
        </a:solidFill>
        <a:effectLst/>
      </p:bgPr>
    </p:bg>
    <p:spTree>
      <p:nvGrpSpPr>
        <p:cNvPr id="1" name="Shape 89"/>
        <p:cNvGrpSpPr/>
        <p:nvPr/>
      </p:nvGrpSpPr>
      <p:grpSpPr>
        <a:xfrm>
          <a:off x="0" y="0"/>
          <a:ext cx="0" cy="0"/>
          <a:chOff x="0" y="0"/>
          <a:chExt cx="0" cy="0"/>
        </a:xfrm>
      </p:grpSpPr>
      <p:sp>
        <p:nvSpPr>
          <p:cNvPr id="90" name="Google Shape;90;p69"/>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69"/>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9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1">
          <p15:clr>
            <a:srgbClr val="FBAE40"/>
          </p15:clr>
        </p15:guide>
        <p15:guide id="4" orient="horz" pos="38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93"/>
        <p:cNvGrpSpPr/>
        <p:nvPr/>
      </p:nvGrpSpPr>
      <p:grpSpPr>
        <a:xfrm>
          <a:off x="0" y="0"/>
          <a:ext cx="0" cy="0"/>
          <a:chOff x="0" y="0"/>
          <a:chExt cx="0" cy="0"/>
        </a:xfrm>
      </p:grpSpPr>
      <p:sp>
        <p:nvSpPr>
          <p:cNvPr id="94" name="Google Shape;94;p52"/>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chemeClr val="lt1"/>
              </a:solidFill>
              <a:latin typeface="Calibri"/>
              <a:ea typeface="Calibri"/>
              <a:cs typeface="Calibri"/>
              <a:sym typeface="Calibri"/>
            </a:endParaRPr>
          </a:p>
        </p:txBody>
      </p:sp>
      <p:pic>
        <p:nvPicPr>
          <p:cNvPr id="95" name="Google Shape;95;p52"/>
          <p:cNvPicPr preferRelativeResize="0"/>
          <p:nvPr/>
        </p:nvPicPr>
        <p:blipFill rotWithShape="1">
          <a:blip r:embed="rId2">
            <a:alphaModFix/>
          </a:blip>
          <a:srcRect/>
          <a:stretch/>
        </p:blipFill>
        <p:spPr>
          <a:xfrm>
            <a:off x="8372236" y="198573"/>
            <a:ext cx="604217" cy="461402"/>
          </a:xfrm>
          <a:prstGeom prst="rect">
            <a:avLst/>
          </a:prstGeom>
          <a:noFill/>
          <a:ln>
            <a:noFill/>
          </a:ln>
        </p:spPr>
      </p:pic>
      <p:pic>
        <p:nvPicPr>
          <p:cNvPr id="96" name="Google Shape;96;p52"/>
          <p:cNvPicPr preferRelativeResize="0"/>
          <p:nvPr/>
        </p:nvPicPr>
        <p:blipFill rotWithShape="1">
          <a:blip r:embed="rId3">
            <a:alphaModFix/>
          </a:blip>
          <a:srcRect/>
          <a:stretch/>
        </p:blipFill>
        <p:spPr>
          <a:xfrm>
            <a:off x="5020679" y="856960"/>
            <a:ext cx="3725632" cy="366591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97"/>
        <p:cNvGrpSpPr/>
        <p:nvPr/>
      </p:nvGrpSpPr>
      <p:grpSpPr>
        <a:xfrm>
          <a:off x="0" y="0"/>
          <a:ext cx="0" cy="0"/>
          <a:chOff x="0" y="0"/>
          <a:chExt cx="0" cy="0"/>
        </a:xfrm>
      </p:grpSpPr>
      <p:sp>
        <p:nvSpPr>
          <p:cNvPr id="98" name="Google Shape;98;p53"/>
          <p:cNvSpPr>
            <a:spLocks noGrp="1"/>
          </p:cNvSpPr>
          <p:nvPr>
            <p:ph type="pic" idx="2"/>
          </p:nvPr>
        </p:nvSpPr>
        <p:spPr>
          <a:xfrm>
            <a:off x="4600891" y="837098"/>
            <a:ext cx="3914700" cy="3470700"/>
          </a:xfrm>
          <a:prstGeom prst="rect">
            <a:avLst/>
          </a:prstGeom>
          <a:solidFill>
            <a:schemeClr val="accen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g253fa14b5a6_0_1007"/>
          <p:cNvSpPr txBox="1">
            <a:spLocks noGrp="1"/>
          </p:cNvSpPr>
          <p:nvPr>
            <p:ph type="ctrTitle"/>
          </p:nvPr>
        </p:nvSpPr>
        <p:spPr>
          <a:xfrm>
            <a:off x="311708" y="744803"/>
            <a:ext cx="8520600" cy="20532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14" name="Google Shape;14;g253fa14b5a6_0_1007"/>
          <p:cNvSpPr txBox="1">
            <a:spLocks noGrp="1"/>
          </p:cNvSpPr>
          <p:nvPr>
            <p:ph type="subTitle" idx="1"/>
          </p:nvPr>
        </p:nvSpPr>
        <p:spPr>
          <a:xfrm>
            <a:off x="311700" y="2834993"/>
            <a:ext cx="8520600" cy="792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5" name="Google Shape;15;g253fa14b5a6_0_1007"/>
          <p:cNvSpPr txBox="1">
            <a:spLocks noGrp="1"/>
          </p:cNvSpPr>
          <p:nvPr>
            <p:ph type="sldNum" idx="12"/>
          </p:nvPr>
        </p:nvSpPr>
        <p:spPr>
          <a:xfrm>
            <a:off x="8472458" y="4664645"/>
            <a:ext cx="548700" cy="39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9"/>
        <p:cNvGrpSpPr/>
        <p:nvPr/>
      </p:nvGrpSpPr>
      <p:grpSpPr>
        <a:xfrm>
          <a:off x="0" y="0"/>
          <a:ext cx="0" cy="0"/>
          <a:chOff x="0" y="0"/>
          <a:chExt cx="0" cy="0"/>
        </a:xfrm>
      </p:grpSpPr>
      <p:pic>
        <p:nvPicPr>
          <p:cNvPr id="100" name="Google Shape;100;p54"/>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01" name="Google Shape;101;p54"/>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chemeClr val="lt1"/>
              </a:solidFill>
              <a:latin typeface="Calibri"/>
              <a:ea typeface="Calibri"/>
              <a:cs typeface="Calibri"/>
              <a:sym typeface="Calibri"/>
            </a:endParaRPr>
          </a:p>
        </p:txBody>
      </p:sp>
      <p:pic>
        <p:nvPicPr>
          <p:cNvPr id="102" name="Google Shape;102;p54"/>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03" name="Google Shape;103;p54"/>
          <p:cNvSpPr txBox="1"/>
          <p:nvPr/>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35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4"/>
        <p:cNvGrpSpPr/>
        <p:nvPr/>
      </p:nvGrpSpPr>
      <p:grpSpPr>
        <a:xfrm>
          <a:off x="0" y="0"/>
          <a:ext cx="0" cy="0"/>
          <a:chOff x="0" y="0"/>
          <a:chExt cx="0" cy="0"/>
        </a:xfrm>
      </p:grpSpPr>
      <p:pic>
        <p:nvPicPr>
          <p:cNvPr id="105" name="Google Shape;105;p55"/>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06" name="Google Shape;106;p55"/>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07" name="Google Shape;107;p55"/>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08" name="Google Shape;108;p55"/>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9"/>
        <p:cNvGrpSpPr/>
        <p:nvPr/>
      </p:nvGrpSpPr>
      <p:grpSpPr>
        <a:xfrm>
          <a:off x="0" y="0"/>
          <a:ext cx="0" cy="0"/>
          <a:chOff x="0" y="0"/>
          <a:chExt cx="0" cy="0"/>
        </a:xfrm>
      </p:grpSpPr>
      <p:pic>
        <p:nvPicPr>
          <p:cNvPr id="110" name="Google Shape;110;p56"/>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11" name="Google Shape;111;p56"/>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12" name="Google Shape;112;p56"/>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13" name="Google Shape;113;p56"/>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4"/>
        <p:cNvGrpSpPr/>
        <p:nvPr/>
      </p:nvGrpSpPr>
      <p:grpSpPr>
        <a:xfrm>
          <a:off x="0" y="0"/>
          <a:ext cx="0" cy="0"/>
          <a:chOff x="0" y="0"/>
          <a:chExt cx="0" cy="0"/>
        </a:xfrm>
      </p:grpSpPr>
      <p:pic>
        <p:nvPicPr>
          <p:cNvPr id="115" name="Google Shape;115;p66"/>
          <p:cNvPicPr preferRelativeResize="0"/>
          <p:nvPr/>
        </p:nvPicPr>
        <p:blipFill rotWithShape="1">
          <a:blip r:embed="rId2">
            <a:alphaModFix/>
          </a:blip>
          <a:srcRect/>
          <a:stretch/>
        </p:blipFill>
        <p:spPr>
          <a:xfrm>
            <a:off x="8372236" y="198573"/>
            <a:ext cx="604217" cy="4614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16"/>
        <p:cNvGrpSpPr/>
        <p:nvPr/>
      </p:nvGrpSpPr>
      <p:grpSpPr>
        <a:xfrm>
          <a:off x="0" y="0"/>
          <a:ext cx="0" cy="0"/>
          <a:chOff x="0" y="0"/>
          <a:chExt cx="0" cy="0"/>
        </a:xfrm>
      </p:grpSpPr>
      <p:sp>
        <p:nvSpPr>
          <p:cNvPr id="117" name="Google Shape;117;p67"/>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18" name="Google Shape;118;p67"/>
          <p:cNvPicPr preferRelativeResize="0"/>
          <p:nvPr/>
        </p:nvPicPr>
        <p:blipFill rotWithShape="1">
          <a:blip r:embed="rId2">
            <a:alphaModFix/>
          </a:blip>
          <a:srcRect l="21169" t="11113" r="21073" b="8446"/>
          <a:stretch/>
        </p:blipFill>
        <p:spPr>
          <a:xfrm>
            <a:off x="6764867" y="1584250"/>
            <a:ext cx="2297898" cy="2258343"/>
          </a:xfrm>
          <a:prstGeom prst="rect">
            <a:avLst/>
          </a:prstGeom>
          <a:noFill/>
          <a:ln>
            <a:noFill/>
          </a:ln>
        </p:spPr>
      </p:pic>
      <p:pic>
        <p:nvPicPr>
          <p:cNvPr id="119" name="Google Shape;119;p67"/>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20"/>
        <p:cNvGrpSpPr/>
        <p:nvPr/>
      </p:nvGrpSpPr>
      <p:grpSpPr>
        <a:xfrm>
          <a:off x="0" y="0"/>
          <a:ext cx="0" cy="0"/>
          <a:chOff x="0" y="0"/>
          <a:chExt cx="0" cy="0"/>
        </a:xfrm>
      </p:grpSpPr>
      <p:sp>
        <p:nvSpPr>
          <p:cNvPr id="121" name="Google Shape;121;p68"/>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22" name="Google Shape;122;p68"/>
          <p:cNvPicPr preferRelativeResize="0"/>
          <p:nvPr/>
        </p:nvPicPr>
        <p:blipFill rotWithShape="1">
          <a:blip r:embed="rId2">
            <a:alphaModFix/>
          </a:blip>
          <a:srcRect l="21169" t="11113" r="28375" b="31699"/>
          <a:stretch/>
        </p:blipFill>
        <p:spPr>
          <a:xfrm>
            <a:off x="4484537" y="1418491"/>
            <a:ext cx="4659464" cy="3726597"/>
          </a:xfrm>
          <a:prstGeom prst="rect">
            <a:avLst/>
          </a:prstGeom>
          <a:noFill/>
          <a:ln>
            <a:noFill/>
          </a:ln>
        </p:spPr>
      </p:pic>
      <p:pic>
        <p:nvPicPr>
          <p:cNvPr id="123" name="Google Shape;123;p68"/>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2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1">
          <p15:clr>
            <a:srgbClr val="FBAE40"/>
          </p15:clr>
        </p15:guide>
        <p15:guide id="4" orient="horz" pos="38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0"/>
        <p:cNvGrpSpPr/>
        <p:nvPr/>
      </p:nvGrpSpPr>
      <p:grpSpPr>
        <a:xfrm>
          <a:off x="0" y="0"/>
          <a:ext cx="0" cy="0"/>
          <a:chOff x="0" y="0"/>
          <a:chExt cx="0" cy="0"/>
        </a:xfrm>
      </p:grpSpPr>
      <p:pic>
        <p:nvPicPr>
          <p:cNvPr id="131" name="Google Shape;131;p63"/>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32" name="Google Shape;132;p63"/>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33" name="Google Shape;133;p63"/>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34" name="Google Shape;134;p63"/>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135"/>
        <p:cNvGrpSpPr/>
        <p:nvPr/>
      </p:nvGrpSpPr>
      <p:grpSpPr>
        <a:xfrm>
          <a:off x="0" y="0"/>
          <a:ext cx="0" cy="0"/>
          <a:chOff x="0" y="0"/>
          <a:chExt cx="0" cy="0"/>
        </a:xfrm>
      </p:grpSpPr>
      <p:sp>
        <p:nvSpPr>
          <p:cNvPr id="136" name="Google Shape;136;p70"/>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37" name="Google Shape;137;p70"/>
          <p:cNvPicPr preferRelativeResize="0"/>
          <p:nvPr/>
        </p:nvPicPr>
        <p:blipFill rotWithShape="1">
          <a:blip r:embed="rId2">
            <a:alphaModFix/>
          </a:blip>
          <a:srcRect/>
          <a:stretch/>
        </p:blipFill>
        <p:spPr>
          <a:xfrm>
            <a:off x="8372235" y="198573"/>
            <a:ext cx="604217" cy="461402"/>
          </a:xfrm>
          <a:prstGeom prst="rect">
            <a:avLst/>
          </a:prstGeom>
          <a:noFill/>
          <a:ln>
            <a:noFill/>
          </a:ln>
        </p:spPr>
      </p:pic>
      <p:sp>
        <p:nvSpPr>
          <p:cNvPr id="138" name="Google Shape;138;p70"/>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0"/>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70"/>
          <p:cNvSpPr txBox="1">
            <a:spLocks noGrp="1"/>
          </p:cNvSpPr>
          <p:nvPr>
            <p:ph type="sldNum" idx="12"/>
          </p:nvPr>
        </p:nvSpPr>
        <p:spPr>
          <a:xfrm>
            <a:off x="6457846" y="4768734"/>
            <a:ext cx="2057340" cy="273928"/>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p70"/>
          <p:cNvSpPr/>
          <p:nvPr/>
        </p:nvSpPr>
        <p:spPr>
          <a:xfrm>
            <a:off x="431800" y="3145891"/>
            <a:ext cx="1347153" cy="897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42" name="Google Shape;142;p70"/>
          <p:cNvPicPr preferRelativeResize="0"/>
          <p:nvPr/>
        </p:nvPicPr>
        <p:blipFill rotWithShape="1">
          <a:blip r:embed="rId3">
            <a:alphaModFix/>
          </a:blip>
          <a:srcRect l="21169" t="11113" r="21073" b="8446"/>
          <a:stretch/>
        </p:blipFill>
        <p:spPr>
          <a:xfrm>
            <a:off x="431800" y="3344332"/>
            <a:ext cx="1345130" cy="132197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43"/>
        <p:cNvGrpSpPr/>
        <p:nvPr/>
      </p:nvGrpSpPr>
      <p:grpSpPr>
        <a:xfrm>
          <a:off x="0" y="0"/>
          <a:ext cx="0" cy="0"/>
          <a:chOff x="0" y="0"/>
          <a:chExt cx="0" cy="0"/>
        </a:xfrm>
      </p:grpSpPr>
      <p:sp>
        <p:nvSpPr>
          <p:cNvPr id="144" name="Google Shape;144;p71"/>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45" name="Google Shape;145;p71"/>
          <p:cNvPicPr preferRelativeResize="0"/>
          <p:nvPr/>
        </p:nvPicPr>
        <p:blipFill rotWithShape="1">
          <a:blip r:embed="rId2">
            <a:alphaModFix/>
          </a:blip>
          <a:srcRect l="21169" t="11113" r="21073" b="8446"/>
          <a:stretch/>
        </p:blipFill>
        <p:spPr>
          <a:xfrm>
            <a:off x="6764867" y="1584250"/>
            <a:ext cx="2297898" cy="2258343"/>
          </a:xfrm>
          <a:prstGeom prst="rect">
            <a:avLst/>
          </a:prstGeom>
          <a:noFill/>
          <a:ln>
            <a:noFill/>
          </a:ln>
        </p:spPr>
      </p:pic>
      <p:pic>
        <p:nvPicPr>
          <p:cNvPr id="146" name="Google Shape;146;p71"/>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47"/>
        <p:cNvGrpSpPr/>
        <p:nvPr/>
      </p:nvGrpSpPr>
      <p:grpSpPr>
        <a:xfrm>
          <a:off x="0" y="0"/>
          <a:ext cx="0" cy="0"/>
          <a:chOff x="0" y="0"/>
          <a:chExt cx="0" cy="0"/>
        </a:xfrm>
      </p:grpSpPr>
      <p:sp>
        <p:nvSpPr>
          <p:cNvPr id="148" name="Google Shape;148;p72"/>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49" name="Google Shape;149;p72"/>
          <p:cNvPicPr preferRelativeResize="0"/>
          <p:nvPr/>
        </p:nvPicPr>
        <p:blipFill rotWithShape="1">
          <a:blip r:embed="rId2">
            <a:alphaModFix/>
          </a:blip>
          <a:srcRect l="21169" t="11113" r="28375" b="31699"/>
          <a:stretch/>
        </p:blipFill>
        <p:spPr>
          <a:xfrm>
            <a:off x="4484537" y="1418491"/>
            <a:ext cx="4659464" cy="3726597"/>
          </a:xfrm>
          <a:prstGeom prst="rect">
            <a:avLst/>
          </a:prstGeom>
          <a:noFill/>
          <a:ln>
            <a:noFill/>
          </a:ln>
        </p:spPr>
      </p:pic>
      <p:pic>
        <p:nvPicPr>
          <p:cNvPr id="150" name="Google Shape;150;p72"/>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1"/>
        </a:solidFill>
        <a:effectLst/>
      </p:bgPr>
    </p:bg>
    <p:spTree>
      <p:nvGrpSpPr>
        <p:cNvPr id="1" name="Shape 151"/>
        <p:cNvGrpSpPr/>
        <p:nvPr/>
      </p:nvGrpSpPr>
      <p:grpSpPr>
        <a:xfrm>
          <a:off x="0" y="0"/>
          <a:ext cx="0" cy="0"/>
          <a:chOff x="0" y="0"/>
          <a:chExt cx="0" cy="0"/>
        </a:xfrm>
      </p:grpSpPr>
      <p:sp>
        <p:nvSpPr>
          <p:cNvPr id="152" name="Google Shape;152;p73"/>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53" name="Google Shape;153;p73"/>
          <p:cNvPicPr preferRelativeResize="0"/>
          <p:nvPr/>
        </p:nvPicPr>
        <p:blipFill rotWithShape="1">
          <a:blip r:embed="rId2">
            <a:alphaModFix/>
          </a:blip>
          <a:srcRect l="21169" t="11113" r="18064" b="33320"/>
          <a:stretch/>
        </p:blipFill>
        <p:spPr>
          <a:xfrm>
            <a:off x="8398042" y="4635796"/>
            <a:ext cx="786809" cy="507704"/>
          </a:xfrm>
          <a:prstGeom prst="rect">
            <a:avLst/>
          </a:prstGeom>
          <a:noFill/>
          <a:ln>
            <a:noFill/>
          </a:ln>
        </p:spPr>
      </p:pic>
      <p:sp>
        <p:nvSpPr>
          <p:cNvPr id="154" name="Google Shape;154;p73"/>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1"/>
        <p:cNvGrpSpPr/>
        <p:nvPr/>
      </p:nvGrpSpPr>
      <p:grpSpPr>
        <a:xfrm>
          <a:off x="0" y="0"/>
          <a:ext cx="0" cy="0"/>
          <a:chOff x="0" y="0"/>
          <a:chExt cx="0" cy="0"/>
        </a:xfrm>
      </p:grpSpPr>
      <p:sp>
        <p:nvSpPr>
          <p:cNvPr id="162" name="Google Shape;162;p65"/>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49"/>
              <a:buFont typeface="Calibri"/>
              <a:buNone/>
            </a:pPr>
            <a:endParaRPr sz="1349" b="0" i="0" u="none" strike="noStrike" cap="none">
              <a:solidFill>
                <a:srgbClr val="FFFFFF"/>
              </a:solidFill>
              <a:latin typeface="Calibri"/>
              <a:ea typeface="Calibri"/>
              <a:cs typeface="Calibri"/>
              <a:sym typeface="Calibri"/>
            </a:endParaRPr>
          </a:p>
        </p:txBody>
      </p:sp>
      <p:pic>
        <p:nvPicPr>
          <p:cNvPr id="163" name="Google Shape;163;p65"/>
          <p:cNvPicPr preferRelativeResize="0"/>
          <p:nvPr/>
        </p:nvPicPr>
        <p:blipFill rotWithShape="1">
          <a:blip r:embed="rId2">
            <a:alphaModFix/>
          </a:blip>
          <a:srcRect/>
          <a:stretch/>
        </p:blipFill>
        <p:spPr>
          <a:xfrm>
            <a:off x="8353305" y="198573"/>
            <a:ext cx="604217" cy="461402"/>
          </a:xfrm>
          <a:prstGeom prst="rect">
            <a:avLst/>
          </a:prstGeom>
          <a:noFill/>
          <a:ln>
            <a:noFill/>
          </a:ln>
        </p:spPr>
      </p:pic>
      <p:sp>
        <p:nvSpPr>
          <p:cNvPr id="164" name="Google Shape;164;p65"/>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65"/>
        <p:cNvGrpSpPr/>
        <p:nvPr/>
      </p:nvGrpSpPr>
      <p:grpSpPr>
        <a:xfrm>
          <a:off x="0" y="0"/>
          <a:ext cx="0" cy="0"/>
          <a:chOff x="0" y="0"/>
          <a:chExt cx="0" cy="0"/>
        </a:xfrm>
      </p:grpSpPr>
      <p:sp>
        <p:nvSpPr>
          <p:cNvPr id="166" name="Google Shape;166;p74"/>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Calibri"/>
              <a:buNone/>
            </a:pPr>
            <a:endParaRPr sz="1799" b="0" i="0" u="none" strike="noStrike" cap="none">
              <a:solidFill>
                <a:srgbClr val="FFFFFF"/>
              </a:solidFill>
              <a:latin typeface="Calibri"/>
              <a:ea typeface="Calibri"/>
              <a:cs typeface="Calibri"/>
              <a:sym typeface="Calibri"/>
            </a:endParaRPr>
          </a:p>
        </p:txBody>
      </p:sp>
      <p:pic>
        <p:nvPicPr>
          <p:cNvPr id="167" name="Google Shape;167;p74"/>
          <p:cNvPicPr preferRelativeResize="0"/>
          <p:nvPr/>
        </p:nvPicPr>
        <p:blipFill rotWithShape="1">
          <a:blip r:embed="rId2">
            <a:alphaModFix/>
          </a:blip>
          <a:srcRect/>
          <a:stretch/>
        </p:blipFill>
        <p:spPr>
          <a:xfrm>
            <a:off x="8372236" y="198573"/>
            <a:ext cx="604217" cy="461402"/>
          </a:xfrm>
          <a:prstGeom prst="rect">
            <a:avLst/>
          </a:prstGeom>
          <a:noFill/>
          <a:ln>
            <a:noFill/>
          </a:ln>
        </p:spPr>
      </p:pic>
      <p:pic>
        <p:nvPicPr>
          <p:cNvPr id="168" name="Google Shape;168;p74"/>
          <p:cNvPicPr preferRelativeResize="0"/>
          <p:nvPr/>
        </p:nvPicPr>
        <p:blipFill rotWithShape="1">
          <a:blip r:embed="rId3">
            <a:alphaModFix/>
          </a:blip>
          <a:srcRect/>
          <a:stretch/>
        </p:blipFill>
        <p:spPr>
          <a:xfrm>
            <a:off x="5020679" y="856960"/>
            <a:ext cx="3725632" cy="366591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75"/>
          <p:cNvSpPr txBox="1">
            <a:spLocks noGrp="1"/>
          </p:cNvSpPr>
          <p:nvPr>
            <p:ph type="ctrTitle"/>
          </p:nvPr>
        </p:nvSpPr>
        <p:spPr>
          <a:xfrm>
            <a:off x="1143000" y="842032"/>
            <a:ext cx="6858000" cy="17912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5"/>
          <p:cNvSpPr txBox="1">
            <a:spLocks noGrp="1"/>
          </p:cNvSpPr>
          <p:nvPr>
            <p:ph type="subTitle" idx="1"/>
          </p:nvPr>
        </p:nvSpPr>
        <p:spPr>
          <a:xfrm>
            <a:off x="1143000" y="2702363"/>
            <a:ext cx="6858000" cy="12422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2" name="Google Shape;172;p75"/>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75"/>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75"/>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75"/>
          <p:cNvSpPr/>
          <p:nvPr/>
        </p:nvSpPr>
        <p:spPr>
          <a:xfrm>
            <a:off x="0" y="0"/>
            <a:ext cx="9144000" cy="5145088"/>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pic>
        <p:nvPicPr>
          <p:cNvPr id="176" name="Google Shape;176;p75"/>
          <p:cNvPicPr preferRelativeResize="0"/>
          <p:nvPr/>
        </p:nvPicPr>
        <p:blipFill rotWithShape="1">
          <a:blip r:embed="rId2">
            <a:alphaModFix/>
          </a:blip>
          <a:srcRect l="21169" t="11113" r="28375" b="31699"/>
          <a:stretch/>
        </p:blipFill>
        <p:spPr>
          <a:xfrm>
            <a:off x="3774882" y="842032"/>
            <a:ext cx="5369118" cy="4295497"/>
          </a:xfrm>
          <a:prstGeom prst="rect">
            <a:avLst/>
          </a:prstGeom>
          <a:noFill/>
          <a:ln>
            <a:noFill/>
          </a:ln>
        </p:spPr>
      </p:pic>
      <p:pic>
        <p:nvPicPr>
          <p:cNvPr id="177" name="Google Shape;177;p75"/>
          <p:cNvPicPr preferRelativeResize="0"/>
          <p:nvPr/>
        </p:nvPicPr>
        <p:blipFill rotWithShape="1">
          <a:blip r:embed="rId3">
            <a:alphaModFix/>
          </a:blip>
          <a:srcRect/>
          <a:stretch/>
        </p:blipFill>
        <p:spPr>
          <a:xfrm>
            <a:off x="8342540" y="133170"/>
            <a:ext cx="622216" cy="47529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
        <p:cNvGrpSpPr/>
        <p:nvPr/>
      </p:nvGrpSpPr>
      <p:grpSpPr>
        <a:xfrm>
          <a:off x="0" y="0"/>
          <a:ext cx="0" cy="0"/>
          <a:chOff x="0" y="0"/>
          <a:chExt cx="0" cy="0"/>
        </a:xfrm>
      </p:grpSpPr>
      <p:sp>
        <p:nvSpPr>
          <p:cNvPr id="179" name="Google Shape;179;p76"/>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76"/>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6"/>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76"/>
          <p:cNvSpPr/>
          <p:nvPr/>
        </p:nvSpPr>
        <p:spPr>
          <a:xfrm>
            <a:off x="467636" y="3113898"/>
            <a:ext cx="1280046" cy="10235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183" name="Google Shape;183;p76"/>
          <p:cNvSpPr/>
          <p:nvPr/>
        </p:nvSpPr>
        <p:spPr>
          <a:xfrm>
            <a:off x="0" y="1191"/>
            <a:ext cx="9144000" cy="5143897"/>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184" name="Google Shape;184;p76"/>
          <p:cNvSpPr/>
          <p:nvPr/>
        </p:nvSpPr>
        <p:spPr>
          <a:xfrm>
            <a:off x="299997" y="3057441"/>
            <a:ext cx="1298216" cy="11291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pic>
        <p:nvPicPr>
          <p:cNvPr id="185" name="Google Shape;185;p76"/>
          <p:cNvPicPr preferRelativeResize="0"/>
          <p:nvPr/>
        </p:nvPicPr>
        <p:blipFill rotWithShape="1">
          <a:blip r:embed="rId2">
            <a:alphaModFix/>
          </a:blip>
          <a:srcRect l="21169" t="11113" r="21073" b="8446"/>
          <a:stretch/>
        </p:blipFill>
        <p:spPr>
          <a:xfrm>
            <a:off x="237188" y="3259272"/>
            <a:ext cx="1423832" cy="1399756"/>
          </a:xfrm>
          <a:prstGeom prst="rect">
            <a:avLst/>
          </a:prstGeom>
          <a:noFill/>
          <a:ln>
            <a:noFill/>
          </a:ln>
        </p:spPr>
      </p:pic>
      <p:pic>
        <p:nvPicPr>
          <p:cNvPr id="186" name="Google Shape;186;p76"/>
          <p:cNvPicPr preferRelativeResize="0"/>
          <p:nvPr/>
        </p:nvPicPr>
        <p:blipFill rotWithShape="1">
          <a:blip r:embed="rId3">
            <a:alphaModFix/>
          </a:blip>
          <a:srcRect/>
          <a:stretch/>
        </p:blipFill>
        <p:spPr>
          <a:xfrm>
            <a:off x="8342540" y="133170"/>
            <a:ext cx="622216" cy="47529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87"/>
        <p:cNvGrpSpPr/>
        <p:nvPr/>
      </p:nvGrpSpPr>
      <p:grpSpPr>
        <a:xfrm>
          <a:off x="0" y="0"/>
          <a:ext cx="0" cy="0"/>
          <a:chOff x="0" y="0"/>
          <a:chExt cx="0" cy="0"/>
        </a:xfrm>
      </p:grpSpPr>
      <p:pic>
        <p:nvPicPr>
          <p:cNvPr id="188" name="Google Shape;188;p77"/>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89" name="Google Shape;189;p77"/>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90" name="Google Shape;190;p77"/>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91" name="Google Shape;191;p77"/>
          <p:cNvSpPr txBox="1"/>
          <p:nvPr/>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92"/>
        <p:cNvGrpSpPr/>
        <p:nvPr/>
      </p:nvGrpSpPr>
      <p:grpSpPr>
        <a:xfrm>
          <a:off x="0" y="0"/>
          <a:ext cx="0" cy="0"/>
          <a:chOff x="0" y="0"/>
          <a:chExt cx="0" cy="0"/>
        </a:xfrm>
      </p:grpSpPr>
      <p:pic>
        <p:nvPicPr>
          <p:cNvPr id="193" name="Google Shape;193;p78"/>
          <p:cNvPicPr preferRelativeResize="0"/>
          <p:nvPr/>
        </p:nvPicPr>
        <p:blipFill rotWithShape="1">
          <a:blip r:embed="rId2">
            <a:alphaModFix/>
          </a:blip>
          <a:srcRect/>
          <a:stretch/>
        </p:blipFill>
        <p:spPr>
          <a:xfrm>
            <a:off x="8372236" y="198573"/>
            <a:ext cx="604217" cy="4614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
        <p:cNvGrpSpPr/>
        <p:nvPr/>
      </p:nvGrpSpPr>
      <p:grpSpPr>
        <a:xfrm>
          <a:off x="0" y="0"/>
          <a:ext cx="0" cy="0"/>
          <a:chOff x="0" y="0"/>
          <a:chExt cx="0" cy="0"/>
        </a:xfrm>
      </p:grpSpPr>
      <p:sp>
        <p:nvSpPr>
          <p:cNvPr id="195" name="Google Shape;195;p79"/>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79"/>
          <p:cNvSpPr txBox="1">
            <a:spLocks noGrp="1"/>
          </p:cNvSpPr>
          <p:nvPr>
            <p:ph type="body" idx="1"/>
          </p:nvPr>
        </p:nvSpPr>
        <p:spPr>
          <a:xfrm>
            <a:off x="628650" y="1369642"/>
            <a:ext cx="7886700" cy="32645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79"/>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79"/>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79"/>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0"/>
        <p:cNvGrpSpPr/>
        <p:nvPr/>
      </p:nvGrpSpPr>
      <p:grpSpPr>
        <a:xfrm>
          <a:off x="0" y="0"/>
          <a:ext cx="0" cy="0"/>
          <a:chOff x="0" y="0"/>
          <a:chExt cx="0" cy="0"/>
        </a:xfrm>
      </p:grpSpPr>
      <p:sp>
        <p:nvSpPr>
          <p:cNvPr id="201" name="Google Shape;201;p80"/>
          <p:cNvSpPr txBox="1">
            <a:spLocks noGrp="1"/>
          </p:cNvSpPr>
          <p:nvPr>
            <p:ph type="title"/>
          </p:nvPr>
        </p:nvSpPr>
        <p:spPr>
          <a:xfrm>
            <a:off x="623888" y="1282700"/>
            <a:ext cx="7886700" cy="21402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80"/>
          <p:cNvSpPr txBox="1">
            <a:spLocks noGrp="1"/>
          </p:cNvSpPr>
          <p:nvPr>
            <p:ph type="body" idx="1"/>
          </p:nvPr>
        </p:nvSpPr>
        <p:spPr>
          <a:xfrm>
            <a:off x="623888" y="3443160"/>
            <a:ext cx="7886700" cy="1125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03" name="Google Shape;203;p80"/>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80"/>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80"/>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sp>
        <p:nvSpPr>
          <p:cNvPr id="18" name="Google Shape;18;g253fa14b5a6_0_1013"/>
          <p:cNvSpPr/>
          <p:nvPr/>
        </p:nvSpPr>
        <p:spPr>
          <a:xfrm>
            <a:off x="0" y="1588"/>
            <a:ext cx="9144000" cy="5143500"/>
          </a:xfrm>
          <a:prstGeom prst="rect">
            <a:avLst/>
          </a:prstGeom>
          <a:solidFill>
            <a:srgbClr val="00081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p:txBody>
      </p:sp>
      <p:pic>
        <p:nvPicPr>
          <p:cNvPr id="19" name="Google Shape;19;g253fa14b5a6_0_1013"/>
          <p:cNvPicPr preferRelativeResize="0"/>
          <p:nvPr/>
        </p:nvPicPr>
        <p:blipFill rotWithShape="1">
          <a:blip r:embed="rId2">
            <a:alphaModFix/>
          </a:blip>
          <a:srcRect/>
          <a:stretch/>
        </p:blipFill>
        <p:spPr>
          <a:xfrm>
            <a:off x="8353306" y="198572"/>
            <a:ext cx="604217" cy="461259"/>
          </a:xfrm>
          <a:prstGeom prst="rect">
            <a:avLst/>
          </a:prstGeom>
          <a:noFill/>
          <a:ln>
            <a:noFill/>
          </a:ln>
        </p:spPr>
      </p:pic>
      <p:sp>
        <p:nvSpPr>
          <p:cNvPr id="20" name="Google Shape;20;g253fa14b5a6_0_1013"/>
          <p:cNvSpPr txBox="1"/>
          <p:nvPr/>
        </p:nvSpPr>
        <p:spPr>
          <a:xfrm>
            <a:off x="87464" y="4913169"/>
            <a:ext cx="15921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Institute for Economics &amp; Peace</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
        <p:cNvGrpSpPr/>
        <p:nvPr/>
      </p:nvGrpSpPr>
      <p:grpSpPr>
        <a:xfrm>
          <a:off x="0" y="0"/>
          <a:ext cx="0" cy="0"/>
          <a:chOff x="0" y="0"/>
          <a:chExt cx="0" cy="0"/>
        </a:xfrm>
      </p:grpSpPr>
      <p:sp>
        <p:nvSpPr>
          <p:cNvPr id="207" name="Google Shape;207;p81"/>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81"/>
          <p:cNvSpPr txBox="1">
            <a:spLocks noGrp="1"/>
          </p:cNvSpPr>
          <p:nvPr>
            <p:ph type="body" idx="1"/>
          </p:nvPr>
        </p:nvSpPr>
        <p:spPr>
          <a:xfrm>
            <a:off x="628650" y="1369642"/>
            <a:ext cx="3886200" cy="32645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9" name="Google Shape;209;p81"/>
          <p:cNvSpPr txBox="1">
            <a:spLocks noGrp="1"/>
          </p:cNvSpPr>
          <p:nvPr>
            <p:ph type="body" idx="2"/>
          </p:nvPr>
        </p:nvSpPr>
        <p:spPr>
          <a:xfrm>
            <a:off x="4629150" y="1369642"/>
            <a:ext cx="3886200" cy="32645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0" name="Google Shape;210;p81"/>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81"/>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81"/>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3"/>
        <p:cNvGrpSpPr/>
        <p:nvPr/>
      </p:nvGrpSpPr>
      <p:grpSpPr>
        <a:xfrm>
          <a:off x="0" y="0"/>
          <a:ext cx="0" cy="0"/>
          <a:chOff x="0" y="0"/>
          <a:chExt cx="0" cy="0"/>
        </a:xfrm>
      </p:grpSpPr>
      <p:sp>
        <p:nvSpPr>
          <p:cNvPr id="214" name="Google Shape;214;p82"/>
          <p:cNvSpPr txBox="1">
            <a:spLocks noGrp="1"/>
          </p:cNvSpPr>
          <p:nvPr>
            <p:ph type="title"/>
          </p:nvPr>
        </p:nvSpPr>
        <p:spPr>
          <a:xfrm>
            <a:off x="629841"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2"/>
          <p:cNvSpPr txBox="1">
            <a:spLocks noGrp="1"/>
          </p:cNvSpPr>
          <p:nvPr>
            <p:ph type="body" idx="1"/>
          </p:nvPr>
        </p:nvSpPr>
        <p:spPr>
          <a:xfrm>
            <a:off x="629842" y="1261261"/>
            <a:ext cx="3868340" cy="618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6" name="Google Shape;216;p82"/>
          <p:cNvSpPr txBox="1">
            <a:spLocks noGrp="1"/>
          </p:cNvSpPr>
          <p:nvPr>
            <p:ph type="body" idx="2"/>
          </p:nvPr>
        </p:nvSpPr>
        <p:spPr>
          <a:xfrm>
            <a:off x="629842" y="1879386"/>
            <a:ext cx="3868340" cy="27642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7" name="Google Shape;217;p82"/>
          <p:cNvSpPr txBox="1">
            <a:spLocks noGrp="1"/>
          </p:cNvSpPr>
          <p:nvPr>
            <p:ph type="body" idx="3"/>
          </p:nvPr>
        </p:nvSpPr>
        <p:spPr>
          <a:xfrm>
            <a:off x="4629150" y="1261261"/>
            <a:ext cx="3887391" cy="618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8" name="Google Shape;218;p82"/>
          <p:cNvSpPr txBox="1">
            <a:spLocks noGrp="1"/>
          </p:cNvSpPr>
          <p:nvPr>
            <p:ph type="body" idx="4"/>
          </p:nvPr>
        </p:nvSpPr>
        <p:spPr>
          <a:xfrm>
            <a:off x="4629150" y="1879386"/>
            <a:ext cx="3887391" cy="27642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9" name="Google Shape;219;p82"/>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82"/>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82"/>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2"/>
        <p:cNvGrpSpPr/>
        <p:nvPr/>
      </p:nvGrpSpPr>
      <p:grpSpPr>
        <a:xfrm>
          <a:off x="0" y="0"/>
          <a:ext cx="0" cy="0"/>
          <a:chOff x="0" y="0"/>
          <a:chExt cx="0" cy="0"/>
        </a:xfrm>
      </p:grpSpPr>
      <p:sp>
        <p:nvSpPr>
          <p:cNvPr id="223" name="Google Shape;223;p83"/>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83"/>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83"/>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83"/>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
        <p:cNvGrpSpPr/>
        <p:nvPr/>
      </p:nvGrpSpPr>
      <p:grpSpPr>
        <a:xfrm>
          <a:off x="0" y="0"/>
          <a:ext cx="0" cy="0"/>
          <a:chOff x="0" y="0"/>
          <a:chExt cx="0" cy="0"/>
        </a:xfrm>
      </p:grpSpPr>
      <p:sp>
        <p:nvSpPr>
          <p:cNvPr id="228" name="Google Shape;228;p84"/>
          <p:cNvSpPr txBox="1">
            <a:spLocks noGrp="1"/>
          </p:cNvSpPr>
          <p:nvPr>
            <p:ph type="title"/>
          </p:nvPr>
        </p:nvSpPr>
        <p:spPr>
          <a:xfrm>
            <a:off x="629841" y="343006"/>
            <a:ext cx="2949178"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84"/>
          <p:cNvSpPr txBox="1">
            <a:spLocks noGrp="1"/>
          </p:cNvSpPr>
          <p:nvPr>
            <p:ph type="body" idx="1"/>
          </p:nvPr>
        </p:nvSpPr>
        <p:spPr>
          <a:xfrm>
            <a:off x="3887391" y="740798"/>
            <a:ext cx="4629150" cy="365634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30" name="Google Shape;230;p84"/>
          <p:cNvSpPr txBox="1">
            <a:spLocks noGrp="1"/>
          </p:cNvSpPr>
          <p:nvPr>
            <p:ph type="body" idx="2"/>
          </p:nvPr>
        </p:nvSpPr>
        <p:spPr>
          <a:xfrm>
            <a:off x="629841" y="1543526"/>
            <a:ext cx="2949178" cy="28595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31" name="Google Shape;231;p84"/>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84"/>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84"/>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4"/>
        <p:cNvGrpSpPr/>
        <p:nvPr/>
      </p:nvGrpSpPr>
      <p:grpSpPr>
        <a:xfrm>
          <a:off x="0" y="0"/>
          <a:ext cx="0" cy="0"/>
          <a:chOff x="0" y="0"/>
          <a:chExt cx="0" cy="0"/>
        </a:xfrm>
      </p:grpSpPr>
      <p:sp>
        <p:nvSpPr>
          <p:cNvPr id="235" name="Google Shape;235;p85"/>
          <p:cNvSpPr txBox="1">
            <a:spLocks noGrp="1"/>
          </p:cNvSpPr>
          <p:nvPr>
            <p:ph type="title"/>
          </p:nvPr>
        </p:nvSpPr>
        <p:spPr>
          <a:xfrm>
            <a:off x="629841" y="343006"/>
            <a:ext cx="2949178"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85"/>
          <p:cNvSpPr>
            <a:spLocks noGrp="1"/>
          </p:cNvSpPr>
          <p:nvPr>
            <p:ph type="pic" idx="2"/>
          </p:nvPr>
        </p:nvSpPr>
        <p:spPr>
          <a:xfrm>
            <a:off x="3887391" y="740798"/>
            <a:ext cx="4629150" cy="3656347"/>
          </a:xfrm>
          <a:prstGeom prst="rect">
            <a:avLst/>
          </a:prstGeom>
          <a:noFill/>
          <a:ln>
            <a:noFill/>
          </a:ln>
        </p:spPr>
      </p:sp>
      <p:sp>
        <p:nvSpPr>
          <p:cNvPr id="237" name="Google Shape;237;p85"/>
          <p:cNvSpPr txBox="1">
            <a:spLocks noGrp="1"/>
          </p:cNvSpPr>
          <p:nvPr>
            <p:ph type="body" idx="1"/>
          </p:nvPr>
        </p:nvSpPr>
        <p:spPr>
          <a:xfrm>
            <a:off x="629841" y="1543526"/>
            <a:ext cx="2949178" cy="28595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38" name="Google Shape;238;p85"/>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85"/>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85"/>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1"/>
        <p:cNvGrpSpPr/>
        <p:nvPr/>
      </p:nvGrpSpPr>
      <p:grpSpPr>
        <a:xfrm>
          <a:off x="0" y="0"/>
          <a:ext cx="0" cy="0"/>
          <a:chOff x="0" y="0"/>
          <a:chExt cx="0" cy="0"/>
        </a:xfrm>
      </p:grpSpPr>
      <p:sp>
        <p:nvSpPr>
          <p:cNvPr id="242" name="Google Shape;242;p86"/>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86"/>
          <p:cNvSpPr txBox="1">
            <a:spLocks noGrp="1"/>
          </p:cNvSpPr>
          <p:nvPr>
            <p:ph type="body" idx="1"/>
          </p:nvPr>
        </p:nvSpPr>
        <p:spPr>
          <a:xfrm rot="5400000">
            <a:off x="2939744" y="-941452"/>
            <a:ext cx="3264511"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4" name="Google Shape;244;p86"/>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86"/>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86"/>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7"/>
        <p:cNvGrpSpPr/>
        <p:nvPr/>
      </p:nvGrpSpPr>
      <p:grpSpPr>
        <a:xfrm>
          <a:off x="0" y="0"/>
          <a:ext cx="0" cy="0"/>
          <a:chOff x="0" y="0"/>
          <a:chExt cx="0" cy="0"/>
        </a:xfrm>
      </p:grpSpPr>
      <p:sp>
        <p:nvSpPr>
          <p:cNvPr id="248" name="Google Shape;248;p87"/>
          <p:cNvSpPr txBox="1">
            <a:spLocks noGrp="1"/>
          </p:cNvSpPr>
          <p:nvPr>
            <p:ph type="title"/>
          </p:nvPr>
        </p:nvSpPr>
        <p:spPr>
          <a:xfrm rot="5400000">
            <a:off x="5349401" y="1468202"/>
            <a:ext cx="4360224"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87"/>
          <p:cNvSpPr txBox="1">
            <a:spLocks noGrp="1"/>
          </p:cNvSpPr>
          <p:nvPr>
            <p:ph type="body" idx="1"/>
          </p:nvPr>
        </p:nvSpPr>
        <p:spPr>
          <a:xfrm rot="5400000">
            <a:off x="1348901" y="-446323"/>
            <a:ext cx="4360224"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0" name="Google Shape;250;p87"/>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87"/>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87"/>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253"/>
        <p:cNvGrpSpPr/>
        <p:nvPr/>
      </p:nvGrpSpPr>
      <p:grpSpPr>
        <a:xfrm>
          <a:off x="0" y="0"/>
          <a:ext cx="0" cy="0"/>
          <a:chOff x="0" y="0"/>
          <a:chExt cx="0" cy="0"/>
        </a:xfrm>
      </p:grpSpPr>
      <p:sp>
        <p:nvSpPr>
          <p:cNvPr id="254" name="Google Shape;254;p88"/>
          <p:cNvSpPr>
            <a:spLocks noGrp="1"/>
          </p:cNvSpPr>
          <p:nvPr>
            <p:ph type="pic" idx="2"/>
          </p:nvPr>
        </p:nvSpPr>
        <p:spPr>
          <a:xfrm>
            <a:off x="4600891" y="837098"/>
            <a:ext cx="3914700" cy="3470700"/>
          </a:xfrm>
          <a:prstGeom prst="rect">
            <a:avLst/>
          </a:prstGeom>
          <a:solidFill>
            <a:schemeClr val="accent1"/>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4_Title Slide">
    <p:spTree>
      <p:nvGrpSpPr>
        <p:cNvPr id="1" name="Shape 255"/>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256"/>
        <p:cNvGrpSpPr/>
        <p:nvPr/>
      </p:nvGrpSpPr>
      <p:grpSpPr>
        <a:xfrm>
          <a:off x="0" y="0"/>
          <a:ext cx="0" cy="0"/>
          <a:chOff x="0" y="0"/>
          <a:chExt cx="0" cy="0"/>
        </a:xfrm>
      </p:grpSpPr>
      <p:sp>
        <p:nvSpPr>
          <p:cNvPr id="257" name="Google Shape;257;p90"/>
          <p:cNvSpPr/>
          <p:nvPr/>
        </p:nvSpPr>
        <p:spPr>
          <a:xfrm>
            <a:off x="0" y="0"/>
            <a:ext cx="9144000" cy="5145088"/>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258"/>
        <p:cNvGrpSpPr/>
        <p:nvPr/>
      </p:nvGrpSpPr>
      <p:grpSpPr>
        <a:xfrm>
          <a:off x="0" y="0"/>
          <a:ext cx="0" cy="0"/>
          <a:chOff x="0" y="0"/>
          <a:chExt cx="0" cy="0"/>
        </a:xfrm>
      </p:grpSpPr>
      <p:sp>
        <p:nvSpPr>
          <p:cNvPr id="259" name="Google Shape;259;p91"/>
          <p:cNvSpPr/>
          <p:nvPr/>
        </p:nvSpPr>
        <p:spPr>
          <a:xfrm>
            <a:off x="1" y="4928066"/>
            <a:ext cx="9143999" cy="219633"/>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260" name="Google Shape;260;p91"/>
          <p:cNvSpPr txBox="1"/>
          <p:nvPr/>
        </p:nvSpPr>
        <p:spPr>
          <a:xfrm>
            <a:off x="43312" y="4928065"/>
            <a:ext cx="1674796" cy="2077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750"/>
              <a:buFont typeface="Arial"/>
              <a:buNone/>
            </a:pPr>
            <a:r>
              <a:rPr lang="en-US" sz="750" b="0" i="0" u="none" strike="noStrike" cap="none">
                <a:solidFill>
                  <a:srgbClr val="FFFFFF"/>
                </a:solidFill>
                <a:latin typeface="Arial"/>
                <a:ea typeface="Arial"/>
                <a:cs typeface="Arial"/>
                <a:sym typeface="Arial"/>
              </a:rPr>
              <a:t>Institute for Economics and Peace</a:t>
            </a:r>
            <a:endParaRPr sz="1400" b="0" i="0" u="none" strike="noStrike" cap="none">
              <a:solidFill>
                <a:srgbClr val="000000"/>
              </a:solidFill>
              <a:latin typeface="Arial"/>
              <a:ea typeface="Arial"/>
              <a:cs typeface="Arial"/>
              <a:sym typeface="Arial"/>
            </a:endParaRPr>
          </a:p>
        </p:txBody>
      </p:sp>
      <p:pic>
        <p:nvPicPr>
          <p:cNvPr id="261" name="Google Shape;261;p91"/>
          <p:cNvPicPr preferRelativeResize="0"/>
          <p:nvPr/>
        </p:nvPicPr>
        <p:blipFill rotWithShape="1">
          <a:blip r:embed="rId2">
            <a:alphaModFix/>
          </a:blip>
          <a:srcRect/>
          <a:stretch/>
        </p:blipFill>
        <p:spPr>
          <a:xfrm>
            <a:off x="8372329" y="198572"/>
            <a:ext cx="604031" cy="4614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00081C"/>
        </a:solidFill>
        <a:effectLst/>
      </p:bgPr>
    </p:bg>
    <p:spTree>
      <p:nvGrpSpPr>
        <p:cNvPr id="1" name="Shape 27"/>
        <p:cNvGrpSpPr/>
        <p:nvPr/>
      </p:nvGrpSpPr>
      <p:grpSpPr>
        <a:xfrm>
          <a:off x="0" y="0"/>
          <a:ext cx="0" cy="0"/>
          <a:chOff x="0" y="0"/>
          <a:chExt cx="0" cy="0"/>
        </a:xfrm>
      </p:grpSpPr>
      <p:grpSp>
        <p:nvGrpSpPr>
          <p:cNvPr id="28" name="Google Shape;28;g253fa14b5a6_0_830"/>
          <p:cNvGrpSpPr/>
          <p:nvPr/>
        </p:nvGrpSpPr>
        <p:grpSpPr>
          <a:xfrm>
            <a:off x="-803197" y="1080283"/>
            <a:ext cx="5792560" cy="5792560"/>
            <a:chOff x="-730619" y="1484451"/>
            <a:chExt cx="5267400" cy="5267400"/>
          </a:xfrm>
        </p:grpSpPr>
        <p:sp>
          <p:nvSpPr>
            <p:cNvPr id="29" name="Google Shape;29;g253fa14b5a6_0_830"/>
            <p:cNvSpPr/>
            <p:nvPr/>
          </p:nvSpPr>
          <p:spPr>
            <a:xfrm>
              <a:off x="-730619" y="1484451"/>
              <a:ext cx="5267400" cy="52674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0" name="Google Shape;30;g253fa14b5a6_0_830"/>
            <p:cNvSpPr/>
            <p:nvPr/>
          </p:nvSpPr>
          <p:spPr>
            <a:xfrm>
              <a:off x="-410957" y="1780348"/>
              <a:ext cx="4643700" cy="46437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pic>
        <p:nvPicPr>
          <p:cNvPr id="31" name="Google Shape;31;g253fa14b5a6_0_830"/>
          <p:cNvPicPr preferRelativeResize="0"/>
          <p:nvPr/>
        </p:nvPicPr>
        <p:blipFill rotWithShape="1">
          <a:blip r:embed="rId2">
            <a:alphaModFix/>
          </a:blip>
          <a:srcRect/>
          <a:stretch/>
        </p:blipFill>
        <p:spPr>
          <a:xfrm>
            <a:off x="8372236" y="198573"/>
            <a:ext cx="604032" cy="461260"/>
          </a:xfrm>
          <a:prstGeom prst="rect">
            <a:avLst/>
          </a:prstGeom>
          <a:noFill/>
          <a:ln>
            <a:noFill/>
          </a:ln>
        </p:spPr>
      </p:pic>
      <p:sp>
        <p:nvSpPr>
          <p:cNvPr id="32" name="Google Shape;32;g253fa14b5a6_0_830"/>
          <p:cNvSpPr/>
          <p:nvPr/>
        </p:nvSpPr>
        <p:spPr>
          <a:xfrm>
            <a:off x="0" y="4916910"/>
            <a:ext cx="9144000" cy="226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 name="Google Shape;33;g253fa14b5a6_0_830"/>
          <p:cNvSpPr txBox="1"/>
          <p:nvPr/>
        </p:nvSpPr>
        <p:spPr>
          <a:xfrm>
            <a:off x="87464" y="4913181"/>
            <a:ext cx="1648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34"/>
        <p:cNvGrpSpPr/>
        <p:nvPr/>
      </p:nvGrpSpPr>
      <p:grpSpPr>
        <a:xfrm>
          <a:off x="0" y="0"/>
          <a:ext cx="0" cy="0"/>
          <a:chOff x="0" y="0"/>
          <a:chExt cx="0" cy="0"/>
        </a:xfrm>
      </p:grpSpPr>
      <p:sp>
        <p:nvSpPr>
          <p:cNvPr id="35" name="Google Shape;35;g253fa14b5a6_0_805"/>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6" name="Google Shape;36;g253fa14b5a6_0_805"/>
          <p:cNvPicPr preferRelativeResize="0"/>
          <p:nvPr/>
        </p:nvPicPr>
        <p:blipFill rotWithShape="1">
          <a:blip r:embed="rId2">
            <a:alphaModFix/>
          </a:blip>
          <a:srcRect/>
          <a:stretch/>
        </p:blipFill>
        <p:spPr>
          <a:xfrm>
            <a:off x="8372235" y="198573"/>
            <a:ext cx="604032" cy="4612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37"/>
        <p:cNvGrpSpPr/>
        <p:nvPr/>
      </p:nvGrpSpPr>
      <p:grpSpPr>
        <a:xfrm>
          <a:off x="0" y="0"/>
          <a:ext cx="0" cy="0"/>
          <a:chOff x="0" y="0"/>
          <a:chExt cx="0" cy="0"/>
        </a:xfrm>
      </p:grpSpPr>
      <p:sp>
        <p:nvSpPr>
          <p:cNvPr id="38" name="Google Shape;38;g253fa14b5a6_0_808"/>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39"/>
        <p:cNvGrpSpPr/>
        <p:nvPr/>
      </p:nvGrpSpPr>
      <p:grpSpPr>
        <a:xfrm>
          <a:off x="0" y="0"/>
          <a:ext cx="0" cy="0"/>
          <a:chOff x="0" y="0"/>
          <a:chExt cx="0" cy="0"/>
        </a:xfrm>
      </p:grpSpPr>
      <p:sp>
        <p:nvSpPr>
          <p:cNvPr id="40" name="Google Shape;40;g253fa14b5a6_0_810"/>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1" name="Google Shape;41;g253fa14b5a6_0_810"/>
          <p:cNvPicPr preferRelativeResize="0"/>
          <p:nvPr/>
        </p:nvPicPr>
        <p:blipFill rotWithShape="1">
          <a:blip r:embed="rId2">
            <a:alphaModFix/>
          </a:blip>
          <a:srcRect/>
          <a:stretch/>
        </p:blipFill>
        <p:spPr>
          <a:xfrm>
            <a:off x="8372235" y="198573"/>
            <a:ext cx="604032" cy="461261"/>
          </a:xfrm>
          <a:prstGeom prst="rect">
            <a:avLst/>
          </a:prstGeom>
          <a:noFill/>
          <a:ln>
            <a:noFill/>
          </a:ln>
        </p:spPr>
      </p:pic>
      <p:sp>
        <p:nvSpPr>
          <p:cNvPr id="42" name="Google Shape;42;g253fa14b5a6_0_810"/>
          <p:cNvSpPr txBox="1">
            <a:spLocks noGrp="1"/>
          </p:cNvSpPr>
          <p:nvPr>
            <p:ph type="dt" idx="10"/>
          </p:nvPr>
        </p:nvSpPr>
        <p:spPr>
          <a:xfrm>
            <a:off x="628814" y="476873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253fa14b5a6_0_810"/>
          <p:cNvSpPr txBox="1">
            <a:spLocks noGrp="1"/>
          </p:cNvSpPr>
          <p:nvPr>
            <p:ph type="ftr" idx="11"/>
          </p:nvPr>
        </p:nvSpPr>
        <p:spPr>
          <a:xfrm>
            <a:off x="3029144" y="4768734"/>
            <a:ext cx="30858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253fa14b5a6_0_810"/>
          <p:cNvSpPr txBox="1">
            <a:spLocks noGrp="1"/>
          </p:cNvSpPr>
          <p:nvPr>
            <p:ph type="sldNum" idx="12"/>
          </p:nvPr>
        </p:nvSpPr>
        <p:spPr>
          <a:xfrm>
            <a:off x="6457846" y="4768734"/>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g253fa14b5a6_0_810"/>
          <p:cNvSpPr/>
          <p:nvPr/>
        </p:nvSpPr>
        <p:spPr>
          <a:xfrm>
            <a:off x="431800" y="3145891"/>
            <a:ext cx="1347300" cy="89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6" name="Google Shape;46;g253fa14b5a6_0_810"/>
          <p:cNvPicPr preferRelativeResize="0"/>
          <p:nvPr/>
        </p:nvPicPr>
        <p:blipFill rotWithShape="1">
          <a:blip r:embed="rId3">
            <a:alphaModFix/>
          </a:blip>
          <a:srcRect l="21167" t="11116" r="21074" b="8444"/>
          <a:stretch/>
        </p:blipFill>
        <p:spPr>
          <a:xfrm>
            <a:off x="431800" y="3344332"/>
            <a:ext cx="1345131" cy="13219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5.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g253fa14b5a6_0_800"/>
          <p:cNvSpPr txBox="1">
            <a:spLocks noGrp="1"/>
          </p:cNvSpPr>
          <p:nvPr>
            <p:ph type="title"/>
          </p:nvPr>
        </p:nvSpPr>
        <p:spPr>
          <a:xfrm>
            <a:off x="628814" y="273928"/>
            <a:ext cx="7886400" cy="9945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g253fa14b5a6_0_800"/>
          <p:cNvSpPr txBox="1">
            <a:spLocks noGrp="1"/>
          </p:cNvSpPr>
          <p:nvPr>
            <p:ph type="body" idx="1"/>
          </p:nvPr>
        </p:nvSpPr>
        <p:spPr>
          <a:xfrm>
            <a:off x="628814" y="1369642"/>
            <a:ext cx="7886400" cy="3264600"/>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25" name="Google Shape;25;g253fa14b5a6_0_800"/>
          <p:cNvSpPr txBox="1">
            <a:spLocks noGrp="1"/>
          </p:cNvSpPr>
          <p:nvPr>
            <p:ph type="dt" idx="10"/>
          </p:nvPr>
        </p:nvSpPr>
        <p:spPr>
          <a:xfrm>
            <a:off x="628814" y="4768734"/>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6" name="Google Shape;26;g253fa14b5a6_0_800"/>
          <p:cNvSpPr txBox="1">
            <a:spLocks noGrp="1"/>
          </p:cNvSpPr>
          <p:nvPr>
            <p:ph type="ftr" idx="11"/>
          </p:nvPr>
        </p:nvSpPr>
        <p:spPr>
          <a:xfrm>
            <a:off x="3029144" y="4768734"/>
            <a:ext cx="30858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51"/>
          <p:cNvSpPr txBox="1">
            <a:spLocks noGrp="1"/>
          </p:cNvSpPr>
          <p:nvPr>
            <p:ph type="title"/>
          </p:nvPr>
        </p:nvSpPr>
        <p:spPr>
          <a:xfrm>
            <a:off x="628814" y="273928"/>
            <a:ext cx="7886372"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51"/>
          <p:cNvSpPr txBox="1">
            <a:spLocks noGrp="1"/>
          </p:cNvSpPr>
          <p:nvPr>
            <p:ph type="body" idx="1"/>
          </p:nvPr>
        </p:nvSpPr>
        <p:spPr>
          <a:xfrm>
            <a:off x="628814" y="1369642"/>
            <a:ext cx="7886372" cy="3264511"/>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79" name="Google Shape;79;p51"/>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0" name="Google Shape;80;p51"/>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62"/>
          <p:cNvSpPr txBox="1">
            <a:spLocks noGrp="1"/>
          </p:cNvSpPr>
          <p:nvPr>
            <p:ph type="title"/>
          </p:nvPr>
        </p:nvSpPr>
        <p:spPr>
          <a:xfrm>
            <a:off x="628814" y="273928"/>
            <a:ext cx="7886372"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 name="Google Shape;126;p62"/>
          <p:cNvSpPr txBox="1">
            <a:spLocks noGrp="1"/>
          </p:cNvSpPr>
          <p:nvPr>
            <p:ph type="body" idx="1"/>
          </p:nvPr>
        </p:nvSpPr>
        <p:spPr>
          <a:xfrm>
            <a:off x="628814" y="1369642"/>
            <a:ext cx="7886372" cy="3264511"/>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127" name="Google Shape;127;p62"/>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28" name="Google Shape;128;p62"/>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64"/>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7" name="Google Shape;157;p64"/>
          <p:cNvSpPr txBox="1">
            <a:spLocks noGrp="1"/>
          </p:cNvSpPr>
          <p:nvPr>
            <p:ph type="body" idx="1"/>
          </p:nvPr>
        </p:nvSpPr>
        <p:spPr>
          <a:xfrm>
            <a:off x="628650" y="1369642"/>
            <a:ext cx="7886700" cy="3264511"/>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Google Shape;158;p64"/>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9" name="Google Shape;159;p64"/>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60" name="Google Shape;160;p64"/>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E_0.xm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F_0.xml"/><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chart" Target="../charts/chart1.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7_0.xml"/><Relationship Id="rId7"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chart" Target="../charts/char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9_0.xml"/><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2_0.xm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24_0.xml"/><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26_0.xml"/><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2B_0.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chart" Target="../charts/chart4.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37.jpe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81D"/>
        </a:solidFill>
        <a:effectLst/>
      </p:bgPr>
    </p:bg>
    <p:spTree>
      <p:nvGrpSpPr>
        <p:cNvPr id="1" name="Shape 266"/>
        <p:cNvGrpSpPr/>
        <p:nvPr/>
      </p:nvGrpSpPr>
      <p:grpSpPr>
        <a:xfrm>
          <a:off x="0" y="0"/>
          <a:ext cx="0" cy="0"/>
          <a:chOff x="0" y="0"/>
          <a:chExt cx="0" cy="0"/>
        </a:xfrm>
      </p:grpSpPr>
      <p:sp>
        <p:nvSpPr>
          <p:cNvPr id="267" name="Google Shape;267;g253fa14b5a6_0_75"/>
          <p:cNvSpPr/>
          <p:nvPr/>
        </p:nvSpPr>
        <p:spPr>
          <a:xfrm>
            <a:off x="2037975" y="1120700"/>
            <a:ext cx="5067900" cy="2888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g253fa14b5a6_0_75"/>
          <p:cNvPicPr preferRelativeResize="0"/>
          <p:nvPr/>
        </p:nvPicPr>
        <p:blipFill rotWithShape="1">
          <a:blip r:embed="rId3">
            <a:alphaModFix/>
          </a:blip>
          <a:srcRect/>
          <a:stretch/>
        </p:blipFill>
        <p:spPr>
          <a:xfrm>
            <a:off x="3586338" y="1324375"/>
            <a:ext cx="1829277" cy="2587223"/>
          </a:xfrm>
          <a:prstGeom prst="rect">
            <a:avLst/>
          </a:prstGeom>
          <a:noFill/>
          <a:ln>
            <a:noFill/>
          </a:ln>
        </p:spPr>
      </p:pic>
      <p:sp>
        <p:nvSpPr>
          <p:cNvPr id="269" name="Google Shape;269;g253fa14b5a6_0_75"/>
          <p:cNvSpPr txBox="1"/>
          <p:nvPr/>
        </p:nvSpPr>
        <p:spPr>
          <a:xfrm>
            <a:off x="628650" y="670930"/>
            <a:ext cx="6088500" cy="1269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4100" b="0" i="0" u="none" strike="noStrike" cap="none">
                <a:solidFill>
                  <a:schemeClr val="lt1"/>
                </a:solidFill>
                <a:latin typeface="Arial"/>
                <a:ea typeface="Arial"/>
                <a:cs typeface="Arial"/>
                <a:sym typeface="Arial"/>
              </a:rPr>
              <a:t>GLOBAL PEACE </a:t>
            </a:r>
            <a:endParaRPr sz="41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4100" b="0" i="0" u="none" strike="noStrike" cap="none">
                <a:solidFill>
                  <a:schemeClr val="lt1"/>
                </a:solidFill>
                <a:latin typeface="Arial"/>
                <a:ea typeface="Arial"/>
                <a:cs typeface="Arial"/>
                <a:sym typeface="Arial"/>
              </a:rPr>
              <a:t>INDEX 2023</a:t>
            </a:r>
            <a:endParaRPr sz="500" b="0" i="0" u="none" strike="noStrike" cap="none">
              <a:solidFill>
                <a:schemeClr val="lt1"/>
              </a:solidFill>
              <a:latin typeface="Arial"/>
              <a:ea typeface="Arial"/>
              <a:cs typeface="Arial"/>
              <a:sym typeface="Arial"/>
            </a:endParaRPr>
          </a:p>
        </p:txBody>
      </p:sp>
      <p:cxnSp>
        <p:nvCxnSpPr>
          <p:cNvPr id="270" name="Google Shape;270;g253fa14b5a6_0_75"/>
          <p:cNvCxnSpPr/>
          <p:nvPr/>
        </p:nvCxnSpPr>
        <p:spPr>
          <a:xfrm>
            <a:off x="1095375" y="2182082"/>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271" name="Google Shape;271;g253fa14b5a6_0_75"/>
          <p:cNvSpPr txBox="1"/>
          <p:nvPr/>
        </p:nvSpPr>
        <p:spPr>
          <a:xfrm>
            <a:off x="628650" y="3295075"/>
            <a:ext cx="1312500" cy="749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400"/>
              <a:buFont typeface="Arial"/>
              <a:buNone/>
            </a:pPr>
            <a:r>
              <a:rPr lang="en-US" sz="1200" b="0" i="0" u="none" strike="noStrike" cap="none">
                <a:solidFill>
                  <a:schemeClr val="lt1"/>
                </a:solidFill>
                <a:latin typeface="Arial"/>
                <a:ea typeface="Arial"/>
                <a:cs typeface="Arial"/>
                <a:sym typeface="Arial"/>
              </a:rPr>
              <a:t>Measuring peace in a complex world</a:t>
            </a:r>
            <a:endParaRPr sz="2300" b="0" i="0" u="none" strike="noStrike" cap="none">
              <a:solidFill>
                <a:schemeClr val="lt1"/>
              </a:solidFill>
              <a:latin typeface="Arial"/>
              <a:ea typeface="Arial"/>
              <a:cs typeface="Arial"/>
              <a:sym typeface="Arial"/>
            </a:endParaRPr>
          </a:p>
        </p:txBody>
      </p:sp>
      <p:sp>
        <p:nvSpPr>
          <p:cNvPr id="272" name="Google Shape;272;g253fa14b5a6_0_75"/>
          <p:cNvSpPr txBox="1"/>
          <p:nvPr/>
        </p:nvSpPr>
        <p:spPr>
          <a:xfrm>
            <a:off x="7508878" y="3651799"/>
            <a:ext cx="1393800" cy="7542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Key Findings</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Trends in Peace </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Economic Value of Peace</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Ukraine &amp; Europe </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Conflict Hotspots</a:t>
            </a:r>
            <a:endParaRPr sz="900" b="0" i="0" u="none" strike="noStrike" cap="none">
              <a:solidFill>
                <a:schemeClr val="lt1"/>
              </a:solidFill>
              <a:latin typeface="Arial"/>
              <a:ea typeface="Arial"/>
              <a:cs typeface="Arial"/>
              <a:sym typeface="Arial"/>
            </a:endParaRPr>
          </a:p>
        </p:txBody>
      </p:sp>
      <p:sp>
        <p:nvSpPr>
          <p:cNvPr id="273" name="Google Shape;273;g253fa14b5a6_0_75"/>
          <p:cNvSpPr txBox="1"/>
          <p:nvPr/>
        </p:nvSpPr>
        <p:spPr>
          <a:xfrm>
            <a:off x="7508878" y="3385721"/>
            <a:ext cx="1393800" cy="184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OVERVIEW: </a:t>
            </a:r>
            <a:endParaRPr sz="1200" b="0" i="0" u="none" strike="noStrike" cap="none">
              <a:solidFill>
                <a:schemeClr val="lt1"/>
              </a:solidFill>
              <a:latin typeface="Arial"/>
              <a:ea typeface="Arial"/>
              <a:cs typeface="Arial"/>
              <a:sym typeface="Arial"/>
            </a:endParaRPr>
          </a:p>
        </p:txBody>
      </p:sp>
      <p:cxnSp>
        <p:nvCxnSpPr>
          <p:cNvPr id="274" name="Google Shape;274;g253fa14b5a6_0_75"/>
          <p:cNvCxnSpPr/>
          <p:nvPr/>
        </p:nvCxnSpPr>
        <p:spPr>
          <a:xfrm rot="10800000">
            <a:off x="6407865" y="3485154"/>
            <a:ext cx="975300" cy="0"/>
          </a:xfrm>
          <a:prstGeom prst="straightConnector1">
            <a:avLst/>
          </a:prstGeom>
          <a:noFill/>
          <a:ln w="19050" cap="flat" cmpd="sng">
            <a:solidFill>
              <a:schemeClr val="lt1"/>
            </a:solidFill>
            <a:prstDash val="solid"/>
            <a:miter lim="800000"/>
            <a:headEnd type="none" w="sm" len="sm"/>
            <a:tailEnd type="none" w="sm" len="sm"/>
          </a:ln>
        </p:spPr>
      </p:cxnSp>
      <p:pic>
        <p:nvPicPr>
          <p:cNvPr id="275" name="Google Shape;275;g253fa14b5a6_0_75"/>
          <p:cNvPicPr preferRelativeResize="0"/>
          <p:nvPr/>
        </p:nvPicPr>
        <p:blipFill rotWithShape="1">
          <a:blip r:embed="rId4">
            <a:alphaModFix/>
          </a:blip>
          <a:srcRect/>
          <a:stretch/>
        </p:blipFill>
        <p:spPr>
          <a:xfrm>
            <a:off x="8472432" y="146033"/>
            <a:ext cx="530175" cy="404859"/>
          </a:xfrm>
          <a:prstGeom prst="rect">
            <a:avLst/>
          </a:prstGeom>
          <a:noFill/>
          <a:ln>
            <a:noFill/>
          </a:ln>
        </p:spPr>
      </p:pic>
      <p:pic>
        <p:nvPicPr>
          <p:cNvPr id="276" name="Google Shape;276;g253fa14b5a6_0_75"/>
          <p:cNvPicPr preferRelativeResize="0"/>
          <p:nvPr/>
        </p:nvPicPr>
        <p:blipFill rotWithShape="1">
          <a:blip r:embed="rId5">
            <a:alphaModFix/>
          </a:blip>
          <a:srcRect/>
          <a:stretch/>
        </p:blipFill>
        <p:spPr>
          <a:xfrm>
            <a:off x="8472429" y="146026"/>
            <a:ext cx="530175" cy="4048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g253ae4fee85_3_0"/>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686" name="Google Shape;686;g253ae4fee85_3_0"/>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87" name="Google Shape;687;g253ae4fee85_3_0"/>
          <p:cNvPicPr preferRelativeResize="0"/>
          <p:nvPr/>
        </p:nvPicPr>
        <p:blipFill rotWithShape="1">
          <a:blip r:embed="rId5">
            <a:alphaModFix/>
          </a:blip>
          <a:srcRect/>
          <a:stretch/>
        </p:blipFill>
        <p:spPr>
          <a:xfrm>
            <a:off x="193153" y="4984751"/>
            <a:ext cx="1646664" cy="84431"/>
          </a:xfrm>
          <a:prstGeom prst="rect">
            <a:avLst/>
          </a:prstGeom>
          <a:noFill/>
          <a:ln>
            <a:noFill/>
          </a:ln>
        </p:spPr>
      </p:pic>
      <p:grpSp>
        <p:nvGrpSpPr>
          <p:cNvPr id="688" name="Google Shape;688;g253ae4fee85_3_0"/>
          <p:cNvGrpSpPr/>
          <p:nvPr/>
        </p:nvGrpSpPr>
        <p:grpSpPr>
          <a:xfrm>
            <a:off x="2038717" y="1070577"/>
            <a:ext cx="1811427" cy="465943"/>
            <a:chOff x="2038717" y="1070577"/>
            <a:chExt cx="1811427" cy="465943"/>
          </a:xfrm>
        </p:grpSpPr>
        <p:sp>
          <p:nvSpPr>
            <p:cNvPr id="689" name="Google Shape;689;g253ae4fee85_3_0"/>
            <p:cNvSpPr txBox="1"/>
            <p:nvPr/>
          </p:nvSpPr>
          <p:spPr>
            <a:xfrm>
              <a:off x="2594847" y="1097920"/>
              <a:ext cx="1105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ICELAND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a:t>
              </a:r>
              <a:endParaRPr sz="1200" b="0" i="0" u="none" strike="noStrike" cap="none">
                <a:solidFill>
                  <a:schemeClr val="dk1"/>
                </a:solidFill>
                <a:latin typeface="Arial"/>
                <a:ea typeface="Arial"/>
                <a:cs typeface="Arial"/>
                <a:sym typeface="Arial"/>
              </a:endParaRPr>
            </a:p>
          </p:txBody>
        </p:sp>
        <p:sp>
          <p:nvSpPr>
            <p:cNvPr id="690" name="Google Shape;690;g253ae4fee85_3_0"/>
            <p:cNvSpPr/>
            <p:nvPr/>
          </p:nvSpPr>
          <p:spPr>
            <a:xfrm>
              <a:off x="3645544" y="1370779"/>
              <a:ext cx="204600" cy="104700"/>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691" name="Google Shape;691;g253ae4fee85_3_0"/>
            <p:cNvSpPr/>
            <p:nvPr/>
          </p:nvSpPr>
          <p:spPr>
            <a:xfrm>
              <a:off x="2038717" y="1070577"/>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92" name="Google Shape;692;g253ae4fee85_3_0"/>
            <p:cNvSpPr txBox="1"/>
            <p:nvPr/>
          </p:nvSpPr>
          <p:spPr>
            <a:xfrm>
              <a:off x="2075325" y="1090968"/>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grpSp>
      <p:grpSp>
        <p:nvGrpSpPr>
          <p:cNvPr id="693" name="Google Shape;693;g253ae4fee85_3_0"/>
          <p:cNvGrpSpPr/>
          <p:nvPr/>
        </p:nvGrpSpPr>
        <p:grpSpPr>
          <a:xfrm>
            <a:off x="4648147" y="3589976"/>
            <a:ext cx="2088932" cy="469129"/>
            <a:chOff x="4648147" y="3589977"/>
            <a:chExt cx="2088932" cy="469129"/>
          </a:xfrm>
        </p:grpSpPr>
        <p:grpSp>
          <p:nvGrpSpPr>
            <p:cNvPr id="694" name="Google Shape;694;g253ae4fee85_3_0"/>
            <p:cNvGrpSpPr/>
            <p:nvPr/>
          </p:nvGrpSpPr>
          <p:grpSpPr>
            <a:xfrm>
              <a:off x="4648147" y="3589977"/>
              <a:ext cx="2088932" cy="469129"/>
              <a:chOff x="4648147" y="3589978"/>
              <a:chExt cx="2088932" cy="469129"/>
            </a:xfrm>
          </p:grpSpPr>
          <p:sp>
            <p:nvSpPr>
              <p:cNvPr id="695" name="Google Shape;695;g253ae4fee85_3_0"/>
              <p:cNvSpPr txBox="1"/>
              <p:nvPr/>
            </p:nvSpPr>
            <p:spPr>
              <a:xfrm>
                <a:off x="5204379" y="3620507"/>
                <a:ext cx="1532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SWITZERLAND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Calibri"/>
                    <a:ea typeface="Calibri"/>
                    <a:cs typeface="Calibri"/>
                    <a:sym typeface="Calibri"/>
                  </a:rPr>
                  <a:t>1</a:t>
                </a:r>
                <a:endParaRPr sz="1200" b="1" i="0" u="none" strike="noStrike" cap="none">
                  <a:solidFill>
                    <a:schemeClr val="dk1"/>
                  </a:solidFill>
                  <a:latin typeface="Calibri"/>
                  <a:ea typeface="Calibri"/>
                  <a:cs typeface="Calibri"/>
                  <a:sym typeface="Calibri"/>
                </a:endParaRPr>
              </a:p>
            </p:txBody>
          </p:sp>
          <p:sp>
            <p:nvSpPr>
              <p:cNvPr id="696" name="Google Shape;696;g253ae4fee85_3_0"/>
              <p:cNvSpPr/>
              <p:nvPr/>
            </p:nvSpPr>
            <p:spPr>
              <a:xfrm>
                <a:off x="4648147" y="3589978"/>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97" name="Google Shape;697;g253ae4fee85_3_0"/>
              <p:cNvSpPr txBox="1"/>
              <p:nvPr/>
            </p:nvSpPr>
            <p:spPr>
              <a:xfrm>
                <a:off x="4653079" y="3610375"/>
                <a:ext cx="61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grpSp>
        <p:sp>
          <p:nvSpPr>
            <p:cNvPr id="698" name="Google Shape;698;g253ae4fee85_3_0"/>
            <p:cNvSpPr/>
            <p:nvPr/>
          </p:nvSpPr>
          <p:spPr>
            <a:xfrm>
              <a:off x="6379427" y="3839799"/>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699" name="Google Shape;699;g253ae4fee85_3_0"/>
          <p:cNvGrpSpPr/>
          <p:nvPr/>
        </p:nvGrpSpPr>
        <p:grpSpPr>
          <a:xfrm>
            <a:off x="2038717" y="1693611"/>
            <a:ext cx="1854750" cy="484101"/>
            <a:chOff x="2038717" y="1693611"/>
            <a:chExt cx="1854750" cy="484101"/>
          </a:xfrm>
        </p:grpSpPr>
        <p:sp>
          <p:nvSpPr>
            <p:cNvPr id="700" name="Google Shape;700;g253ae4fee85_3_0"/>
            <p:cNvSpPr txBox="1"/>
            <p:nvPr/>
          </p:nvSpPr>
          <p:spPr>
            <a:xfrm>
              <a:off x="2594846" y="1739112"/>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DENMARK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Arial"/>
                  <a:ea typeface="Arial"/>
                  <a:cs typeface="Arial"/>
                  <a:sym typeface="Arial"/>
                </a:rPr>
                <a:t>Rank change: </a:t>
              </a:r>
              <a:r>
                <a:rPr lang="en-US" sz="1200" b="1" i="0" u="none" strike="noStrike" cap="none" dirty="0">
                  <a:solidFill>
                    <a:schemeClr val="dk1"/>
                  </a:solidFill>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p:txBody>
        </p:sp>
        <p:sp>
          <p:nvSpPr>
            <p:cNvPr id="701" name="Google Shape;701;g253ae4fee85_3_0"/>
            <p:cNvSpPr/>
            <p:nvPr/>
          </p:nvSpPr>
          <p:spPr>
            <a:xfrm>
              <a:off x="2038717" y="1693611"/>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02" name="Google Shape;702;g253ae4fee85_3_0"/>
            <p:cNvSpPr txBox="1"/>
            <p:nvPr/>
          </p:nvSpPr>
          <p:spPr>
            <a:xfrm>
              <a:off x="2075325" y="1714690"/>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703" name="Google Shape;703;g253ae4fee85_3_0"/>
            <p:cNvSpPr/>
            <p:nvPr/>
          </p:nvSpPr>
          <p:spPr>
            <a:xfrm>
              <a:off x="3766267" y="1967473"/>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04" name="Google Shape;704;g253ae4fee85_3_0"/>
          <p:cNvGrpSpPr/>
          <p:nvPr/>
        </p:nvGrpSpPr>
        <p:grpSpPr>
          <a:xfrm>
            <a:off x="2038717" y="2334802"/>
            <a:ext cx="1840478" cy="469130"/>
            <a:chOff x="2038717" y="2334802"/>
            <a:chExt cx="1840478" cy="469130"/>
          </a:xfrm>
        </p:grpSpPr>
        <p:sp>
          <p:nvSpPr>
            <p:cNvPr id="705" name="Google Shape;705;g253ae4fee85_3_0"/>
            <p:cNvSpPr txBox="1"/>
            <p:nvPr/>
          </p:nvSpPr>
          <p:spPr>
            <a:xfrm>
              <a:off x="2594950" y="2365332"/>
              <a:ext cx="12510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IRELAND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1</a:t>
              </a:r>
              <a:endParaRPr sz="1200" b="1" i="0" u="none" strike="noStrike" cap="none">
                <a:solidFill>
                  <a:schemeClr val="dk1"/>
                </a:solidFill>
                <a:latin typeface="Calibri"/>
                <a:ea typeface="Calibri"/>
                <a:cs typeface="Calibri"/>
                <a:sym typeface="Calibri"/>
              </a:endParaRPr>
            </a:p>
          </p:txBody>
        </p:sp>
        <p:sp>
          <p:nvSpPr>
            <p:cNvPr id="706" name="Google Shape;706;g253ae4fee85_3_0"/>
            <p:cNvSpPr/>
            <p:nvPr/>
          </p:nvSpPr>
          <p:spPr>
            <a:xfrm>
              <a:off x="2038717" y="2334802"/>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07" name="Google Shape;707;g253ae4fee85_3_0"/>
            <p:cNvSpPr txBox="1"/>
            <p:nvPr/>
          </p:nvSpPr>
          <p:spPr>
            <a:xfrm>
              <a:off x="2075325" y="2355193"/>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708" name="Google Shape;708;g253ae4fee85_3_0"/>
            <p:cNvSpPr/>
            <p:nvPr/>
          </p:nvSpPr>
          <p:spPr>
            <a:xfrm rot="10800000">
              <a:off x="3751995" y="2595834"/>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09" name="Google Shape;709;g253ae4fee85_3_0"/>
          <p:cNvGrpSpPr/>
          <p:nvPr/>
        </p:nvGrpSpPr>
        <p:grpSpPr>
          <a:xfrm>
            <a:off x="2038717" y="2961023"/>
            <a:ext cx="2457127" cy="487245"/>
            <a:chOff x="2038717" y="2961023"/>
            <a:chExt cx="2457127" cy="487245"/>
          </a:xfrm>
        </p:grpSpPr>
        <p:sp>
          <p:nvSpPr>
            <p:cNvPr id="710" name="Google Shape;710;g253ae4fee85_3_0"/>
            <p:cNvSpPr txBox="1"/>
            <p:nvPr/>
          </p:nvSpPr>
          <p:spPr>
            <a:xfrm>
              <a:off x="2598044" y="3009668"/>
              <a:ext cx="1897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NEW ZEALAND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2</a:t>
              </a:r>
              <a:endParaRPr sz="1200" b="0" i="0" u="none" strike="noStrike" cap="none">
                <a:solidFill>
                  <a:schemeClr val="dk1"/>
                </a:solidFill>
                <a:latin typeface="Arial"/>
                <a:ea typeface="Arial"/>
                <a:cs typeface="Arial"/>
                <a:sym typeface="Arial"/>
              </a:endParaRPr>
            </a:p>
          </p:txBody>
        </p:sp>
        <p:sp>
          <p:nvSpPr>
            <p:cNvPr id="711" name="Google Shape;711;g253ae4fee85_3_0"/>
            <p:cNvSpPr/>
            <p:nvPr/>
          </p:nvSpPr>
          <p:spPr>
            <a:xfrm>
              <a:off x="2038717" y="2961023"/>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12" name="Google Shape;712;g253ae4fee85_3_0"/>
            <p:cNvSpPr txBox="1"/>
            <p:nvPr/>
          </p:nvSpPr>
          <p:spPr>
            <a:xfrm>
              <a:off x="2075325" y="2982102"/>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713" name="Google Shape;713;g253ae4fee85_3_0"/>
            <p:cNvSpPr/>
            <p:nvPr/>
          </p:nvSpPr>
          <p:spPr>
            <a:xfrm>
              <a:off x="3769997" y="3235954"/>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14" name="Google Shape;714;g253ae4fee85_3_0"/>
          <p:cNvGrpSpPr/>
          <p:nvPr/>
        </p:nvGrpSpPr>
        <p:grpSpPr>
          <a:xfrm>
            <a:off x="2038717" y="3605358"/>
            <a:ext cx="1842204" cy="469129"/>
            <a:chOff x="2038717" y="3605359"/>
            <a:chExt cx="1842204" cy="469129"/>
          </a:xfrm>
        </p:grpSpPr>
        <p:sp>
          <p:nvSpPr>
            <p:cNvPr id="715" name="Google Shape;715;g253ae4fee85_3_0"/>
            <p:cNvSpPr txBox="1"/>
            <p:nvPr/>
          </p:nvSpPr>
          <p:spPr>
            <a:xfrm>
              <a:off x="2594950" y="3635888"/>
              <a:ext cx="12510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AUSTRIA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endParaRPr sz="1200" b="1" i="0" u="none" strike="noStrike" cap="none">
                <a:solidFill>
                  <a:schemeClr val="dk1"/>
                </a:solidFill>
                <a:latin typeface="Calibri"/>
                <a:ea typeface="Calibri"/>
                <a:cs typeface="Calibri"/>
                <a:sym typeface="Calibri"/>
              </a:endParaRPr>
            </a:p>
          </p:txBody>
        </p:sp>
        <p:sp>
          <p:nvSpPr>
            <p:cNvPr id="716" name="Google Shape;716;g253ae4fee85_3_0"/>
            <p:cNvSpPr/>
            <p:nvPr/>
          </p:nvSpPr>
          <p:spPr>
            <a:xfrm>
              <a:off x="2038717" y="3605359"/>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17" name="Google Shape;717;g253ae4fee85_3_0"/>
            <p:cNvSpPr txBox="1"/>
            <p:nvPr/>
          </p:nvSpPr>
          <p:spPr>
            <a:xfrm>
              <a:off x="2075325" y="3625749"/>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718" name="Google Shape;718;g253ae4fee85_3_0"/>
            <p:cNvSpPr/>
            <p:nvPr/>
          </p:nvSpPr>
          <p:spPr>
            <a:xfrm>
              <a:off x="3676321" y="3905716"/>
              <a:ext cx="204600" cy="104700"/>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19" name="Google Shape;719;g253ae4fee85_3_0"/>
          <p:cNvGrpSpPr/>
          <p:nvPr/>
        </p:nvGrpSpPr>
        <p:grpSpPr>
          <a:xfrm>
            <a:off x="4648147" y="1070577"/>
            <a:ext cx="2457127" cy="487245"/>
            <a:chOff x="4648147" y="1070577"/>
            <a:chExt cx="2457127" cy="487245"/>
          </a:xfrm>
        </p:grpSpPr>
        <p:sp>
          <p:nvSpPr>
            <p:cNvPr id="720" name="Google Shape;720;g253ae4fee85_3_0"/>
            <p:cNvSpPr txBox="1"/>
            <p:nvPr/>
          </p:nvSpPr>
          <p:spPr>
            <a:xfrm>
              <a:off x="5207474" y="1119222"/>
              <a:ext cx="1897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SINGAPORE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4</a:t>
              </a:r>
              <a:endParaRPr sz="1200" b="0" i="0" u="none" strike="noStrike" cap="none">
                <a:solidFill>
                  <a:schemeClr val="dk1"/>
                </a:solidFill>
                <a:latin typeface="Arial"/>
                <a:ea typeface="Arial"/>
                <a:cs typeface="Arial"/>
                <a:sym typeface="Arial"/>
              </a:endParaRPr>
            </a:p>
          </p:txBody>
        </p:sp>
        <p:sp>
          <p:nvSpPr>
            <p:cNvPr id="721" name="Google Shape;721;g253ae4fee85_3_0"/>
            <p:cNvSpPr/>
            <p:nvPr/>
          </p:nvSpPr>
          <p:spPr>
            <a:xfrm>
              <a:off x="4648147" y="1070577"/>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22" name="Google Shape;722;g253ae4fee85_3_0"/>
            <p:cNvSpPr txBox="1"/>
            <p:nvPr/>
          </p:nvSpPr>
          <p:spPr>
            <a:xfrm>
              <a:off x="4684755" y="1091656"/>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23" name="Google Shape;723;g253ae4fee85_3_0"/>
            <p:cNvSpPr/>
            <p:nvPr/>
          </p:nvSpPr>
          <p:spPr>
            <a:xfrm>
              <a:off x="6379426" y="1356756"/>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24" name="Google Shape;724;g253ae4fee85_3_0"/>
          <p:cNvGrpSpPr/>
          <p:nvPr/>
        </p:nvGrpSpPr>
        <p:grpSpPr>
          <a:xfrm>
            <a:off x="4648147" y="1709486"/>
            <a:ext cx="2457127" cy="487245"/>
            <a:chOff x="4648147" y="1709486"/>
            <a:chExt cx="2457127" cy="487245"/>
          </a:xfrm>
        </p:grpSpPr>
        <p:sp>
          <p:nvSpPr>
            <p:cNvPr id="725" name="Google Shape;725;g253ae4fee85_3_0"/>
            <p:cNvSpPr txBox="1"/>
            <p:nvPr/>
          </p:nvSpPr>
          <p:spPr>
            <a:xfrm>
              <a:off x="5207474" y="1758131"/>
              <a:ext cx="1897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PORTUGAL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1</a:t>
              </a:r>
              <a:endParaRPr sz="1200" b="0" i="0" u="none" strike="noStrike" cap="none">
                <a:solidFill>
                  <a:schemeClr val="dk1"/>
                </a:solidFill>
                <a:latin typeface="Arial"/>
                <a:ea typeface="Arial"/>
                <a:cs typeface="Arial"/>
                <a:sym typeface="Arial"/>
              </a:endParaRPr>
            </a:p>
          </p:txBody>
        </p:sp>
        <p:sp>
          <p:nvSpPr>
            <p:cNvPr id="726" name="Google Shape;726;g253ae4fee85_3_0"/>
            <p:cNvSpPr/>
            <p:nvPr/>
          </p:nvSpPr>
          <p:spPr>
            <a:xfrm>
              <a:off x="4648147" y="1709486"/>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27" name="Google Shape;727;g253ae4fee85_3_0"/>
            <p:cNvSpPr txBox="1"/>
            <p:nvPr/>
          </p:nvSpPr>
          <p:spPr>
            <a:xfrm>
              <a:off x="4684755" y="1730565"/>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728" name="Google Shape;728;g253ae4fee85_3_0"/>
            <p:cNvSpPr/>
            <p:nvPr/>
          </p:nvSpPr>
          <p:spPr>
            <a:xfrm>
              <a:off x="6360669" y="1991783"/>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29" name="Google Shape;729;g253ae4fee85_3_0"/>
          <p:cNvGrpSpPr/>
          <p:nvPr/>
        </p:nvGrpSpPr>
        <p:grpSpPr>
          <a:xfrm>
            <a:off x="4648147" y="2348395"/>
            <a:ext cx="2088932" cy="469129"/>
            <a:chOff x="4648147" y="2348395"/>
            <a:chExt cx="2088932" cy="469129"/>
          </a:xfrm>
        </p:grpSpPr>
        <p:sp>
          <p:nvSpPr>
            <p:cNvPr id="730" name="Google Shape;730;g253ae4fee85_3_0"/>
            <p:cNvSpPr txBox="1"/>
            <p:nvPr/>
          </p:nvSpPr>
          <p:spPr>
            <a:xfrm>
              <a:off x="5204379" y="2378924"/>
              <a:ext cx="1532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SLOVENIA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4</a:t>
              </a:r>
              <a:endParaRPr sz="1200" b="1" i="0" u="none" strike="noStrike" cap="none">
                <a:solidFill>
                  <a:schemeClr val="dk1"/>
                </a:solidFill>
                <a:latin typeface="Calibri"/>
                <a:ea typeface="Calibri"/>
                <a:cs typeface="Calibri"/>
                <a:sym typeface="Calibri"/>
              </a:endParaRPr>
            </a:p>
          </p:txBody>
        </p:sp>
        <p:sp>
          <p:nvSpPr>
            <p:cNvPr id="731" name="Google Shape;731;g253ae4fee85_3_0"/>
            <p:cNvSpPr/>
            <p:nvPr/>
          </p:nvSpPr>
          <p:spPr>
            <a:xfrm>
              <a:off x="4648147" y="2348395"/>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32" name="Google Shape;732;g253ae4fee85_3_0"/>
            <p:cNvSpPr txBox="1"/>
            <p:nvPr/>
          </p:nvSpPr>
          <p:spPr>
            <a:xfrm>
              <a:off x="4684755" y="2368786"/>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733" name="Google Shape;733;g253ae4fee85_3_0"/>
            <p:cNvSpPr/>
            <p:nvPr/>
          </p:nvSpPr>
          <p:spPr>
            <a:xfrm rot="10800000">
              <a:off x="6360787" y="2601704"/>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34" name="Google Shape;734;g253ae4fee85_3_0"/>
          <p:cNvGrpSpPr/>
          <p:nvPr/>
        </p:nvGrpSpPr>
        <p:grpSpPr>
          <a:xfrm>
            <a:off x="4648147" y="2969187"/>
            <a:ext cx="2088932" cy="469129"/>
            <a:chOff x="4648147" y="2969187"/>
            <a:chExt cx="2088932" cy="469129"/>
          </a:xfrm>
        </p:grpSpPr>
        <p:sp>
          <p:nvSpPr>
            <p:cNvPr id="735" name="Google Shape;735;g253ae4fee85_3_0"/>
            <p:cNvSpPr txBox="1"/>
            <p:nvPr/>
          </p:nvSpPr>
          <p:spPr>
            <a:xfrm>
              <a:off x="5204379" y="2999716"/>
              <a:ext cx="1532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JAPAN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endParaRPr sz="1200" b="1" i="0" u="none" strike="noStrike" cap="none">
                <a:solidFill>
                  <a:schemeClr val="dk1"/>
                </a:solidFill>
                <a:latin typeface="Calibri"/>
                <a:ea typeface="Calibri"/>
                <a:cs typeface="Calibri"/>
                <a:sym typeface="Calibri"/>
              </a:endParaRPr>
            </a:p>
          </p:txBody>
        </p:sp>
        <p:sp>
          <p:nvSpPr>
            <p:cNvPr id="736" name="Google Shape;736;g253ae4fee85_3_0"/>
            <p:cNvSpPr/>
            <p:nvPr/>
          </p:nvSpPr>
          <p:spPr>
            <a:xfrm>
              <a:off x="4648147" y="2969187"/>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37" name="Google Shape;737;g253ae4fee85_3_0"/>
            <p:cNvSpPr txBox="1"/>
            <p:nvPr/>
          </p:nvSpPr>
          <p:spPr>
            <a:xfrm>
              <a:off x="4684755" y="2989578"/>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738" name="Google Shape;738;g253ae4fee85_3_0"/>
            <p:cNvSpPr/>
            <p:nvPr/>
          </p:nvSpPr>
          <p:spPr>
            <a:xfrm>
              <a:off x="6274550" y="3284925"/>
              <a:ext cx="204600" cy="104700"/>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sp>
        <p:nvSpPr>
          <p:cNvPr id="739" name="Google Shape;739;g253ae4fee85_3_0"/>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10 most peaceful countries</a:t>
            </a:r>
            <a:endParaRPr sz="2000" b="0" i="0" u="none" strike="noStrike" cap="none">
              <a:solidFill>
                <a:schemeClr val="dk1"/>
              </a:solidFill>
              <a:latin typeface="Arial"/>
              <a:ea typeface="Arial"/>
              <a:cs typeface="Arial"/>
              <a:sym typeface="Arial"/>
            </a:endParaRPr>
          </a:p>
        </p:txBody>
      </p:sp>
      <p:cxnSp>
        <p:nvCxnSpPr>
          <p:cNvPr id="740" name="Google Shape;740;g253ae4fee85_3_0"/>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2000" fill="hold"/>
                                        <p:tgtEl>
                                          <p:spTgt spid="699"/>
                                        </p:tgtEl>
                                        <p:attrNameLst>
                                          <p:attrName>ppt_x</p:attrName>
                                        </p:attrNameLst>
                                      </p:cBhvr>
                                      <p:tavLst>
                                        <p:tav tm="0">
                                          <p:val>
                                            <p:strVal val="#ppt_x"/>
                                          </p:val>
                                        </p:tav>
                                        <p:tav tm="100000">
                                          <p:val>
                                            <p:strVal val="#ppt_x"/>
                                          </p:val>
                                        </p:tav>
                                      </p:tavLst>
                                    </p:anim>
                                    <p:anim calcmode="lin" valueType="num">
                                      <p:cBhvr additive="base">
                                        <p:cTn id="8" dur="2000" fill="hold"/>
                                        <p:tgtEl>
                                          <p:spTgt spid="69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4"/>
                                        </p:tgtEl>
                                        <p:attrNameLst>
                                          <p:attrName>style.visibility</p:attrName>
                                        </p:attrNameLst>
                                      </p:cBhvr>
                                      <p:to>
                                        <p:strVal val="visible"/>
                                      </p:to>
                                    </p:set>
                                    <p:anim calcmode="lin" valueType="num">
                                      <p:cBhvr additive="base">
                                        <p:cTn id="11" dur="2000" fill="hold"/>
                                        <p:tgtEl>
                                          <p:spTgt spid="704"/>
                                        </p:tgtEl>
                                        <p:attrNameLst>
                                          <p:attrName>ppt_x</p:attrName>
                                        </p:attrNameLst>
                                      </p:cBhvr>
                                      <p:tavLst>
                                        <p:tav tm="0">
                                          <p:val>
                                            <p:strVal val="#ppt_x"/>
                                          </p:val>
                                        </p:tav>
                                        <p:tav tm="100000">
                                          <p:val>
                                            <p:strVal val="#ppt_x"/>
                                          </p:val>
                                        </p:tav>
                                      </p:tavLst>
                                    </p:anim>
                                    <p:anim calcmode="lin" valueType="num">
                                      <p:cBhvr additive="base">
                                        <p:cTn id="12" dur="2000" fill="hold"/>
                                        <p:tgtEl>
                                          <p:spTgt spid="7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09"/>
                                        </p:tgtEl>
                                        <p:attrNameLst>
                                          <p:attrName>style.visibility</p:attrName>
                                        </p:attrNameLst>
                                      </p:cBhvr>
                                      <p:to>
                                        <p:strVal val="visible"/>
                                      </p:to>
                                    </p:set>
                                    <p:anim calcmode="lin" valueType="num">
                                      <p:cBhvr additive="base">
                                        <p:cTn id="15" dur="2000" fill="hold"/>
                                        <p:tgtEl>
                                          <p:spTgt spid="709"/>
                                        </p:tgtEl>
                                        <p:attrNameLst>
                                          <p:attrName>ppt_x</p:attrName>
                                        </p:attrNameLst>
                                      </p:cBhvr>
                                      <p:tavLst>
                                        <p:tav tm="0">
                                          <p:val>
                                            <p:strVal val="#ppt_x"/>
                                          </p:val>
                                        </p:tav>
                                        <p:tav tm="100000">
                                          <p:val>
                                            <p:strVal val="#ppt_x"/>
                                          </p:val>
                                        </p:tav>
                                      </p:tavLst>
                                    </p:anim>
                                    <p:anim calcmode="lin" valueType="num">
                                      <p:cBhvr additive="base">
                                        <p:cTn id="16" dur="2000" fill="hold"/>
                                        <p:tgtEl>
                                          <p:spTgt spid="70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4"/>
                                        </p:tgtEl>
                                        <p:attrNameLst>
                                          <p:attrName>style.visibility</p:attrName>
                                        </p:attrNameLst>
                                      </p:cBhvr>
                                      <p:to>
                                        <p:strVal val="visible"/>
                                      </p:to>
                                    </p:set>
                                    <p:anim calcmode="lin" valueType="num">
                                      <p:cBhvr additive="base">
                                        <p:cTn id="19" dur="2000" fill="hold"/>
                                        <p:tgtEl>
                                          <p:spTgt spid="714"/>
                                        </p:tgtEl>
                                        <p:attrNameLst>
                                          <p:attrName>ppt_x</p:attrName>
                                        </p:attrNameLst>
                                      </p:cBhvr>
                                      <p:tavLst>
                                        <p:tav tm="0">
                                          <p:val>
                                            <p:strVal val="#ppt_x"/>
                                          </p:val>
                                        </p:tav>
                                        <p:tav tm="100000">
                                          <p:val>
                                            <p:strVal val="#ppt_x"/>
                                          </p:val>
                                        </p:tav>
                                      </p:tavLst>
                                    </p:anim>
                                    <p:anim calcmode="lin" valueType="num">
                                      <p:cBhvr additive="base">
                                        <p:cTn id="20" dur="2000" fill="hold"/>
                                        <p:tgtEl>
                                          <p:spTgt spid="7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19"/>
                                        </p:tgtEl>
                                        <p:attrNameLst>
                                          <p:attrName>style.visibility</p:attrName>
                                        </p:attrNameLst>
                                      </p:cBhvr>
                                      <p:to>
                                        <p:strVal val="visible"/>
                                      </p:to>
                                    </p:set>
                                    <p:anim calcmode="lin" valueType="num">
                                      <p:cBhvr additive="base">
                                        <p:cTn id="23" dur="2000" fill="hold"/>
                                        <p:tgtEl>
                                          <p:spTgt spid="719"/>
                                        </p:tgtEl>
                                        <p:attrNameLst>
                                          <p:attrName>ppt_x</p:attrName>
                                        </p:attrNameLst>
                                      </p:cBhvr>
                                      <p:tavLst>
                                        <p:tav tm="0">
                                          <p:val>
                                            <p:strVal val="#ppt_x"/>
                                          </p:val>
                                        </p:tav>
                                        <p:tav tm="100000">
                                          <p:val>
                                            <p:strVal val="#ppt_x"/>
                                          </p:val>
                                        </p:tav>
                                      </p:tavLst>
                                    </p:anim>
                                    <p:anim calcmode="lin" valueType="num">
                                      <p:cBhvr additive="base">
                                        <p:cTn id="24" dur="2000" fill="hold"/>
                                        <p:tgtEl>
                                          <p:spTgt spid="7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24"/>
                                        </p:tgtEl>
                                        <p:attrNameLst>
                                          <p:attrName>style.visibility</p:attrName>
                                        </p:attrNameLst>
                                      </p:cBhvr>
                                      <p:to>
                                        <p:strVal val="visible"/>
                                      </p:to>
                                    </p:set>
                                    <p:anim calcmode="lin" valueType="num">
                                      <p:cBhvr additive="base">
                                        <p:cTn id="27" dur="2000" fill="hold"/>
                                        <p:tgtEl>
                                          <p:spTgt spid="724"/>
                                        </p:tgtEl>
                                        <p:attrNameLst>
                                          <p:attrName>ppt_x</p:attrName>
                                        </p:attrNameLst>
                                      </p:cBhvr>
                                      <p:tavLst>
                                        <p:tav tm="0">
                                          <p:val>
                                            <p:strVal val="#ppt_x"/>
                                          </p:val>
                                        </p:tav>
                                        <p:tav tm="100000">
                                          <p:val>
                                            <p:strVal val="#ppt_x"/>
                                          </p:val>
                                        </p:tav>
                                      </p:tavLst>
                                    </p:anim>
                                    <p:anim calcmode="lin" valueType="num">
                                      <p:cBhvr additive="base">
                                        <p:cTn id="28" dur="2000" fill="hold"/>
                                        <p:tgtEl>
                                          <p:spTgt spid="7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29"/>
                                        </p:tgtEl>
                                        <p:attrNameLst>
                                          <p:attrName>style.visibility</p:attrName>
                                        </p:attrNameLst>
                                      </p:cBhvr>
                                      <p:to>
                                        <p:strVal val="visible"/>
                                      </p:to>
                                    </p:set>
                                    <p:anim calcmode="lin" valueType="num">
                                      <p:cBhvr additive="base">
                                        <p:cTn id="31" dur="2000" fill="hold"/>
                                        <p:tgtEl>
                                          <p:spTgt spid="729"/>
                                        </p:tgtEl>
                                        <p:attrNameLst>
                                          <p:attrName>ppt_x</p:attrName>
                                        </p:attrNameLst>
                                      </p:cBhvr>
                                      <p:tavLst>
                                        <p:tav tm="0">
                                          <p:val>
                                            <p:strVal val="#ppt_x"/>
                                          </p:val>
                                        </p:tav>
                                        <p:tav tm="100000">
                                          <p:val>
                                            <p:strVal val="#ppt_x"/>
                                          </p:val>
                                        </p:tav>
                                      </p:tavLst>
                                    </p:anim>
                                    <p:anim calcmode="lin" valueType="num">
                                      <p:cBhvr additive="base">
                                        <p:cTn id="32" dur="2000" fill="hold"/>
                                        <p:tgtEl>
                                          <p:spTgt spid="7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4"/>
                                        </p:tgtEl>
                                        <p:attrNameLst>
                                          <p:attrName>style.visibility</p:attrName>
                                        </p:attrNameLst>
                                      </p:cBhvr>
                                      <p:to>
                                        <p:strVal val="visible"/>
                                      </p:to>
                                    </p:set>
                                    <p:anim calcmode="lin" valueType="num">
                                      <p:cBhvr additive="base">
                                        <p:cTn id="35" dur="2000" fill="hold"/>
                                        <p:tgtEl>
                                          <p:spTgt spid="734"/>
                                        </p:tgtEl>
                                        <p:attrNameLst>
                                          <p:attrName>ppt_x</p:attrName>
                                        </p:attrNameLst>
                                      </p:cBhvr>
                                      <p:tavLst>
                                        <p:tav tm="0">
                                          <p:val>
                                            <p:strVal val="#ppt_x"/>
                                          </p:val>
                                        </p:tav>
                                        <p:tav tm="100000">
                                          <p:val>
                                            <p:strVal val="#ppt_x"/>
                                          </p:val>
                                        </p:tav>
                                      </p:tavLst>
                                    </p:anim>
                                    <p:anim calcmode="lin" valueType="num">
                                      <p:cBhvr additive="base">
                                        <p:cTn id="36" dur="2000" fill="hold"/>
                                        <p:tgtEl>
                                          <p:spTgt spid="7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93"/>
                                        </p:tgtEl>
                                        <p:attrNameLst>
                                          <p:attrName>style.visibility</p:attrName>
                                        </p:attrNameLst>
                                      </p:cBhvr>
                                      <p:to>
                                        <p:strVal val="visible"/>
                                      </p:to>
                                    </p:set>
                                    <p:anim calcmode="lin" valueType="num">
                                      <p:cBhvr additive="base">
                                        <p:cTn id="39" dur="2000" fill="hold"/>
                                        <p:tgtEl>
                                          <p:spTgt spid="693"/>
                                        </p:tgtEl>
                                        <p:attrNameLst>
                                          <p:attrName>ppt_x</p:attrName>
                                        </p:attrNameLst>
                                      </p:cBhvr>
                                      <p:tavLst>
                                        <p:tav tm="0">
                                          <p:val>
                                            <p:strVal val="#ppt_x"/>
                                          </p:val>
                                        </p:tav>
                                        <p:tav tm="100000">
                                          <p:val>
                                            <p:strVal val="#ppt_x"/>
                                          </p:val>
                                        </p:tav>
                                      </p:tavLst>
                                    </p:anim>
                                    <p:anim calcmode="lin" valueType="num">
                                      <p:cBhvr additive="base">
                                        <p:cTn id="40" dur="2000" fill="hold"/>
                                        <p:tgtEl>
                                          <p:spTgt spid="69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88"/>
                                        </p:tgtEl>
                                        <p:attrNameLst>
                                          <p:attrName>style.visibility</p:attrName>
                                        </p:attrNameLst>
                                      </p:cBhvr>
                                      <p:to>
                                        <p:strVal val="visible"/>
                                      </p:to>
                                    </p:set>
                                    <p:anim calcmode="lin" valueType="num">
                                      <p:cBhvr additive="base">
                                        <p:cTn id="43" dur="2000" fill="hold"/>
                                        <p:tgtEl>
                                          <p:spTgt spid="688"/>
                                        </p:tgtEl>
                                        <p:attrNameLst>
                                          <p:attrName>ppt_x</p:attrName>
                                        </p:attrNameLst>
                                      </p:cBhvr>
                                      <p:tavLst>
                                        <p:tav tm="0">
                                          <p:val>
                                            <p:strVal val="#ppt_x"/>
                                          </p:val>
                                        </p:tav>
                                        <p:tav tm="100000">
                                          <p:val>
                                            <p:strVal val="#ppt_x"/>
                                          </p:val>
                                        </p:tav>
                                      </p:tavLst>
                                    </p:anim>
                                    <p:anim calcmode="lin" valueType="num">
                                      <p:cBhvr additive="base">
                                        <p:cTn id="44" dur="2000" fill="hold"/>
                                        <p:tgtEl>
                                          <p:spTgt spid="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g253ae4fee85_3_73"/>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747" name="Google Shape;747;g253ae4fee85_3_73"/>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748" name="Google Shape;748;g253ae4fee85_3_73"/>
          <p:cNvPicPr preferRelativeResize="0"/>
          <p:nvPr/>
        </p:nvPicPr>
        <p:blipFill rotWithShape="1">
          <a:blip r:embed="rId5">
            <a:alphaModFix/>
          </a:blip>
          <a:srcRect/>
          <a:stretch/>
        </p:blipFill>
        <p:spPr>
          <a:xfrm>
            <a:off x="193153" y="4984751"/>
            <a:ext cx="1646664" cy="84431"/>
          </a:xfrm>
          <a:prstGeom prst="rect">
            <a:avLst/>
          </a:prstGeom>
          <a:noFill/>
          <a:ln>
            <a:noFill/>
          </a:ln>
        </p:spPr>
      </p:pic>
      <p:grpSp>
        <p:nvGrpSpPr>
          <p:cNvPr id="749" name="Google Shape;749;g253ae4fee85_3_73"/>
          <p:cNvGrpSpPr/>
          <p:nvPr/>
        </p:nvGrpSpPr>
        <p:grpSpPr>
          <a:xfrm>
            <a:off x="4509981" y="1063521"/>
            <a:ext cx="2314611" cy="465943"/>
            <a:chOff x="4509981" y="1063521"/>
            <a:chExt cx="2314611" cy="465943"/>
          </a:xfrm>
        </p:grpSpPr>
        <p:sp>
          <p:nvSpPr>
            <p:cNvPr id="750" name="Google Shape;750;g253ae4fee85_3_73"/>
            <p:cNvSpPr txBox="1"/>
            <p:nvPr/>
          </p:nvSpPr>
          <p:spPr>
            <a:xfrm>
              <a:off x="5193792" y="1090864"/>
              <a:ext cx="1630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RUSSIA</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4B4B4B"/>
                  </a:solidFill>
                  <a:latin typeface="Arial"/>
                  <a:ea typeface="Arial"/>
                  <a:cs typeface="Arial"/>
                  <a:sym typeface="Arial"/>
                </a:rPr>
                <a:t>2</a:t>
              </a:r>
              <a:endParaRPr sz="1200" b="0" i="0" u="none" strike="noStrike" cap="none">
                <a:solidFill>
                  <a:srgbClr val="2C3744"/>
                </a:solidFill>
                <a:latin typeface="Arial"/>
                <a:ea typeface="Arial"/>
                <a:cs typeface="Arial"/>
                <a:sym typeface="Arial"/>
              </a:endParaRPr>
            </a:p>
          </p:txBody>
        </p:sp>
        <p:sp>
          <p:nvSpPr>
            <p:cNvPr id="751" name="Google Shape;751;g253ae4fee85_3_73"/>
            <p:cNvSpPr/>
            <p:nvPr/>
          </p:nvSpPr>
          <p:spPr>
            <a:xfrm>
              <a:off x="4637560" y="1063521"/>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3ae4fee85_3_73"/>
            <p:cNvSpPr txBox="1"/>
            <p:nvPr/>
          </p:nvSpPr>
          <p:spPr>
            <a:xfrm>
              <a:off x="4509981" y="1110640"/>
              <a:ext cx="68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158</a:t>
              </a:r>
              <a:endParaRPr sz="1400" b="0" i="0" u="none" strike="noStrike" cap="none">
                <a:solidFill>
                  <a:srgbClr val="000000"/>
                </a:solidFill>
                <a:latin typeface="Arial"/>
                <a:ea typeface="Arial"/>
                <a:cs typeface="Arial"/>
                <a:sym typeface="Arial"/>
              </a:endParaRPr>
            </a:p>
          </p:txBody>
        </p:sp>
        <p:sp>
          <p:nvSpPr>
            <p:cNvPr id="753" name="Google Shape;753;g253ae4fee85_3_73"/>
            <p:cNvSpPr/>
            <p:nvPr/>
          </p:nvSpPr>
          <p:spPr>
            <a:xfrm rot="10800000">
              <a:off x="6358572" y="1331155"/>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54" name="Google Shape;754;g253ae4fee85_3_73"/>
          <p:cNvGrpSpPr/>
          <p:nvPr/>
        </p:nvGrpSpPr>
        <p:grpSpPr>
          <a:xfrm>
            <a:off x="1915537" y="1060336"/>
            <a:ext cx="1932906" cy="469128"/>
            <a:chOff x="1915537" y="1060336"/>
            <a:chExt cx="1932906" cy="469128"/>
          </a:xfrm>
        </p:grpSpPr>
        <p:sp>
          <p:nvSpPr>
            <p:cNvPr id="755" name="Google Shape;755;g253ae4fee85_3_73"/>
            <p:cNvSpPr txBox="1"/>
            <p:nvPr/>
          </p:nvSpPr>
          <p:spPr>
            <a:xfrm>
              <a:off x="2566243" y="1090864"/>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AFGHANISTAN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1" i="0" u="none" strike="noStrike" cap="none">
                <a:solidFill>
                  <a:srgbClr val="393939"/>
                </a:solidFill>
                <a:latin typeface="Arial"/>
                <a:ea typeface="Arial"/>
                <a:cs typeface="Arial"/>
                <a:sym typeface="Arial"/>
              </a:endParaRPr>
            </a:p>
          </p:txBody>
        </p:sp>
        <p:sp>
          <p:nvSpPr>
            <p:cNvPr id="756" name="Google Shape;756;g253ae4fee85_3_73"/>
            <p:cNvSpPr/>
            <p:nvPr/>
          </p:nvSpPr>
          <p:spPr>
            <a:xfrm>
              <a:off x="2010113" y="1060336"/>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7" name="Google Shape;757;g253ae4fee85_3_73"/>
            <p:cNvSpPr txBox="1"/>
            <p:nvPr/>
          </p:nvSpPr>
          <p:spPr>
            <a:xfrm>
              <a:off x="1915537" y="1107051"/>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163</a:t>
              </a:r>
              <a:endParaRPr sz="1400" b="0" i="0" u="none" strike="noStrike" cap="none">
                <a:solidFill>
                  <a:srgbClr val="000000"/>
                </a:solidFill>
                <a:latin typeface="Arial"/>
                <a:ea typeface="Arial"/>
                <a:cs typeface="Arial"/>
                <a:sym typeface="Arial"/>
              </a:endParaRPr>
            </a:p>
          </p:txBody>
        </p:sp>
        <p:sp>
          <p:nvSpPr>
            <p:cNvPr id="758" name="Google Shape;758;g253ae4fee85_3_73"/>
            <p:cNvSpPr/>
            <p:nvPr/>
          </p:nvSpPr>
          <p:spPr>
            <a:xfrm>
              <a:off x="3606544" y="1363914"/>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59" name="Google Shape;759;g253ae4fee85_3_73"/>
          <p:cNvGrpSpPr/>
          <p:nvPr/>
        </p:nvGrpSpPr>
        <p:grpSpPr>
          <a:xfrm>
            <a:off x="1868679" y="1677193"/>
            <a:ext cx="1973249" cy="484101"/>
            <a:chOff x="1868679" y="1677193"/>
            <a:chExt cx="1973249" cy="484101"/>
          </a:xfrm>
        </p:grpSpPr>
        <p:sp>
          <p:nvSpPr>
            <p:cNvPr id="760" name="Google Shape;760;g253ae4fee85_3_73"/>
            <p:cNvSpPr txBox="1"/>
            <p:nvPr/>
          </p:nvSpPr>
          <p:spPr>
            <a:xfrm>
              <a:off x="2559728" y="1722694"/>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YEMEN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070707"/>
                </a:solidFill>
                <a:latin typeface="Arial"/>
                <a:ea typeface="Arial"/>
                <a:cs typeface="Arial"/>
                <a:sym typeface="Arial"/>
              </a:endParaRPr>
            </a:p>
          </p:txBody>
        </p:sp>
        <p:sp>
          <p:nvSpPr>
            <p:cNvPr id="761" name="Google Shape;761;g253ae4fee85_3_73"/>
            <p:cNvSpPr/>
            <p:nvPr/>
          </p:nvSpPr>
          <p:spPr>
            <a:xfrm>
              <a:off x="2003599" y="1677193"/>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2" name="Google Shape;762;g253ae4fee85_3_73"/>
            <p:cNvSpPr txBox="1"/>
            <p:nvPr/>
          </p:nvSpPr>
          <p:spPr>
            <a:xfrm>
              <a:off x="1868679" y="1729304"/>
              <a:ext cx="7167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FFFF"/>
                  </a:solidFill>
                  <a:latin typeface="Arial"/>
                  <a:ea typeface="Arial"/>
                  <a:cs typeface="Arial"/>
                  <a:sym typeface="Arial"/>
                </a:rPr>
                <a:t>162</a:t>
              </a:r>
              <a:endParaRPr sz="1400" b="0" i="0" u="none" strike="noStrike" cap="none" dirty="0">
                <a:solidFill>
                  <a:srgbClr val="000000"/>
                </a:solidFill>
                <a:latin typeface="Arial"/>
                <a:ea typeface="Arial"/>
                <a:cs typeface="Arial"/>
                <a:sym typeface="Arial"/>
              </a:endParaRPr>
            </a:p>
          </p:txBody>
        </p:sp>
        <p:sp>
          <p:nvSpPr>
            <p:cNvPr id="763" name="Google Shape;763;g253ae4fee85_3_73"/>
            <p:cNvSpPr/>
            <p:nvPr/>
          </p:nvSpPr>
          <p:spPr>
            <a:xfrm>
              <a:off x="3606590" y="1990957"/>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64" name="Google Shape;764;g253ae4fee85_3_73"/>
          <p:cNvGrpSpPr/>
          <p:nvPr/>
        </p:nvGrpSpPr>
        <p:grpSpPr>
          <a:xfrm>
            <a:off x="1868648" y="2306777"/>
            <a:ext cx="1973249" cy="484101"/>
            <a:chOff x="1868648" y="2306777"/>
            <a:chExt cx="1973249" cy="484101"/>
          </a:xfrm>
        </p:grpSpPr>
        <p:sp>
          <p:nvSpPr>
            <p:cNvPr id="765" name="Google Shape;765;g253ae4fee85_3_73"/>
            <p:cNvSpPr txBox="1"/>
            <p:nvPr/>
          </p:nvSpPr>
          <p:spPr>
            <a:xfrm>
              <a:off x="2559697" y="2352278"/>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SYRIA</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070707"/>
                </a:solidFill>
                <a:latin typeface="Arial"/>
                <a:ea typeface="Arial"/>
                <a:cs typeface="Arial"/>
                <a:sym typeface="Arial"/>
              </a:endParaRPr>
            </a:p>
          </p:txBody>
        </p:sp>
        <p:sp>
          <p:nvSpPr>
            <p:cNvPr id="766" name="Google Shape;766;g253ae4fee85_3_73"/>
            <p:cNvSpPr/>
            <p:nvPr/>
          </p:nvSpPr>
          <p:spPr>
            <a:xfrm>
              <a:off x="2003568" y="2306777"/>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7" name="Google Shape;767;g253ae4fee85_3_73"/>
            <p:cNvSpPr txBox="1"/>
            <p:nvPr/>
          </p:nvSpPr>
          <p:spPr>
            <a:xfrm>
              <a:off x="1868648" y="2358888"/>
              <a:ext cx="7167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161</a:t>
              </a:r>
              <a:endParaRPr sz="1400" b="0" i="0" u="none" strike="noStrike" cap="none">
                <a:solidFill>
                  <a:srgbClr val="000000"/>
                </a:solidFill>
                <a:latin typeface="Arial"/>
                <a:ea typeface="Arial"/>
                <a:cs typeface="Arial"/>
                <a:sym typeface="Arial"/>
              </a:endParaRPr>
            </a:p>
          </p:txBody>
        </p:sp>
        <p:sp>
          <p:nvSpPr>
            <p:cNvPr id="768" name="Google Shape;768;g253ae4fee85_3_73"/>
            <p:cNvSpPr/>
            <p:nvPr/>
          </p:nvSpPr>
          <p:spPr>
            <a:xfrm>
              <a:off x="3606559" y="2620541"/>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69" name="Google Shape;769;g253ae4fee85_3_73"/>
          <p:cNvGrpSpPr/>
          <p:nvPr/>
        </p:nvGrpSpPr>
        <p:grpSpPr>
          <a:xfrm>
            <a:off x="4531083" y="2312717"/>
            <a:ext cx="1954570" cy="469128"/>
            <a:chOff x="4531083" y="2312717"/>
            <a:chExt cx="1954570" cy="469128"/>
          </a:xfrm>
        </p:grpSpPr>
        <p:sp>
          <p:nvSpPr>
            <p:cNvPr id="770" name="Google Shape;770;g253ae4fee85_3_73"/>
            <p:cNvSpPr txBox="1"/>
            <p:nvPr/>
          </p:nvSpPr>
          <p:spPr>
            <a:xfrm>
              <a:off x="5181789" y="2343245"/>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SOMALIA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393939"/>
                  </a:solidFill>
                  <a:latin typeface="Arial"/>
                  <a:ea typeface="Arial"/>
                  <a:cs typeface="Arial"/>
                  <a:sym typeface="Arial"/>
                </a:rPr>
                <a:t>2</a:t>
              </a:r>
              <a:endParaRPr sz="1200" b="1" i="0" u="none" strike="noStrike" cap="none">
                <a:solidFill>
                  <a:srgbClr val="393939"/>
                </a:solidFill>
                <a:latin typeface="Arial"/>
                <a:ea typeface="Arial"/>
                <a:cs typeface="Arial"/>
                <a:sym typeface="Arial"/>
              </a:endParaRPr>
            </a:p>
          </p:txBody>
        </p:sp>
        <p:sp>
          <p:nvSpPr>
            <p:cNvPr id="771" name="Google Shape;771;g253ae4fee85_3_73"/>
            <p:cNvSpPr/>
            <p:nvPr/>
          </p:nvSpPr>
          <p:spPr>
            <a:xfrm>
              <a:off x="4625659" y="2312717"/>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2" name="Google Shape;772;g253ae4fee85_3_73"/>
            <p:cNvSpPr txBox="1"/>
            <p:nvPr/>
          </p:nvSpPr>
          <p:spPr>
            <a:xfrm>
              <a:off x="4531083" y="2359432"/>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156</a:t>
              </a:r>
              <a:endParaRPr sz="1400" b="0" i="0" u="none" strike="noStrike" cap="none">
                <a:solidFill>
                  <a:srgbClr val="000000"/>
                </a:solidFill>
                <a:latin typeface="Arial"/>
                <a:ea typeface="Arial"/>
                <a:cs typeface="Arial"/>
                <a:sym typeface="Arial"/>
              </a:endParaRPr>
            </a:p>
          </p:txBody>
        </p:sp>
        <p:sp>
          <p:nvSpPr>
            <p:cNvPr id="773" name="Google Shape;773;g253ae4fee85_3_73"/>
            <p:cNvSpPr/>
            <p:nvPr/>
          </p:nvSpPr>
          <p:spPr>
            <a:xfrm>
              <a:off x="6358453" y="2578005"/>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74" name="Google Shape;774;g253ae4fee85_3_73"/>
          <p:cNvGrpSpPr/>
          <p:nvPr/>
        </p:nvGrpSpPr>
        <p:grpSpPr>
          <a:xfrm>
            <a:off x="1926808" y="2955323"/>
            <a:ext cx="1921634" cy="673191"/>
            <a:chOff x="1926808" y="2955323"/>
            <a:chExt cx="1921634" cy="673191"/>
          </a:xfrm>
        </p:grpSpPr>
        <p:sp>
          <p:nvSpPr>
            <p:cNvPr id="775" name="Google Shape;775;g253ae4fee85_3_73"/>
            <p:cNvSpPr txBox="1"/>
            <p:nvPr/>
          </p:nvSpPr>
          <p:spPr>
            <a:xfrm>
              <a:off x="2566242" y="3005114"/>
              <a:ext cx="12822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SOUTH SUDAN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2C374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C3744"/>
                </a:solidFill>
                <a:latin typeface="Arial"/>
                <a:ea typeface="Arial"/>
                <a:cs typeface="Arial"/>
                <a:sym typeface="Arial"/>
              </a:endParaRPr>
            </a:p>
          </p:txBody>
        </p:sp>
        <p:sp>
          <p:nvSpPr>
            <p:cNvPr id="776" name="Google Shape;776;g253ae4fee85_3_73"/>
            <p:cNvSpPr/>
            <p:nvPr/>
          </p:nvSpPr>
          <p:spPr>
            <a:xfrm>
              <a:off x="2010084" y="2955323"/>
              <a:ext cx="460800" cy="4710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7" name="Google Shape;777;g253ae4fee85_3_73"/>
            <p:cNvSpPr txBox="1"/>
            <p:nvPr/>
          </p:nvSpPr>
          <p:spPr>
            <a:xfrm>
              <a:off x="1926808" y="3005408"/>
              <a:ext cx="617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160</a:t>
              </a:r>
              <a:endParaRPr sz="1400" b="0" i="0" u="none" strike="noStrike" cap="none">
                <a:solidFill>
                  <a:srgbClr val="000000"/>
                </a:solidFill>
                <a:latin typeface="Arial"/>
                <a:ea typeface="Arial"/>
                <a:cs typeface="Arial"/>
                <a:sym typeface="Arial"/>
              </a:endParaRPr>
            </a:p>
          </p:txBody>
        </p:sp>
        <p:sp>
          <p:nvSpPr>
            <p:cNvPr id="778" name="Google Shape;778;g253ae4fee85_3_73"/>
            <p:cNvSpPr/>
            <p:nvPr/>
          </p:nvSpPr>
          <p:spPr>
            <a:xfrm>
              <a:off x="3606252" y="3278308"/>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79" name="Google Shape;779;g253ae4fee85_3_73"/>
          <p:cNvGrpSpPr/>
          <p:nvPr/>
        </p:nvGrpSpPr>
        <p:grpSpPr>
          <a:xfrm>
            <a:off x="1915537" y="3610948"/>
            <a:ext cx="1932906" cy="469128"/>
            <a:chOff x="1915537" y="3610948"/>
            <a:chExt cx="1932906" cy="469128"/>
          </a:xfrm>
        </p:grpSpPr>
        <p:sp>
          <p:nvSpPr>
            <p:cNvPr id="780" name="Google Shape;780;g253ae4fee85_3_73"/>
            <p:cNvSpPr txBox="1"/>
            <p:nvPr/>
          </p:nvSpPr>
          <p:spPr>
            <a:xfrm>
              <a:off x="2566243" y="3641476"/>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CONGO, DRC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1" i="0" u="none" strike="noStrike" cap="none">
                <a:solidFill>
                  <a:srgbClr val="393939"/>
                </a:solidFill>
                <a:latin typeface="Arial"/>
                <a:ea typeface="Arial"/>
                <a:cs typeface="Arial"/>
                <a:sym typeface="Arial"/>
              </a:endParaRPr>
            </a:p>
          </p:txBody>
        </p:sp>
        <p:sp>
          <p:nvSpPr>
            <p:cNvPr id="781" name="Google Shape;781;g253ae4fee85_3_73"/>
            <p:cNvSpPr/>
            <p:nvPr/>
          </p:nvSpPr>
          <p:spPr>
            <a:xfrm>
              <a:off x="2010113" y="3610948"/>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2" name="Google Shape;782;g253ae4fee85_3_73"/>
            <p:cNvSpPr txBox="1"/>
            <p:nvPr/>
          </p:nvSpPr>
          <p:spPr>
            <a:xfrm>
              <a:off x="1915537" y="3657663"/>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159</a:t>
              </a:r>
              <a:endParaRPr sz="1400" b="0" i="0" u="none" strike="noStrike" cap="none">
                <a:solidFill>
                  <a:srgbClr val="000000"/>
                </a:solidFill>
                <a:latin typeface="Arial"/>
                <a:ea typeface="Arial"/>
                <a:cs typeface="Arial"/>
                <a:sym typeface="Arial"/>
              </a:endParaRPr>
            </a:p>
          </p:txBody>
        </p:sp>
        <p:sp>
          <p:nvSpPr>
            <p:cNvPr id="783" name="Google Shape;783;g253ae4fee85_3_73"/>
            <p:cNvSpPr/>
            <p:nvPr/>
          </p:nvSpPr>
          <p:spPr>
            <a:xfrm>
              <a:off x="3609560" y="3925663"/>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84" name="Google Shape;784;g253ae4fee85_3_73"/>
          <p:cNvGrpSpPr/>
          <p:nvPr/>
        </p:nvGrpSpPr>
        <p:grpSpPr>
          <a:xfrm>
            <a:off x="4493930" y="2975406"/>
            <a:ext cx="3162411" cy="465943"/>
            <a:chOff x="4493930" y="2975406"/>
            <a:chExt cx="3162411" cy="465943"/>
          </a:xfrm>
        </p:grpSpPr>
        <p:sp>
          <p:nvSpPr>
            <p:cNvPr id="785" name="Google Shape;785;g253ae4fee85_3_73"/>
            <p:cNvSpPr txBox="1"/>
            <p:nvPr/>
          </p:nvSpPr>
          <p:spPr>
            <a:xfrm>
              <a:off x="5177741" y="3002749"/>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SUDAN</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2C3744"/>
                </a:solidFill>
                <a:latin typeface="Arial"/>
                <a:ea typeface="Arial"/>
                <a:cs typeface="Arial"/>
                <a:sym typeface="Arial"/>
              </a:endParaRPr>
            </a:p>
          </p:txBody>
        </p:sp>
        <p:sp>
          <p:nvSpPr>
            <p:cNvPr id="786" name="Google Shape;786;g253ae4fee85_3_73"/>
            <p:cNvSpPr/>
            <p:nvPr/>
          </p:nvSpPr>
          <p:spPr>
            <a:xfrm>
              <a:off x="4621509" y="2975406"/>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7" name="Google Shape;787;g253ae4fee85_3_73"/>
            <p:cNvSpPr txBox="1"/>
            <p:nvPr/>
          </p:nvSpPr>
          <p:spPr>
            <a:xfrm>
              <a:off x="4493930" y="3022525"/>
              <a:ext cx="68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155</a:t>
              </a:r>
              <a:endParaRPr sz="1400" b="0" i="0" u="none" strike="noStrike" cap="none">
                <a:solidFill>
                  <a:srgbClr val="000000"/>
                </a:solidFill>
                <a:latin typeface="Arial"/>
                <a:ea typeface="Arial"/>
                <a:cs typeface="Arial"/>
                <a:sym typeface="Arial"/>
              </a:endParaRPr>
            </a:p>
          </p:txBody>
        </p:sp>
        <p:sp>
          <p:nvSpPr>
            <p:cNvPr id="788" name="Google Shape;788;g253ae4fee85_3_73"/>
            <p:cNvSpPr/>
            <p:nvPr/>
          </p:nvSpPr>
          <p:spPr>
            <a:xfrm>
              <a:off x="6240075" y="3261401"/>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89" name="Google Shape;789;g253ae4fee85_3_73"/>
          <p:cNvGrpSpPr/>
          <p:nvPr/>
        </p:nvGrpSpPr>
        <p:grpSpPr>
          <a:xfrm>
            <a:off x="4536921" y="1679413"/>
            <a:ext cx="2040915" cy="469128"/>
            <a:chOff x="4536921" y="1679413"/>
            <a:chExt cx="2040915" cy="469128"/>
          </a:xfrm>
        </p:grpSpPr>
        <p:sp>
          <p:nvSpPr>
            <p:cNvPr id="790" name="Google Shape;790;g253ae4fee85_3_73"/>
            <p:cNvSpPr txBox="1"/>
            <p:nvPr/>
          </p:nvSpPr>
          <p:spPr>
            <a:xfrm>
              <a:off x="5187626" y="1709941"/>
              <a:ext cx="13734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UKRAINE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393939"/>
                  </a:solidFill>
                  <a:latin typeface="Arial"/>
                  <a:ea typeface="Arial"/>
                  <a:cs typeface="Arial"/>
                  <a:sym typeface="Arial"/>
                </a:rPr>
                <a:t>14</a:t>
              </a:r>
              <a:endParaRPr sz="1200" b="1" i="0" u="none" strike="noStrike" cap="none">
                <a:solidFill>
                  <a:srgbClr val="393939"/>
                </a:solidFill>
                <a:latin typeface="Arial"/>
                <a:ea typeface="Arial"/>
                <a:cs typeface="Arial"/>
                <a:sym typeface="Arial"/>
              </a:endParaRPr>
            </a:p>
          </p:txBody>
        </p:sp>
        <p:sp>
          <p:nvSpPr>
            <p:cNvPr id="791" name="Google Shape;791;g253ae4fee85_3_73"/>
            <p:cNvSpPr/>
            <p:nvPr/>
          </p:nvSpPr>
          <p:spPr>
            <a:xfrm>
              <a:off x="4631497" y="1679413"/>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2" name="Google Shape;792;g253ae4fee85_3_73"/>
            <p:cNvSpPr txBox="1"/>
            <p:nvPr/>
          </p:nvSpPr>
          <p:spPr>
            <a:xfrm>
              <a:off x="4536921" y="1726128"/>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157</a:t>
              </a:r>
              <a:endParaRPr sz="1400" b="0" i="0" u="none" strike="noStrike" cap="none">
                <a:solidFill>
                  <a:srgbClr val="000000"/>
                </a:solidFill>
                <a:latin typeface="Arial"/>
                <a:ea typeface="Arial"/>
                <a:cs typeface="Arial"/>
                <a:sym typeface="Arial"/>
              </a:endParaRPr>
            </a:p>
          </p:txBody>
        </p:sp>
        <p:sp>
          <p:nvSpPr>
            <p:cNvPr id="793" name="Google Shape;793;g253ae4fee85_3_73"/>
            <p:cNvSpPr/>
            <p:nvPr/>
          </p:nvSpPr>
          <p:spPr>
            <a:xfrm rot="10800000">
              <a:off x="6450636" y="1945036"/>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94" name="Google Shape;794;g253ae4fee85_3_73"/>
          <p:cNvGrpSpPr/>
          <p:nvPr/>
        </p:nvGrpSpPr>
        <p:grpSpPr>
          <a:xfrm>
            <a:off x="4493930" y="3618809"/>
            <a:ext cx="3162411" cy="465943"/>
            <a:chOff x="4493930" y="3618809"/>
            <a:chExt cx="3162411" cy="465943"/>
          </a:xfrm>
        </p:grpSpPr>
        <p:sp>
          <p:nvSpPr>
            <p:cNvPr id="795" name="Google Shape;795;g253ae4fee85_3_73"/>
            <p:cNvSpPr txBox="1"/>
            <p:nvPr/>
          </p:nvSpPr>
          <p:spPr>
            <a:xfrm>
              <a:off x="5177741" y="364615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IRAQ</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4B4B4B"/>
                  </a:solidFill>
                  <a:latin typeface="Arial"/>
                  <a:ea typeface="Arial"/>
                  <a:cs typeface="Arial"/>
                  <a:sym typeface="Arial"/>
                </a:rPr>
                <a:t>3</a:t>
              </a:r>
              <a:endParaRPr sz="1200" b="0" i="0" u="none" strike="noStrike" cap="none">
                <a:solidFill>
                  <a:srgbClr val="2C3744"/>
                </a:solidFill>
                <a:latin typeface="Arial"/>
                <a:ea typeface="Arial"/>
                <a:cs typeface="Arial"/>
                <a:sym typeface="Arial"/>
              </a:endParaRPr>
            </a:p>
          </p:txBody>
        </p:sp>
        <p:sp>
          <p:nvSpPr>
            <p:cNvPr id="796" name="Google Shape;796;g253ae4fee85_3_73"/>
            <p:cNvSpPr/>
            <p:nvPr/>
          </p:nvSpPr>
          <p:spPr>
            <a:xfrm>
              <a:off x="4621509" y="3618809"/>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7" name="Google Shape;797;g253ae4fee85_3_73"/>
            <p:cNvSpPr txBox="1"/>
            <p:nvPr/>
          </p:nvSpPr>
          <p:spPr>
            <a:xfrm>
              <a:off x="4493930" y="3665928"/>
              <a:ext cx="68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154</a:t>
              </a:r>
              <a:endParaRPr sz="1400" b="0" i="0" u="none" strike="noStrike" cap="none">
                <a:solidFill>
                  <a:srgbClr val="000000"/>
                </a:solidFill>
                <a:latin typeface="Arial"/>
                <a:ea typeface="Arial"/>
                <a:cs typeface="Arial"/>
                <a:sym typeface="Arial"/>
              </a:endParaRPr>
            </a:p>
          </p:txBody>
        </p:sp>
        <p:sp>
          <p:nvSpPr>
            <p:cNvPr id="798" name="Google Shape;798;g253ae4fee85_3_73"/>
            <p:cNvSpPr/>
            <p:nvPr/>
          </p:nvSpPr>
          <p:spPr>
            <a:xfrm>
              <a:off x="6358453" y="3860769"/>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799" name="Google Shape;799;g253ae4fee85_3_73"/>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10 least peaceful countries</a:t>
            </a:r>
            <a:endParaRPr sz="2000" b="0" i="0" u="none" strike="noStrike" cap="none">
              <a:solidFill>
                <a:schemeClr val="dk1"/>
              </a:solidFill>
              <a:latin typeface="Arial"/>
              <a:ea typeface="Arial"/>
              <a:cs typeface="Arial"/>
              <a:sym typeface="Arial"/>
            </a:endParaRPr>
          </a:p>
        </p:txBody>
      </p:sp>
      <p:cxnSp>
        <p:nvCxnSpPr>
          <p:cNvPr id="800" name="Google Shape;800;g253ae4fee85_3_73"/>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59"/>
                                        </p:tgtEl>
                                        <p:attrNameLst>
                                          <p:attrName>style.visibility</p:attrName>
                                        </p:attrNameLst>
                                      </p:cBhvr>
                                      <p:to>
                                        <p:strVal val="visible"/>
                                      </p:to>
                                    </p:set>
                                    <p:anim calcmode="lin" valueType="num">
                                      <p:cBhvr additive="base">
                                        <p:cTn id="7" dur="2000" fill="hold"/>
                                        <p:tgtEl>
                                          <p:spTgt spid="759"/>
                                        </p:tgtEl>
                                        <p:attrNameLst>
                                          <p:attrName>ppt_x</p:attrName>
                                        </p:attrNameLst>
                                      </p:cBhvr>
                                      <p:tavLst>
                                        <p:tav tm="0">
                                          <p:val>
                                            <p:strVal val="#ppt_x"/>
                                          </p:val>
                                        </p:tav>
                                        <p:tav tm="100000">
                                          <p:val>
                                            <p:strVal val="#ppt_x"/>
                                          </p:val>
                                        </p:tav>
                                      </p:tavLst>
                                    </p:anim>
                                    <p:anim calcmode="lin" valueType="num">
                                      <p:cBhvr additive="base">
                                        <p:cTn id="8" dur="2000" fill="hold"/>
                                        <p:tgtEl>
                                          <p:spTgt spid="7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4"/>
                                        </p:tgtEl>
                                        <p:attrNameLst>
                                          <p:attrName>style.visibility</p:attrName>
                                        </p:attrNameLst>
                                      </p:cBhvr>
                                      <p:to>
                                        <p:strVal val="visible"/>
                                      </p:to>
                                    </p:set>
                                    <p:anim calcmode="lin" valueType="num">
                                      <p:cBhvr additive="base">
                                        <p:cTn id="11" dur="2000" fill="hold"/>
                                        <p:tgtEl>
                                          <p:spTgt spid="764"/>
                                        </p:tgtEl>
                                        <p:attrNameLst>
                                          <p:attrName>ppt_x</p:attrName>
                                        </p:attrNameLst>
                                      </p:cBhvr>
                                      <p:tavLst>
                                        <p:tav tm="0">
                                          <p:val>
                                            <p:strVal val="#ppt_x"/>
                                          </p:val>
                                        </p:tav>
                                        <p:tav tm="100000">
                                          <p:val>
                                            <p:strVal val="#ppt_x"/>
                                          </p:val>
                                        </p:tav>
                                      </p:tavLst>
                                    </p:anim>
                                    <p:anim calcmode="lin" valueType="num">
                                      <p:cBhvr additive="base">
                                        <p:cTn id="12" dur="2000" fill="hold"/>
                                        <p:tgtEl>
                                          <p:spTgt spid="76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74"/>
                                        </p:tgtEl>
                                        <p:attrNameLst>
                                          <p:attrName>style.visibility</p:attrName>
                                        </p:attrNameLst>
                                      </p:cBhvr>
                                      <p:to>
                                        <p:strVal val="visible"/>
                                      </p:to>
                                    </p:set>
                                    <p:anim calcmode="lin" valueType="num">
                                      <p:cBhvr additive="base">
                                        <p:cTn id="15" dur="2000" fill="hold"/>
                                        <p:tgtEl>
                                          <p:spTgt spid="774"/>
                                        </p:tgtEl>
                                        <p:attrNameLst>
                                          <p:attrName>ppt_x</p:attrName>
                                        </p:attrNameLst>
                                      </p:cBhvr>
                                      <p:tavLst>
                                        <p:tav tm="0">
                                          <p:val>
                                            <p:strVal val="#ppt_x"/>
                                          </p:val>
                                        </p:tav>
                                        <p:tav tm="100000">
                                          <p:val>
                                            <p:strVal val="#ppt_x"/>
                                          </p:val>
                                        </p:tav>
                                      </p:tavLst>
                                    </p:anim>
                                    <p:anim calcmode="lin" valueType="num">
                                      <p:cBhvr additive="base">
                                        <p:cTn id="16" dur="2000" fill="hold"/>
                                        <p:tgtEl>
                                          <p:spTgt spid="7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79"/>
                                        </p:tgtEl>
                                        <p:attrNameLst>
                                          <p:attrName>style.visibility</p:attrName>
                                        </p:attrNameLst>
                                      </p:cBhvr>
                                      <p:to>
                                        <p:strVal val="visible"/>
                                      </p:to>
                                    </p:set>
                                    <p:anim calcmode="lin" valueType="num">
                                      <p:cBhvr additive="base">
                                        <p:cTn id="19" dur="2000" fill="hold"/>
                                        <p:tgtEl>
                                          <p:spTgt spid="779"/>
                                        </p:tgtEl>
                                        <p:attrNameLst>
                                          <p:attrName>ppt_x</p:attrName>
                                        </p:attrNameLst>
                                      </p:cBhvr>
                                      <p:tavLst>
                                        <p:tav tm="0">
                                          <p:val>
                                            <p:strVal val="#ppt_x"/>
                                          </p:val>
                                        </p:tav>
                                        <p:tav tm="100000">
                                          <p:val>
                                            <p:strVal val="#ppt_x"/>
                                          </p:val>
                                        </p:tav>
                                      </p:tavLst>
                                    </p:anim>
                                    <p:anim calcmode="lin" valueType="num">
                                      <p:cBhvr additive="base">
                                        <p:cTn id="20" dur="2000" fill="hold"/>
                                        <p:tgtEl>
                                          <p:spTgt spid="77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49"/>
                                        </p:tgtEl>
                                        <p:attrNameLst>
                                          <p:attrName>style.visibility</p:attrName>
                                        </p:attrNameLst>
                                      </p:cBhvr>
                                      <p:to>
                                        <p:strVal val="visible"/>
                                      </p:to>
                                    </p:set>
                                    <p:anim calcmode="lin" valueType="num">
                                      <p:cBhvr additive="base">
                                        <p:cTn id="23" dur="2000" fill="hold"/>
                                        <p:tgtEl>
                                          <p:spTgt spid="749"/>
                                        </p:tgtEl>
                                        <p:attrNameLst>
                                          <p:attrName>ppt_x</p:attrName>
                                        </p:attrNameLst>
                                      </p:cBhvr>
                                      <p:tavLst>
                                        <p:tav tm="0">
                                          <p:val>
                                            <p:strVal val="#ppt_x"/>
                                          </p:val>
                                        </p:tav>
                                        <p:tav tm="100000">
                                          <p:val>
                                            <p:strVal val="#ppt_x"/>
                                          </p:val>
                                        </p:tav>
                                      </p:tavLst>
                                    </p:anim>
                                    <p:anim calcmode="lin" valueType="num">
                                      <p:cBhvr additive="base">
                                        <p:cTn id="24" dur="2000" fill="hold"/>
                                        <p:tgtEl>
                                          <p:spTgt spid="74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89"/>
                                        </p:tgtEl>
                                        <p:attrNameLst>
                                          <p:attrName>style.visibility</p:attrName>
                                        </p:attrNameLst>
                                      </p:cBhvr>
                                      <p:to>
                                        <p:strVal val="visible"/>
                                      </p:to>
                                    </p:set>
                                    <p:anim calcmode="lin" valueType="num">
                                      <p:cBhvr additive="base">
                                        <p:cTn id="27" dur="2000" fill="hold"/>
                                        <p:tgtEl>
                                          <p:spTgt spid="789"/>
                                        </p:tgtEl>
                                        <p:attrNameLst>
                                          <p:attrName>ppt_x</p:attrName>
                                        </p:attrNameLst>
                                      </p:cBhvr>
                                      <p:tavLst>
                                        <p:tav tm="0">
                                          <p:val>
                                            <p:strVal val="#ppt_x"/>
                                          </p:val>
                                        </p:tav>
                                        <p:tav tm="100000">
                                          <p:val>
                                            <p:strVal val="#ppt_x"/>
                                          </p:val>
                                        </p:tav>
                                      </p:tavLst>
                                    </p:anim>
                                    <p:anim calcmode="lin" valueType="num">
                                      <p:cBhvr additive="base">
                                        <p:cTn id="28" dur="2000" fill="hold"/>
                                        <p:tgtEl>
                                          <p:spTgt spid="7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69"/>
                                        </p:tgtEl>
                                        <p:attrNameLst>
                                          <p:attrName>style.visibility</p:attrName>
                                        </p:attrNameLst>
                                      </p:cBhvr>
                                      <p:to>
                                        <p:strVal val="visible"/>
                                      </p:to>
                                    </p:set>
                                    <p:anim calcmode="lin" valueType="num">
                                      <p:cBhvr additive="base">
                                        <p:cTn id="31" dur="2000" fill="hold"/>
                                        <p:tgtEl>
                                          <p:spTgt spid="769"/>
                                        </p:tgtEl>
                                        <p:attrNameLst>
                                          <p:attrName>ppt_x</p:attrName>
                                        </p:attrNameLst>
                                      </p:cBhvr>
                                      <p:tavLst>
                                        <p:tav tm="0">
                                          <p:val>
                                            <p:strVal val="#ppt_x"/>
                                          </p:val>
                                        </p:tav>
                                        <p:tav tm="100000">
                                          <p:val>
                                            <p:strVal val="#ppt_x"/>
                                          </p:val>
                                        </p:tav>
                                      </p:tavLst>
                                    </p:anim>
                                    <p:anim calcmode="lin" valueType="num">
                                      <p:cBhvr additive="base">
                                        <p:cTn id="32" dur="2000" fill="hold"/>
                                        <p:tgtEl>
                                          <p:spTgt spid="7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84"/>
                                        </p:tgtEl>
                                        <p:attrNameLst>
                                          <p:attrName>style.visibility</p:attrName>
                                        </p:attrNameLst>
                                      </p:cBhvr>
                                      <p:to>
                                        <p:strVal val="visible"/>
                                      </p:to>
                                    </p:set>
                                    <p:anim calcmode="lin" valueType="num">
                                      <p:cBhvr additive="base">
                                        <p:cTn id="35" dur="2000" fill="hold"/>
                                        <p:tgtEl>
                                          <p:spTgt spid="784"/>
                                        </p:tgtEl>
                                        <p:attrNameLst>
                                          <p:attrName>ppt_x</p:attrName>
                                        </p:attrNameLst>
                                      </p:cBhvr>
                                      <p:tavLst>
                                        <p:tav tm="0">
                                          <p:val>
                                            <p:strVal val="#ppt_x"/>
                                          </p:val>
                                        </p:tav>
                                        <p:tav tm="100000">
                                          <p:val>
                                            <p:strVal val="#ppt_x"/>
                                          </p:val>
                                        </p:tav>
                                      </p:tavLst>
                                    </p:anim>
                                    <p:anim calcmode="lin" valueType="num">
                                      <p:cBhvr additive="base">
                                        <p:cTn id="36" dur="2000" fill="hold"/>
                                        <p:tgtEl>
                                          <p:spTgt spid="78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94"/>
                                        </p:tgtEl>
                                        <p:attrNameLst>
                                          <p:attrName>style.visibility</p:attrName>
                                        </p:attrNameLst>
                                      </p:cBhvr>
                                      <p:to>
                                        <p:strVal val="visible"/>
                                      </p:to>
                                    </p:set>
                                    <p:anim calcmode="lin" valueType="num">
                                      <p:cBhvr additive="base">
                                        <p:cTn id="39" dur="2000" fill="hold"/>
                                        <p:tgtEl>
                                          <p:spTgt spid="794"/>
                                        </p:tgtEl>
                                        <p:attrNameLst>
                                          <p:attrName>ppt_x</p:attrName>
                                        </p:attrNameLst>
                                      </p:cBhvr>
                                      <p:tavLst>
                                        <p:tav tm="0">
                                          <p:val>
                                            <p:strVal val="#ppt_x"/>
                                          </p:val>
                                        </p:tav>
                                        <p:tav tm="100000">
                                          <p:val>
                                            <p:strVal val="#ppt_x"/>
                                          </p:val>
                                        </p:tav>
                                      </p:tavLst>
                                    </p:anim>
                                    <p:anim calcmode="lin" valueType="num">
                                      <p:cBhvr additive="base">
                                        <p:cTn id="40" dur="2000" fill="hold"/>
                                        <p:tgtEl>
                                          <p:spTgt spid="79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54"/>
                                        </p:tgtEl>
                                        <p:attrNameLst>
                                          <p:attrName>style.visibility</p:attrName>
                                        </p:attrNameLst>
                                      </p:cBhvr>
                                      <p:to>
                                        <p:strVal val="visible"/>
                                      </p:to>
                                    </p:set>
                                    <p:anim calcmode="lin" valueType="num">
                                      <p:cBhvr additive="base">
                                        <p:cTn id="43" dur="2000" fill="hold"/>
                                        <p:tgtEl>
                                          <p:spTgt spid="754"/>
                                        </p:tgtEl>
                                        <p:attrNameLst>
                                          <p:attrName>ppt_x</p:attrName>
                                        </p:attrNameLst>
                                      </p:cBhvr>
                                      <p:tavLst>
                                        <p:tav tm="0">
                                          <p:val>
                                            <p:strVal val="#ppt_x"/>
                                          </p:val>
                                        </p:tav>
                                        <p:tav tm="100000">
                                          <p:val>
                                            <p:strVal val="#ppt_x"/>
                                          </p:val>
                                        </p:tav>
                                      </p:tavLst>
                                    </p:anim>
                                    <p:anim calcmode="lin" valueType="num">
                                      <p:cBhvr additive="base">
                                        <p:cTn id="44" dur="20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g253ae4fee85_3_93"/>
          <p:cNvPicPr preferRelativeResize="0"/>
          <p:nvPr/>
        </p:nvPicPr>
        <p:blipFill rotWithShape="1">
          <a:blip r:embed="rId4">
            <a:alphaModFix/>
          </a:blip>
          <a:srcRect/>
          <a:stretch/>
        </p:blipFill>
        <p:spPr>
          <a:xfrm>
            <a:off x="0" y="2475350"/>
            <a:ext cx="9144003" cy="2428876"/>
          </a:xfrm>
          <a:prstGeom prst="rect">
            <a:avLst/>
          </a:prstGeom>
          <a:noFill/>
          <a:ln>
            <a:noFill/>
          </a:ln>
        </p:spPr>
      </p:pic>
      <p:pic>
        <p:nvPicPr>
          <p:cNvPr id="807" name="Google Shape;807;g253ae4fee85_3_93"/>
          <p:cNvPicPr preferRelativeResize="0"/>
          <p:nvPr/>
        </p:nvPicPr>
        <p:blipFill rotWithShape="1">
          <a:blip r:embed="rId5">
            <a:alphaModFix/>
          </a:blip>
          <a:srcRect/>
          <a:stretch/>
        </p:blipFill>
        <p:spPr>
          <a:xfrm>
            <a:off x="8472432" y="146033"/>
            <a:ext cx="530175" cy="404859"/>
          </a:xfrm>
          <a:prstGeom prst="rect">
            <a:avLst/>
          </a:prstGeom>
          <a:noFill/>
          <a:ln>
            <a:noFill/>
          </a:ln>
        </p:spPr>
      </p:pic>
      <p:sp>
        <p:nvSpPr>
          <p:cNvPr id="808" name="Google Shape;808;g253ae4fee85_3_93"/>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09" name="Google Shape;809;g253ae4fee85_3_93"/>
          <p:cNvPicPr preferRelativeResize="0"/>
          <p:nvPr/>
        </p:nvPicPr>
        <p:blipFill rotWithShape="1">
          <a:blip r:embed="rId6">
            <a:alphaModFix/>
          </a:blip>
          <a:srcRect/>
          <a:stretch/>
        </p:blipFill>
        <p:spPr>
          <a:xfrm>
            <a:off x="193153" y="4984751"/>
            <a:ext cx="1646664" cy="84431"/>
          </a:xfrm>
          <a:prstGeom prst="rect">
            <a:avLst/>
          </a:prstGeom>
          <a:noFill/>
          <a:ln>
            <a:noFill/>
          </a:ln>
        </p:spPr>
      </p:pic>
      <p:sp>
        <p:nvSpPr>
          <p:cNvPr id="810" name="Google Shape;810;g253ae4fee85_3_93"/>
          <p:cNvSpPr txBox="1"/>
          <p:nvPr/>
        </p:nvSpPr>
        <p:spPr>
          <a:xfrm>
            <a:off x="299905" y="205786"/>
            <a:ext cx="4064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endParaRPr sz="2000" b="1" i="0" u="none" strike="noStrike" cap="none">
              <a:solidFill>
                <a:srgbClr val="262626"/>
              </a:solidFill>
              <a:latin typeface="Arial"/>
              <a:ea typeface="Arial"/>
              <a:cs typeface="Arial"/>
              <a:sym typeface="Arial"/>
            </a:endParaRPr>
          </a:p>
        </p:txBody>
      </p:sp>
      <p:grpSp>
        <p:nvGrpSpPr>
          <p:cNvPr id="811" name="Google Shape;811;g253ae4fee85_3_93"/>
          <p:cNvGrpSpPr/>
          <p:nvPr/>
        </p:nvGrpSpPr>
        <p:grpSpPr>
          <a:xfrm>
            <a:off x="2071040" y="1215229"/>
            <a:ext cx="1574700" cy="696846"/>
            <a:chOff x="2071040" y="1215229"/>
            <a:chExt cx="1574700" cy="696846"/>
          </a:xfrm>
        </p:grpSpPr>
        <p:sp>
          <p:nvSpPr>
            <p:cNvPr id="812" name="Google Shape;812;g253ae4fee85_3_93"/>
            <p:cNvSpPr txBox="1"/>
            <p:nvPr/>
          </p:nvSpPr>
          <p:spPr>
            <a:xfrm>
              <a:off x="2091740" y="1215229"/>
              <a:ext cx="155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LIBYA</a:t>
              </a:r>
              <a:endParaRPr sz="1600" b="1" i="0" u="none" strike="noStrike" cap="none" dirty="0">
                <a:solidFill>
                  <a:srgbClr val="000000"/>
                </a:solidFill>
                <a:latin typeface="Arial"/>
                <a:ea typeface="Arial"/>
                <a:cs typeface="Arial"/>
                <a:sym typeface="Arial"/>
              </a:endParaRPr>
            </a:p>
          </p:txBody>
        </p:sp>
        <p:sp>
          <p:nvSpPr>
            <p:cNvPr id="813" name="Google Shape;813;g253ae4fee85_3_93"/>
            <p:cNvSpPr txBox="1"/>
            <p:nvPr/>
          </p:nvSpPr>
          <p:spPr>
            <a:xfrm>
              <a:off x="2071040" y="1431245"/>
              <a:ext cx="125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137</a:t>
              </a:r>
              <a:endParaRPr sz="1600" b="0" i="0" u="none" strike="noStrike" cap="none">
                <a:solidFill>
                  <a:srgbClr val="78AE75"/>
                </a:solidFill>
                <a:latin typeface="Arial"/>
                <a:ea typeface="Arial"/>
                <a:cs typeface="Arial"/>
                <a:sym typeface="Arial"/>
              </a:endParaRPr>
            </a:p>
          </p:txBody>
        </p:sp>
        <p:sp>
          <p:nvSpPr>
            <p:cNvPr id="814" name="Google Shape;814;g253ae4fee85_3_93"/>
            <p:cNvSpPr txBox="1"/>
            <p:nvPr/>
          </p:nvSpPr>
          <p:spPr>
            <a:xfrm>
              <a:off x="2115565" y="1702975"/>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 Rose 14 places</a:t>
              </a:r>
              <a:endParaRPr sz="1400" b="0" i="0" u="none" strike="noStrike" cap="none">
                <a:solidFill>
                  <a:srgbClr val="000000"/>
                </a:solidFill>
                <a:latin typeface="Arial"/>
                <a:ea typeface="Arial"/>
                <a:cs typeface="Arial"/>
                <a:sym typeface="Arial"/>
              </a:endParaRPr>
            </a:p>
          </p:txBody>
        </p:sp>
        <p:pic>
          <p:nvPicPr>
            <p:cNvPr id="815" name="Google Shape;815;g253ae4fee85_3_93"/>
            <p:cNvPicPr preferRelativeResize="0"/>
            <p:nvPr/>
          </p:nvPicPr>
          <p:blipFill rotWithShape="1">
            <a:blip r:embed="rId7">
              <a:alphaModFix/>
            </a:blip>
            <a:srcRect/>
            <a:stretch/>
          </p:blipFill>
          <p:spPr>
            <a:xfrm>
              <a:off x="3301250" y="1462900"/>
              <a:ext cx="275400" cy="275400"/>
            </a:xfrm>
            <a:prstGeom prst="rect">
              <a:avLst/>
            </a:prstGeom>
            <a:noFill/>
            <a:ln>
              <a:noFill/>
            </a:ln>
          </p:spPr>
        </p:pic>
      </p:grpSp>
      <p:grpSp>
        <p:nvGrpSpPr>
          <p:cNvPr id="816" name="Google Shape;816;g253ae4fee85_3_93"/>
          <p:cNvGrpSpPr/>
          <p:nvPr/>
        </p:nvGrpSpPr>
        <p:grpSpPr>
          <a:xfrm>
            <a:off x="6371744" y="1860632"/>
            <a:ext cx="2002500" cy="720298"/>
            <a:chOff x="6585644" y="2076407"/>
            <a:chExt cx="2002500" cy="720298"/>
          </a:xfrm>
        </p:grpSpPr>
        <p:sp>
          <p:nvSpPr>
            <p:cNvPr id="817" name="Google Shape;817;g253ae4fee85_3_93"/>
            <p:cNvSpPr txBox="1"/>
            <p:nvPr/>
          </p:nvSpPr>
          <p:spPr>
            <a:xfrm>
              <a:off x="6585644" y="2076407"/>
              <a:ext cx="2002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OMAN</a:t>
              </a:r>
              <a:endParaRPr sz="1600" b="1" i="0" u="none" strike="noStrike" cap="none">
                <a:solidFill>
                  <a:srgbClr val="000000"/>
                </a:solidFill>
                <a:latin typeface="Arial"/>
                <a:ea typeface="Arial"/>
                <a:cs typeface="Arial"/>
                <a:sym typeface="Arial"/>
              </a:endParaRPr>
            </a:p>
          </p:txBody>
        </p:sp>
        <p:sp>
          <p:nvSpPr>
            <p:cNvPr id="818" name="Google Shape;818;g253ae4fee85_3_93"/>
            <p:cNvSpPr txBox="1"/>
            <p:nvPr/>
          </p:nvSpPr>
          <p:spPr>
            <a:xfrm>
              <a:off x="6585644" y="2296612"/>
              <a:ext cx="125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48</a:t>
              </a:r>
              <a:endParaRPr sz="1600" b="0" i="0" u="none" strike="noStrike" cap="none">
                <a:solidFill>
                  <a:srgbClr val="78AE75"/>
                </a:solidFill>
                <a:latin typeface="Arial"/>
                <a:ea typeface="Arial"/>
                <a:cs typeface="Arial"/>
                <a:sym typeface="Arial"/>
              </a:endParaRPr>
            </a:p>
          </p:txBody>
        </p:sp>
        <p:sp>
          <p:nvSpPr>
            <p:cNvPr id="819" name="Google Shape;819;g253ae4fee85_3_93"/>
            <p:cNvSpPr txBox="1"/>
            <p:nvPr/>
          </p:nvSpPr>
          <p:spPr>
            <a:xfrm>
              <a:off x="6686144" y="2587605"/>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Rose 18 places</a:t>
              </a:r>
              <a:endParaRPr sz="1400" b="0" i="0" u="none" strike="noStrike" cap="none">
                <a:solidFill>
                  <a:srgbClr val="000000"/>
                </a:solidFill>
                <a:latin typeface="Arial"/>
                <a:ea typeface="Arial"/>
                <a:cs typeface="Arial"/>
                <a:sym typeface="Arial"/>
              </a:endParaRPr>
            </a:p>
          </p:txBody>
        </p:sp>
        <p:pic>
          <p:nvPicPr>
            <p:cNvPr id="820" name="Google Shape;820;g253ae4fee85_3_93"/>
            <p:cNvPicPr preferRelativeResize="0"/>
            <p:nvPr/>
          </p:nvPicPr>
          <p:blipFill rotWithShape="1">
            <a:blip r:embed="rId7">
              <a:alphaModFix/>
            </a:blip>
            <a:srcRect/>
            <a:stretch/>
          </p:blipFill>
          <p:spPr>
            <a:xfrm>
              <a:off x="7686950" y="2328238"/>
              <a:ext cx="275400" cy="275400"/>
            </a:xfrm>
            <a:prstGeom prst="rect">
              <a:avLst/>
            </a:prstGeom>
            <a:noFill/>
            <a:ln>
              <a:noFill/>
            </a:ln>
          </p:spPr>
        </p:pic>
      </p:grpSp>
      <p:grpSp>
        <p:nvGrpSpPr>
          <p:cNvPr id="821" name="Google Shape;821;g253ae4fee85_3_93"/>
          <p:cNvGrpSpPr/>
          <p:nvPr/>
        </p:nvGrpSpPr>
        <p:grpSpPr>
          <a:xfrm>
            <a:off x="5954900" y="1045864"/>
            <a:ext cx="1943700" cy="714734"/>
            <a:chOff x="5954900" y="1045864"/>
            <a:chExt cx="1943700" cy="714734"/>
          </a:xfrm>
        </p:grpSpPr>
        <p:sp>
          <p:nvSpPr>
            <p:cNvPr id="822" name="Google Shape;822;g253ae4fee85_3_93"/>
            <p:cNvSpPr txBox="1"/>
            <p:nvPr/>
          </p:nvSpPr>
          <p:spPr>
            <a:xfrm>
              <a:off x="5954900" y="1045864"/>
              <a:ext cx="1943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BURUNDI</a:t>
              </a:r>
              <a:endParaRPr sz="1600" b="1" i="0" u="none" strike="noStrike" cap="none">
                <a:solidFill>
                  <a:srgbClr val="000000"/>
                </a:solidFill>
                <a:latin typeface="Arial"/>
                <a:ea typeface="Arial"/>
                <a:cs typeface="Arial"/>
                <a:sym typeface="Arial"/>
              </a:endParaRPr>
            </a:p>
          </p:txBody>
        </p:sp>
        <p:sp>
          <p:nvSpPr>
            <p:cNvPr id="823" name="Google Shape;823;g253ae4fee85_3_93"/>
            <p:cNvSpPr txBox="1"/>
            <p:nvPr/>
          </p:nvSpPr>
          <p:spPr>
            <a:xfrm>
              <a:off x="5954900" y="1260168"/>
              <a:ext cx="1254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128    </a:t>
              </a:r>
              <a:endParaRPr sz="1600" b="0" i="0" u="none" strike="noStrike" cap="none">
                <a:solidFill>
                  <a:srgbClr val="78AE75"/>
                </a:solidFill>
                <a:latin typeface="Arial"/>
                <a:ea typeface="Arial"/>
                <a:cs typeface="Arial"/>
                <a:sym typeface="Arial"/>
              </a:endParaRPr>
            </a:p>
          </p:txBody>
        </p:sp>
        <p:sp>
          <p:nvSpPr>
            <p:cNvPr id="824" name="Google Shape;824;g253ae4fee85_3_93"/>
            <p:cNvSpPr txBox="1"/>
            <p:nvPr/>
          </p:nvSpPr>
          <p:spPr>
            <a:xfrm>
              <a:off x="6081810" y="1551498"/>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Rose 6 places</a:t>
              </a:r>
              <a:endParaRPr sz="1400" b="0" i="0" u="none" strike="noStrike" cap="none">
                <a:solidFill>
                  <a:srgbClr val="000000"/>
                </a:solidFill>
                <a:latin typeface="Arial"/>
                <a:ea typeface="Arial"/>
                <a:cs typeface="Arial"/>
                <a:sym typeface="Arial"/>
              </a:endParaRPr>
            </a:p>
          </p:txBody>
        </p:sp>
        <p:pic>
          <p:nvPicPr>
            <p:cNvPr id="825" name="Google Shape;825;g253ae4fee85_3_93"/>
            <p:cNvPicPr preferRelativeResize="0"/>
            <p:nvPr/>
          </p:nvPicPr>
          <p:blipFill rotWithShape="1">
            <a:blip r:embed="rId7">
              <a:alphaModFix/>
            </a:blip>
            <a:srcRect/>
            <a:stretch/>
          </p:blipFill>
          <p:spPr>
            <a:xfrm>
              <a:off x="7186550" y="1276100"/>
              <a:ext cx="275400" cy="275400"/>
            </a:xfrm>
            <a:prstGeom prst="rect">
              <a:avLst/>
            </a:prstGeom>
            <a:noFill/>
            <a:ln>
              <a:noFill/>
            </a:ln>
          </p:spPr>
        </p:pic>
      </p:grpSp>
      <p:grpSp>
        <p:nvGrpSpPr>
          <p:cNvPr id="826" name="Google Shape;826;g253ae4fee85_3_93"/>
          <p:cNvGrpSpPr/>
          <p:nvPr/>
        </p:nvGrpSpPr>
        <p:grpSpPr>
          <a:xfrm>
            <a:off x="7325938" y="2652228"/>
            <a:ext cx="1788624" cy="688035"/>
            <a:chOff x="7325938" y="2652228"/>
            <a:chExt cx="1788624" cy="688035"/>
          </a:xfrm>
        </p:grpSpPr>
        <p:sp>
          <p:nvSpPr>
            <p:cNvPr id="827" name="Google Shape;827;g253ae4fee85_3_93"/>
            <p:cNvSpPr txBox="1"/>
            <p:nvPr/>
          </p:nvSpPr>
          <p:spPr>
            <a:xfrm>
              <a:off x="7325962" y="2652228"/>
              <a:ext cx="1788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AFGHANISTAN</a:t>
              </a:r>
              <a:endParaRPr sz="1600" b="1" i="0" u="none" strike="noStrike" cap="none">
                <a:solidFill>
                  <a:srgbClr val="000000"/>
                </a:solidFill>
                <a:latin typeface="Arial"/>
                <a:ea typeface="Arial"/>
                <a:cs typeface="Arial"/>
                <a:sym typeface="Arial"/>
              </a:endParaRPr>
            </a:p>
          </p:txBody>
        </p:sp>
        <p:sp>
          <p:nvSpPr>
            <p:cNvPr id="828" name="Google Shape;828;g253ae4fee85_3_93"/>
            <p:cNvSpPr txBox="1"/>
            <p:nvPr/>
          </p:nvSpPr>
          <p:spPr>
            <a:xfrm>
              <a:off x="7325938" y="2857343"/>
              <a:ext cx="1242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163</a:t>
              </a:r>
              <a:endParaRPr sz="1600" b="0" i="0" u="none" strike="noStrike" cap="none">
                <a:solidFill>
                  <a:srgbClr val="78AE75"/>
                </a:solidFill>
                <a:latin typeface="Arial"/>
                <a:ea typeface="Arial"/>
                <a:cs typeface="Arial"/>
                <a:sym typeface="Arial"/>
              </a:endParaRPr>
            </a:p>
          </p:txBody>
        </p:sp>
        <p:sp>
          <p:nvSpPr>
            <p:cNvPr id="829" name="Google Shape;829;g253ae4fee85_3_93"/>
            <p:cNvSpPr txBox="1"/>
            <p:nvPr/>
          </p:nvSpPr>
          <p:spPr>
            <a:xfrm>
              <a:off x="7423625" y="3131163"/>
              <a:ext cx="14880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No Change in Rank</a:t>
              </a:r>
              <a:endParaRPr sz="1200" b="1" i="0" u="none" strike="noStrike" cap="none">
                <a:solidFill>
                  <a:srgbClr val="000000"/>
                </a:solidFill>
                <a:latin typeface="Arial"/>
                <a:ea typeface="Arial"/>
                <a:cs typeface="Arial"/>
                <a:sym typeface="Arial"/>
              </a:endParaRPr>
            </a:p>
          </p:txBody>
        </p:sp>
      </p:grpSp>
      <p:grpSp>
        <p:nvGrpSpPr>
          <p:cNvPr id="830" name="Google Shape;830;g253ae4fee85_3_93"/>
          <p:cNvGrpSpPr/>
          <p:nvPr/>
        </p:nvGrpSpPr>
        <p:grpSpPr>
          <a:xfrm>
            <a:off x="1193697" y="2146653"/>
            <a:ext cx="3264000" cy="1529850"/>
            <a:chOff x="1193697" y="2146653"/>
            <a:chExt cx="3264000" cy="1529850"/>
          </a:xfrm>
        </p:grpSpPr>
        <p:grpSp>
          <p:nvGrpSpPr>
            <p:cNvPr id="831" name="Google Shape;831;g253ae4fee85_3_93"/>
            <p:cNvGrpSpPr/>
            <p:nvPr/>
          </p:nvGrpSpPr>
          <p:grpSpPr>
            <a:xfrm>
              <a:off x="1193697" y="2146653"/>
              <a:ext cx="1712400" cy="696019"/>
              <a:chOff x="1193697" y="2146653"/>
              <a:chExt cx="1712400" cy="696019"/>
            </a:xfrm>
          </p:grpSpPr>
          <p:sp>
            <p:nvSpPr>
              <p:cNvPr id="832" name="Google Shape;832;g253ae4fee85_3_93"/>
              <p:cNvSpPr txBox="1"/>
              <p:nvPr/>
            </p:nvSpPr>
            <p:spPr>
              <a:xfrm>
                <a:off x="1193697" y="2146653"/>
                <a:ext cx="1712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COTE D’IVOIRE</a:t>
                </a:r>
                <a:endParaRPr sz="1600" b="1" i="0" u="none" strike="noStrike" cap="none" dirty="0">
                  <a:solidFill>
                    <a:srgbClr val="000000"/>
                  </a:solidFill>
                  <a:latin typeface="Arial"/>
                  <a:ea typeface="Arial"/>
                  <a:cs typeface="Arial"/>
                  <a:sym typeface="Arial"/>
                </a:endParaRPr>
              </a:p>
            </p:txBody>
          </p:sp>
          <p:sp>
            <p:nvSpPr>
              <p:cNvPr id="833" name="Google Shape;833;g253ae4fee85_3_93"/>
              <p:cNvSpPr txBox="1"/>
              <p:nvPr/>
            </p:nvSpPr>
            <p:spPr>
              <a:xfrm>
                <a:off x="1193701" y="2374554"/>
                <a:ext cx="1128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90</a:t>
                </a:r>
                <a:endParaRPr sz="1600" b="0" i="0" u="none" strike="noStrike" cap="none">
                  <a:solidFill>
                    <a:srgbClr val="78AE75"/>
                  </a:solidFill>
                  <a:latin typeface="Arial"/>
                  <a:ea typeface="Arial"/>
                  <a:cs typeface="Arial"/>
                  <a:sym typeface="Arial"/>
                </a:endParaRPr>
              </a:p>
            </p:txBody>
          </p:sp>
          <p:sp>
            <p:nvSpPr>
              <p:cNvPr id="834" name="Google Shape;834;g253ae4fee85_3_93"/>
              <p:cNvSpPr txBox="1"/>
              <p:nvPr/>
            </p:nvSpPr>
            <p:spPr>
              <a:xfrm>
                <a:off x="1279161" y="2633572"/>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Rose 18 places</a:t>
                </a:r>
                <a:endParaRPr sz="1400" b="0" i="0" u="none" strike="noStrike" cap="none">
                  <a:solidFill>
                    <a:srgbClr val="000000"/>
                  </a:solidFill>
                  <a:latin typeface="Arial"/>
                  <a:ea typeface="Arial"/>
                  <a:cs typeface="Arial"/>
                  <a:sym typeface="Arial"/>
                </a:endParaRPr>
              </a:p>
            </p:txBody>
          </p:sp>
          <p:pic>
            <p:nvPicPr>
              <p:cNvPr id="835" name="Google Shape;835;g253ae4fee85_3_93"/>
              <p:cNvPicPr preferRelativeResize="0"/>
              <p:nvPr/>
            </p:nvPicPr>
            <p:blipFill rotWithShape="1">
              <a:blip r:embed="rId7">
                <a:alphaModFix/>
              </a:blip>
              <a:srcRect/>
              <a:stretch/>
            </p:blipFill>
            <p:spPr>
              <a:xfrm>
                <a:off x="2450575" y="2515413"/>
                <a:ext cx="275400" cy="275400"/>
              </a:xfrm>
              <a:prstGeom prst="rect">
                <a:avLst/>
              </a:prstGeom>
              <a:noFill/>
              <a:ln>
                <a:noFill/>
              </a:ln>
            </p:spPr>
          </p:pic>
        </p:grpSp>
        <p:cxnSp>
          <p:nvCxnSpPr>
            <p:cNvPr id="836" name="Google Shape;836;g253ae4fee85_3_93"/>
            <p:cNvCxnSpPr>
              <a:stCxn id="832" idx="3"/>
            </p:cNvCxnSpPr>
            <p:nvPr/>
          </p:nvCxnSpPr>
          <p:spPr>
            <a:xfrm>
              <a:off x="2906097" y="2316003"/>
              <a:ext cx="1551600" cy="1360500"/>
            </a:xfrm>
            <a:prstGeom prst="bentConnector3">
              <a:avLst>
                <a:gd name="adj1" fmla="val 100000"/>
              </a:avLst>
            </a:prstGeom>
            <a:noFill/>
            <a:ln w="9525" cap="flat" cmpd="sng">
              <a:solidFill>
                <a:schemeClr val="dk2"/>
              </a:solidFill>
              <a:prstDash val="solid"/>
              <a:round/>
              <a:headEnd type="oval" w="med" len="med"/>
              <a:tailEnd type="none" w="sm" len="sm"/>
            </a:ln>
          </p:spPr>
        </p:cxnSp>
      </p:grpSp>
      <p:cxnSp>
        <p:nvCxnSpPr>
          <p:cNvPr id="837" name="Google Shape;837;g253ae4fee85_3_93"/>
          <p:cNvCxnSpPr/>
          <p:nvPr/>
        </p:nvCxnSpPr>
        <p:spPr>
          <a:xfrm rot="-5400000" flipH="1">
            <a:off x="3420300" y="1818450"/>
            <a:ext cx="1839900" cy="1365300"/>
          </a:xfrm>
          <a:prstGeom prst="bentConnector3">
            <a:avLst>
              <a:gd name="adj1" fmla="val 1295"/>
            </a:avLst>
          </a:prstGeom>
          <a:noFill/>
          <a:ln w="9525" cap="flat" cmpd="sng">
            <a:solidFill>
              <a:schemeClr val="dk2"/>
            </a:solidFill>
            <a:prstDash val="solid"/>
            <a:round/>
            <a:headEnd type="oval" w="med" len="med"/>
            <a:tailEnd type="none" w="sm" len="sm"/>
          </a:ln>
        </p:spPr>
      </p:cxnSp>
      <p:cxnSp>
        <p:nvCxnSpPr>
          <p:cNvPr id="838" name="Google Shape;838;g253ae4fee85_3_93"/>
          <p:cNvCxnSpPr>
            <a:stCxn id="822" idx="1"/>
          </p:cNvCxnSpPr>
          <p:nvPr/>
        </p:nvCxnSpPr>
        <p:spPr>
          <a:xfrm flipH="1">
            <a:off x="5172200" y="1215214"/>
            <a:ext cx="782700" cy="2609100"/>
          </a:xfrm>
          <a:prstGeom prst="bentConnector2">
            <a:avLst/>
          </a:prstGeom>
          <a:noFill/>
          <a:ln w="9525" cap="flat" cmpd="sng">
            <a:solidFill>
              <a:schemeClr val="dk2"/>
            </a:solidFill>
            <a:prstDash val="solid"/>
            <a:round/>
            <a:headEnd type="oval" w="med" len="med"/>
            <a:tailEnd type="none" w="sm" len="sm"/>
          </a:ln>
        </p:spPr>
      </p:cxnSp>
      <p:cxnSp>
        <p:nvCxnSpPr>
          <p:cNvPr id="839" name="Google Shape;839;g253ae4fee85_3_93"/>
          <p:cNvCxnSpPr/>
          <p:nvPr/>
        </p:nvCxnSpPr>
        <p:spPr>
          <a:xfrm rot="5400000">
            <a:off x="5235500" y="2540514"/>
            <a:ext cx="1663500" cy="609000"/>
          </a:xfrm>
          <a:prstGeom prst="bentConnector3">
            <a:avLst>
              <a:gd name="adj1" fmla="val 1222"/>
            </a:avLst>
          </a:prstGeom>
          <a:noFill/>
          <a:ln w="9525" cap="flat" cmpd="sng">
            <a:solidFill>
              <a:schemeClr val="dk2"/>
            </a:solidFill>
            <a:prstDash val="solid"/>
            <a:round/>
            <a:headEnd type="oval" w="med" len="med"/>
            <a:tailEnd type="none" w="sm" len="sm"/>
          </a:ln>
        </p:spPr>
      </p:cxnSp>
      <p:cxnSp>
        <p:nvCxnSpPr>
          <p:cNvPr id="840" name="Google Shape;840;g253ae4fee85_3_93"/>
          <p:cNvCxnSpPr/>
          <p:nvPr/>
        </p:nvCxnSpPr>
        <p:spPr>
          <a:xfrm flipH="1">
            <a:off x="6053150" y="2790825"/>
            <a:ext cx="1333500" cy="747600"/>
          </a:xfrm>
          <a:prstGeom prst="bentConnector3">
            <a:avLst>
              <a:gd name="adj1" fmla="val 100000"/>
            </a:avLst>
          </a:prstGeom>
          <a:noFill/>
          <a:ln w="9525" cap="flat" cmpd="sng">
            <a:solidFill>
              <a:schemeClr val="dk2"/>
            </a:solidFill>
            <a:prstDash val="solid"/>
            <a:round/>
            <a:headEnd type="oval" w="med" len="med"/>
            <a:tailEnd type="none" w="sm" len="sm"/>
          </a:ln>
        </p:spPr>
      </p:cxnSp>
      <p:sp>
        <p:nvSpPr>
          <p:cNvPr id="841" name="Google Shape;841;g253ae4fee85_3_93"/>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5 most improved countries</a:t>
            </a:r>
            <a:endParaRPr sz="2000" b="0" i="0" u="none" strike="noStrike" cap="none">
              <a:solidFill>
                <a:schemeClr val="dk1"/>
              </a:solidFill>
              <a:latin typeface="Arial"/>
              <a:ea typeface="Arial"/>
              <a:cs typeface="Arial"/>
              <a:sym typeface="Arial"/>
            </a:endParaRPr>
          </a:p>
        </p:txBody>
      </p:sp>
      <p:cxnSp>
        <p:nvCxnSpPr>
          <p:cNvPr id="842" name="Google Shape;842;g253ae4fee85_3_93"/>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6"/>
                                        </p:tgtEl>
                                        <p:attrNameLst>
                                          <p:attrName>style.visibility</p:attrName>
                                        </p:attrNameLst>
                                      </p:cBhvr>
                                      <p:to>
                                        <p:strVal val="visible"/>
                                      </p:to>
                                    </p:set>
                                    <p:anim calcmode="lin" valueType="num">
                                      <p:cBhvr additive="base">
                                        <p:cTn id="7" dur="2000"/>
                                        <p:tgtEl>
                                          <p:spTgt spid="80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30"/>
                                        </p:tgtEl>
                                        <p:attrNameLst>
                                          <p:attrName>style.visibility</p:attrName>
                                        </p:attrNameLst>
                                      </p:cBhvr>
                                      <p:to>
                                        <p:strVal val="visible"/>
                                      </p:to>
                                    </p:set>
                                    <p:anim calcmode="lin" valueType="num">
                                      <p:cBhvr additive="base">
                                        <p:cTn id="10" dur="2000" fill="hold"/>
                                        <p:tgtEl>
                                          <p:spTgt spid="830"/>
                                        </p:tgtEl>
                                        <p:attrNameLst>
                                          <p:attrName>ppt_x</p:attrName>
                                        </p:attrNameLst>
                                      </p:cBhvr>
                                      <p:tavLst>
                                        <p:tav tm="0">
                                          <p:val>
                                            <p:strVal val="#ppt_x"/>
                                          </p:val>
                                        </p:tav>
                                        <p:tav tm="100000">
                                          <p:val>
                                            <p:strVal val="#ppt_x"/>
                                          </p:val>
                                        </p:tav>
                                      </p:tavLst>
                                    </p:anim>
                                    <p:anim calcmode="lin" valueType="num">
                                      <p:cBhvr additive="base">
                                        <p:cTn id="11" dur="2000" fill="hold"/>
                                        <p:tgtEl>
                                          <p:spTgt spid="83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37"/>
                                        </p:tgtEl>
                                        <p:attrNameLst>
                                          <p:attrName>style.visibility</p:attrName>
                                        </p:attrNameLst>
                                      </p:cBhvr>
                                      <p:to>
                                        <p:strVal val="visible"/>
                                      </p:to>
                                    </p:set>
                                    <p:anim calcmode="lin" valueType="num">
                                      <p:cBhvr additive="base">
                                        <p:cTn id="14" dur="2000" fill="hold"/>
                                        <p:tgtEl>
                                          <p:spTgt spid="837"/>
                                        </p:tgtEl>
                                        <p:attrNameLst>
                                          <p:attrName>ppt_x</p:attrName>
                                        </p:attrNameLst>
                                      </p:cBhvr>
                                      <p:tavLst>
                                        <p:tav tm="0">
                                          <p:val>
                                            <p:strVal val="#ppt_x"/>
                                          </p:val>
                                        </p:tav>
                                        <p:tav tm="100000">
                                          <p:val>
                                            <p:strVal val="#ppt_x"/>
                                          </p:val>
                                        </p:tav>
                                      </p:tavLst>
                                    </p:anim>
                                    <p:anim calcmode="lin" valueType="num">
                                      <p:cBhvr additive="base">
                                        <p:cTn id="15" dur="2000" fill="hold"/>
                                        <p:tgtEl>
                                          <p:spTgt spid="83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11"/>
                                        </p:tgtEl>
                                        <p:attrNameLst>
                                          <p:attrName>style.visibility</p:attrName>
                                        </p:attrNameLst>
                                      </p:cBhvr>
                                      <p:to>
                                        <p:strVal val="visible"/>
                                      </p:to>
                                    </p:set>
                                    <p:anim calcmode="lin" valueType="num">
                                      <p:cBhvr additive="base">
                                        <p:cTn id="18" dur="2000" fill="hold"/>
                                        <p:tgtEl>
                                          <p:spTgt spid="811"/>
                                        </p:tgtEl>
                                        <p:attrNameLst>
                                          <p:attrName>ppt_x</p:attrName>
                                        </p:attrNameLst>
                                      </p:cBhvr>
                                      <p:tavLst>
                                        <p:tav tm="0">
                                          <p:val>
                                            <p:strVal val="#ppt_x"/>
                                          </p:val>
                                        </p:tav>
                                        <p:tav tm="100000">
                                          <p:val>
                                            <p:strVal val="#ppt_x"/>
                                          </p:val>
                                        </p:tav>
                                      </p:tavLst>
                                    </p:anim>
                                    <p:anim calcmode="lin" valueType="num">
                                      <p:cBhvr additive="base">
                                        <p:cTn id="19" dur="2000" fill="hold"/>
                                        <p:tgtEl>
                                          <p:spTgt spid="8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21"/>
                                        </p:tgtEl>
                                        <p:attrNameLst>
                                          <p:attrName>style.visibility</p:attrName>
                                        </p:attrNameLst>
                                      </p:cBhvr>
                                      <p:to>
                                        <p:strVal val="visible"/>
                                      </p:to>
                                    </p:set>
                                    <p:anim calcmode="lin" valueType="num">
                                      <p:cBhvr additive="base">
                                        <p:cTn id="22" dur="2000" fill="hold"/>
                                        <p:tgtEl>
                                          <p:spTgt spid="821"/>
                                        </p:tgtEl>
                                        <p:attrNameLst>
                                          <p:attrName>ppt_x</p:attrName>
                                        </p:attrNameLst>
                                      </p:cBhvr>
                                      <p:tavLst>
                                        <p:tav tm="0">
                                          <p:val>
                                            <p:strVal val="#ppt_x"/>
                                          </p:val>
                                        </p:tav>
                                        <p:tav tm="100000">
                                          <p:val>
                                            <p:strVal val="#ppt_x"/>
                                          </p:val>
                                        </p:tav>
                                      </p:tavLst>
                                    </p:anim>
                                    <p:anim calcmode="lin" valueType="num">
                                      <p:cBhvr additive="base">
                                        <p:cTn id="23" dur="2000" fill="hold"/>
                                        <p:tgtEl>
                                          <p:spTgt spid="8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38"/>
                                        </p:tgtEl>
                                        <p:attrNameLst>
                                          <p:attrName>style.visibility</p:attrName>
                                        </p:attrNameLst>
                                      </p:cBhvr>
                                      <p:to>
                                        <p:strVal val="visible"/>
                                      </p:to>
                                    </p:set>
                                    <p:anim calcmode="lin" valueType="num">
                                      <p:cBhvr additive="base">
                                        <p:cTn id="26" dur="2000" fill="hold"/>
                                        <p:tgtEl>
                                          <p:spTgt spid="838"/>
                                        </p:tgtEl>
                                        <p:attrNameLst>
                                          <p:attrName>ppt_x</p:attrName>
                                        </p:attrNameLst>
                                      </p:cBhvr>
                                      <p:tavLst>
                                        <p:tav tm="0">
                                          <p:val>
                                            <p:strVal val="#ppt_x"/>
                                          </p:val>
                                        </p:tav>
                                        <p:tav tm="100000">
                                          <p:val>
                                            <p:strVal val="#ppt_x"/>
                                          </p:val>
                                        </p:tav>
                                      </p:tavLst>
                                    </p:anim>
                                    <p:anim calcmode="lin" valueType="num">
                                      <p:cBhvr additive="base">
                                        <p:cTn id="27" dur="2000" fill="hold"/>
                                        <p:tgtEl>
                                          <p:spTgt spid="83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16"/>
                                        </p:tgtEl>
                                        <p:attrNameLst>
                                          <p:attrName>style.visibility</p:attrName>
                                        </p:attrNameLst>
                                      </p:cBhvr>
                                      <p:to>
                                        <p:strVal val="visible"/>
                                      </p:to>
                                    </p:set>
                                    <p:anim calcmode="lin" valueType="num">
                                      <p:cBhvr additive="base">
                                        <p:cTn id="30" dur="2000" fill="hold"/>
                                        <p:tgtEl>
                                          <p:spTgt spid="816"/>
                                        </p:tgtEl>
                                        <p:attrNameLst>
                                          <p:attrName>ppt_x</p:attrName>
                                        </p:attrNameLst>
                                      </p:cBhvr>
                                      <p:tavLst>
                                        <p:tav tm="0">
                                          <p:val>
                                            <p:strVal val="#ppt_x"/>
                                          </p:val>
                                        </p:tav>
                                        <p:tav tm="100000">
                                          <p:val>
                                            <p:strVal val="#ppt_x"/>
                                          </p:val>
                                        </p:tav>
                                      </p:tavLst>
                                    </p:anim>
                                    <p:anim calcmode="lin" valueType="num">
                                      <p:cBhvr additive="base">
                                        <p:cTn id="31" dur="2000" fill="hold"/>
                                        <p:tgtEl>
                                          <p:spTgt spid="8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39"/>
                                        </p:tgtEl>
                                        <p:attrNameLst>
                                          <p:attrName>style.visibility</p:attrName>
                                        </p:attrNameLst>
                                      </p:cBhvr>
                                      <p:to>
                                        <p:strVal val="visible"/>
                                      </p:to>
                                    </p:set>
                                    <p:anim calcmode="lin" valueType="num">
                                      <p:cBhvr additive="base">
                                        <p:cTn id="34" dur="2000" fill="hold"/>
                                        <p:tgtEl>
                                          <p:spTgt spid="839"/>
                                        </p:tgtEl>
                                        <p:attrNameLst>
                                          <p:attrName>ppt_x</p:attrName>
                                        </p:attrNameLst>
                                      </p:cBhvr>
                                      <p:tavLst>
                                        <p:tav tm="0">
                                          <p:val>
                                            <p:strVal val="#ppt_x"/>
                                          </p:val>
                                        </p:tav>
                                        <p:tav tm="100000">
                                          <p:val>
                                            <p:strVal val="#ppt_x"/>
                                          </p:val>
                                        </p:tav>
                                      </p:tavLst>
                                    </p:anim>
                                    <p:anim calcmode="lin" valueType="num">
                                      <p:cBhvr additive="base">
                                        <p:cTn id="35" dur="2000" fill="hold"/>
                                        <p:tgtEl>
                                          <p:spTgt spid="83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26"/>
                                        </p:tgtEl>
                                        <p:attrNameLst>
                                          <p:attrName>style.visibility</p:attrName>
                                        </p:attrNameLst>
                                      </p:cBhvr>
                                      <p:to>
                                        <p:strVal val="visible"/>
                                      </p:to>
                                    </p:set>
                                    <p:anim calcmode="lin" valueType="num">
                                      <p:cBhvr additive="base">
                                        <p:cTn id="38" dur="2000" fill="hold"/>
                                        <p:tgtEl>
                                          <p:spTgt spid="826"/>
                                        </p:tgtEl>
                                        <p:attrNameLst>
                                          <p:attrName>ppt_x</p:attrName>
                                        </p:attrNameLst>
                                      </p:cBhvr>
                                      <p:tavLst>
                                        <p:tav tm="0">
                                          <p:val>
                                            <p:strVal val="#ppt_x"/>
                                          </p:val>
                                        </p:tav>
                                        <p:tav tm="100000">
                                          <p:val>
                                            <p:strVal val="#ppt_x"/>
                                          </p:val>
                                        </p:tav>
                                      </p:tavLst>
                                    </p:anim>
                                    <p:anim calcmode="lin" valueType="num">
                                      <p:cBhvr additive="base">
                                        <p:cTn id="39" dur="2000" fill="hold"/>
                                        <p:tgtEl>
                                          <p:spTgt spid="82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40"/>
                                        </p:tgtEl>
                                        <p:attrNameLst>
                                          <p:attrName>style.visibility</p:attrName>
                                        </p:attrNameLst>
                                      </p:cBhvr>
                                      <p:to>
                                        <p:strVal val="visible"/>
                                      </p:to>
                                    </p:set>
                                    <p:anim calcmode="lin" valueType="num">
                                      <p:cBhvr additive="base">
                                        <p:cTn id="42" dur="2000" fill="hold"/>
                                        <p:tgtEl>
                                          <p:spTgt spid="840"/>
                                        </p:tgtEl>
                                        <p:attrNameLst>
                                          <p:attrName>ppt_x</p:attrName>
                                        </p:attrNameLst>
                                      </p:cBhvr>
                                      <p:tavLst>
                                        <p:tav tm="0">
                                          <p:val>
                                            <p:strVal val="#ppt_x"/>
                                          </p:val>
                                        </p:tav>
                                        <p:tav tm="100000">
                                          <p:val>
                                            <p:strVal val="#ppt_x"/>
                                          </p:val>
                                        </p:tav>
                                      </p:tavLst>
                                    </p:anim>
                                    <p:anim calcmode="lin" valueType="num">
                                      <p:cBhvr additive="base">
                                        <p:cTn id="43" dur="2000" fill="hold"/>
                                        <p:tgtEl>
                                          <p:spTgt spid="8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g253ae4fee85_3_114"/>
          <p:cNvPicPr preferRelativeResize="0"/>
          <p:nvPr/>
        </p:nvPicPr>
        <p:blipFill rotWithShape="1">
          <a:blip r:embed="rId4">
            <a:alphaModFix/>
          </a:blip>
          <a:srcRect/>
          <a:stretch/>
        </p:blipFill>
        <p:spPr>
          <a:xfrm>
            <a:off x="0" y="2475350"/>
            <a:ext cx="9144003" cy="2428876"/>
          </a:xfrm>
          <a:prstGeom prst="rect">
            <a:avLst/>
          </a:prstGeom>
          <a:noFill/>
          <a:ln>
            <a:noFill/>
          </a:ln>
        </p:spPr>
      </p:pic>
      <p:pic>
        <p:nvPicPr>
          <p:cNvPr id="849" name="Google Shape;849;g253ae4fee85_3_114"/>
          <p:cNvPicPr preferRelativeResize="0"/>
          <p:nvPr/>
        </p:nvPicPr>
        <p:blipFill rotWithShape="1">
          <a:blip r:embed="rId5">
            <a:alphaModFix/>
          </a:blip>
          <a:srcRect/>
          <a:stretch/>
        </p:blipFill>
        <p:spPr>
          <a:xfrm>
            <a:off x="8472432" y="146033"/>
            <a:ext cx="530175" cy="404859"/>
          </a:xfrm>
          <a:prstGeom prst="rect">
            <a:avLst/>
          </a:prstGeom>
          <a:noFill/>
          <a:ln>
            <a:noFill/>
          </a:ln>
        </p:spPr>
      </p:pic>
      <p:sp>
        <p:nvSpPr>
          <p:cNvPr id="850" name="Google Shape;850;g253ae4fee85_3_11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51" name="Google Shape;851;g253ae4fee85_3_114"/>
          <p:cNvPicPr preferRelativeResize="0"/>
          <p:nvPr/>
        </p:nvPicPr>
        <p:blipFill rotWithShape="1">
          <a:blip r:embed="rId6">
            <a:alphaModFix/>
          </a:blip>
          <a:srcRect/>
          <a:stretch/>
        </p:blipFill>
        <p:spPr>
          <a:xfrm>
            <a:off x="193153" y="4984751"/>
            <a:ext cx="1646664" cy="84431"/>
          </a:xfrm>
          <a:prstGeom prst="rect">
            <a:avLst/>
          </a:prstGeom>
          <a:noFill/>
          <a:ln>
            <a:noFill/>
          </a:ln>
        </p:spPr>
      </p:pic>
      <p:grpSp>
        <p:nvGrpSpPr>
          <p:cNvPr id="852" name="Google Shape;852;g253ae4fee85_3_114"/>
          <p:cNvGrpSpPr/>
          <p:nvPr/>
        </p:nvGrpSpPr>
        <p:grpSpPr>
          <a:xfrm>
            <a:off x="668000" y="2439975"/>
            <a:ext cx="2322675" cy="1334750"/>
            <a:chOff x="668000" y="2439975"/>
            <a:chExt cx="2322675" cy="1334750"/>
          </a:xfrm>
        </p:grpSpPr>
        <p:sp>
          <p:nvSpPr>
            <p:cNvPr id="853" name="Google Shape;853;g253ae4fee85_3_114"/>
            <p:cNvSpPr txBox="1"/>
            <p:nvPr/>
          </p:nvSpPr>
          <p:spPr>
            <a:xfrm>
              <a:off x="668000" y="2439975"/>
              <a:ext cx="1242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HAITI</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dirty="0">
                  <a:solidFill>
                    <a:srgbClr val="ED1C24"/>
                  </a:solidFill>
                  <a:latin typeface="Arial"/>
                  <a:ea typeface="Arial"/>
                  <a:cs typeface="Arial"/>
                  <a:sym typeface="Arial"/>
                </a:rPr>
                <a:t>Rank:129</a:t>
              </a:r>
              <a:endParaRPr sz="1600" b="0" i="0" u="none" strike="noStrike" cap="none" dirty="0">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dirty="0">
                  <a:solidFill>
                    <a:schemeClr val="dk1"/>
                  </a:solidFill>
                  <a:latin typeface="Arial"/>
                  <a:ea typeface="Arial"/>
                  <a:cs typeface="Arial"/>
                  <a:sym typeface="Arial"/>
                </a:rPr>
                <a:t>Fell 17 places</a:t>
              </a:r>
              <a:endParaRPr sz="1600" b="1" i="0" u="none" strike="noStrike" cap="none" dirty="0">
                <a:solidFill>
                  <a:srgbClr val="000000"/>
                </a:solidFill>
                <a:latin typeface="Arial"/>
                <a:ea typeface="Arial"/>
                <a:cs typeface="Arial"/>
                <a:sym typeface="Arial"/>
              </a:endParaRPr>
            </a:p>
          </p:txBody>
        </p:sp>
        <p:pic>
          <p:nvPicPr>
            <p:cNvPr id="854" name="Google Shape;854;g253ae4fee85_3_114"/>
            <p:cNvPicPr preferRelativeResize="0"/>
            <p:nvPr/>
          </p:nvPicPr>
          <p:blipFill rotWithShape="1">
            <a:blip r:embed="rId7">
              <a:alphaModFix/>
            </a:blip>
            <a:srcRect/>
            <a:stretch/>
          </p:blipFill>
          <p:spPr>
            <a:xfrm>
              <a:off x="1766888" y="2673950"/>
              <a:ext cx="274320" cy="274320"/>
            </a:xfrm>
            <a:prstGeom prst="rect">
              <a:avLst/>
            </a:prstGeom>
            <a:noFill/>
            <a:ln>
              <a:noFill/>
            </a:ln>
          </p:spPr>
        </p:pic>
        <p:cxnSp>
          <p:nvCxnSpPr>
            <p:cNvPr id="855" name="Google Shape;855;g253ae4fee85_3_114"/>
            <p:cNvCxnSpPr/>
            <p:nvPr/>
          </p:nvCxnSpPr>
          <p:spPr>
            <a:xfrm rot="-5400000" flipH="1">
              <a:off x="2079725" y="2863775"/>
              <a:ext cx="969600" cy="852300"/>
            </a:xfrm>
            <a:prstGeom prst="bentConnector3">
              <a:avLst>
                <a:gd name="adj1" fmla="val 1965"/>
              </a:avLst>
            </a:prstGeom>
            <a:noFill/>
            <a:ln w="9525" cap="flat" cmpd="sng">
              <a:solidFill>
                <a:schemeClr val="dk2"/>
              </a:solidFill>
              <a:prstDash val="solid"/>
              <a:round/>
              <a:headEnd type="oval" w="med" len="med"/>
              <a:tailEnd type="none" w="sm" len="sm"/>
            </a:ln>
          </p:spPr>
        </p:cxnSp>
      </p:grpSp>
      <p:grpSp>
        <p:nvGrpSpPr>
          <p:cNvPr id="856" name="Google Shape;856;g253ae4fee85_3_114"/>
          <p:cNvGrpSpPr/>
          <p:nvPr/>
        </p:nvGrpSpPr>
        <p:grpSpPr>
          <a:xfrm>
            <a:off x="1658275" y="1322850"/>
            <a:ext cx="2835975" cy="2206425"/>
            <a:chOff x="1658275" y="1322850"/>
            <a:chExt cx="2835975" cy="2206425"/>
          </a:xfrm>
        </p:grpSpPr>
        <p:sp>
          <p:nvSpPr>
            <p:cNvPr id="857" name="Google Shape;857;g253ae4fee85_3_114"/>
            <p:cNvSpPr txBox="1"/>
            <p:nvPr/>
          </p:nvSpPr>
          <p:spPr>
            <a:xfrm>
              <a:off x="1658275" y="1322850"/>
              <a:ext cx="1199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MALI</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dirty="0">
                  <a:solidFill>
                    <a:srgbClr val="ED1C24"/>
                  </a:solidFill>
                  <a:latin typeface="Arial"/>
                  <a:ea typeface="Arial"/>
                  <a:cs typeface="Arial"/>
                  <a:sym typeface="Arial"/>
                </a:rPr>
                <a:t>Rank:153</a:t>
              </a:r>
              <a:endParaRPr sz="1600" b="0" i="0" u="none" strike="noStrike" cap="none" dirty="0">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dirty="0">
                  <a:solidFill>
                    <a:schemeClr val="dk1"/>
                  </a:solidFill>
                  <a:latin typeface="Arial"/>
                  <a:ea typeface="Arial"/>
                  <a:cs typeface="Arial"/>
                  <a:sym typeface="Arial"/>
                </a:rPr>
                <a:t>Fell 4 places</a:t>
              </a:r>
              <a:endParaRPr sz="1600" b="1" i="0" u="none" strike="noStrike" cap="none" dirty="0">
                <a:solidFill>
                  <a:srgbClr val="000000"/>
                </a:solidFill>
                <a:latin typeface="Arial"/>
                <a:ea typeface="Arial"/>
                <a:cs typeface="Arial"/>
                <a:sym typeface="Arial"/>
              </a:endParaRPr>
            </a:p>
          </p:txBody>
        </p:sp>
        <p:pic>
          <p:nvPicPr>
            <p:cNvPr id="858" name="Google Shape;858;g253ae4fee85_3_114"/>
            <p:cNvPicPr preferRelativeResize="0"/>
            <p:nvPr/>
          </p:nvPicPr>
          <p:blipFill rotWithShape="1">
            <a:blip r:embed="rId7">
              <a:alphaModFix/>
            </a:blip>
            <a:srcRect/>
            <a:stretch/>
          </p:blipFill>
          <p:spPr>
            <a:xfrm>
              <a:off x="2712513" y="1573900"/>
              <a:ext cx="274320" cy="274320"/>
            </a:xfrm>
            <a:prstGeom prst="rect">
              <a:avLst/>
            </a:prstGeom>
            <a:noFill/>
            <a:ln>
              <a:noFill/>
            </a:ln>
          </p:spPr>
        </p:pic>
        <p:cxnSp>
          <p:nvCxnSpPr>
            <p:cNvPr id="859" name="Google Shape;859;g253ae4fee85_3_114"/>
            <p:cNvCxnSpPr/>
            <p:nvPr/>
          </p:nvCxnSpPr>
          <p:spPr>
            <a:xfrm rot="-5400000" flipH="1">
              <a:off x="2891650" y="1926675"/>
              <a:ext cx="1839900" cy="1365300"/>
            </a:xfrm>
            <a:prstGeom prst="bentConnector3">
              <a:avLst>
                <a:gd name="adj1" fmla="val 1295"/>
              </a:avLst>
            </a:prstGeom>
            <a:noFill/>
            <a:ln w="9525" cap="flat" cmpd="sng">
              <a:solidFill>
                <a:schemeClr val="dk2"/>
              </a:solidFill>
              <a:prstDash val="solid"/>
              <a:round/>
              <a:headEnd type="oval" w="med" len="med"/>
              <a:tailEnd type="none" w="sm" len="sm"/>
            </a:ln>
          </p:spPr>
        </p:cxnSp>
      </p:grpSp>
      <p:grpSp>
        <p:nvGrpSpPr>
          <p:cNvPr id="860" name="Google Shape;860;g253ae4fee85_3_114"/>
          <p:cNvGrpSpPr/>
          <p:nvPr/>
        </p:nvGrpSpPr>
        <p:grpSpPr>
          <a:xfrm>
            <a:off x="5291300" y="797630"/>
            <a:ext cx="1655283" cy="2369395"/>
            <a:chOff x="5291300" y="797630"/>
            <a:chExt cx="1655283" cy="2369395"/>
          </a:xfrm>
        </p:grpSpPr>
        <p:sp>
          <p:nvSpPr>
            <p:cNvPr id="861" name="Google Shape;861;g253ae4fee85_3_114"/>
            <p:cNvSpPr txBox="1"/>
            <p:nvPr/>
          </p:nvSpPr>
          <p:spPr>
            <a:xfrm>
              <a:off x="5556909" y="797630"/>
              <a:ext cx="1303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UKRAINE</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rgbClr val="ED1C24"/>
                  </a:solidFill>
                  <a:latin typeface="Arial"/>
                  <a:ea typeface="Arial"/>
                  <a:cs typeface="Arial"/>
                  <a:sym typeface="Arial"/>
                </a:rPr>
                <a:t>Rank:157</a:t>
              </a:r>
              <a:endParaRPr sz="1600" b="0" i="0" u="none" strike="noStrike" cap="none">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Fell 14 places</a:t>
              </a:r>
              <a:endParaRPr sz="1600" b="1" i="0" u="none" strike="noStrike" cap="none">
                <a:solidFill>
                  <a:srgbClr val="000000"/>
                </a:solidFill>
                <a:latin typeface="Arial"/>
                <a:ea typeface="Arial"/>
                <a:cs typeface="Arial"/>
                <a:sym typeface="Arial"/>
              </a:endParaRPr>
            </a:p>
          </p:txBody>
        </p:sp>
        <p:pic>
          <p:nvPicPr>
            <p:cNvPr id="862" name="Google Shape;862;g253ae4fee85_3_114"/>
            <p:cNvPicPr preferRelativeResize="0"/>
            <p:nvPr/>
          </p:nvPicPr>
          <p:blipFill rotWithShape="1">
            <a:blip r:embed="rId7">
              <a:alphaModFix/>
            </a:blip>
            <a:srcRect/>
            <a:stretch/>
          </p:blipFill>
          <p:spPr>
            <a:xfrm>
              <a:off x="6672263" y="1083300"/>
              <a:ext cx="274320" cy="274320"/>
            </a:xfrm>
            <a:prstGeom prst="rect">
              <a:avLst/>
            </a:prstGeom>
            <a:noFill/>
            <a:ln>
              <a:noFill/>
            </a:ln>
          </p:spPr>
        </p:pic>
        <p:cxnSp>
          <p:nvCxnSpPr>
            <p:cNvPr id="863" name="Google Shape;863;g253ae4fee85_3_114"/>
            <p:cNvCxnSpPr/>
            <p:nvPr/>
          </p:nvCxnSpPr>
          <p:spPr>
            <a:xfrm rot="5400000">
              <a:off x="4331600" y="1921725"/>
              <a:ext cx="2205000" cy="285600"/>
            </a:xfrm>
            <a:prstGeom prst="bentConnector3">
              <a:avLst>
                <a:gd name="adj1" fmla="val -432"/>
              </a:avLst>
            </a:prstGeom>
            <a:noFill/>
            <a:ln w="9525" cap="flat" cmpd="sng">
              <a:solidFill>
                <a:schemeClr val="dk2"/>
              </a:solidFill>
              <a:prstDash val="solid"/>
              <a:round/>
              <a:headEnd type="oval" w="med" len="med"/>
              <a:tailEnd type="none" w="sm" len="sm"/>
            </a:ln>
          </p:spPr>
        </p:cxnSp>
      </p:grpSp>
      <p:grpSp>
        <p:nvGrpSpPr>
          <p:cNvPr id="864" name="Google Shape;864;g253ae4fee85_3_114"/>
          <p:cNvGrpSpPr/>
          <p:nvPr/>
        </p:nvGrpSpPr>
        <p:grpSpPr>
          <a:xfrm>
            <a:off x="5348375" y="1844075"/>
            <a:ext cx="1783033" cy="1585075"/>
            <a:chOff x="5348375" y="1844075"/>
            <a:chExt cx="1783033" cy="1585075"/>
          </a:xfrm>
        </p:grpSpPr>
        <p:sp>
          <p:nvSpPr>
            <p:cNvPr id="865" name="Google Shape;865;g253ae4fee85_3_114"/>
            <p:cNvSpPr txBox="1"/>
            <p:nvPr/>
          </p:nvSpPr>
          <p:spPr>
            <a:xfrm>
              <a:off x="5788500" y="1844075"/>
              <a:ext cx="1276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ISRAEL</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ED1C24"/>
                  </a:solidFill>
                  <a:latin typeface="Arial"/>
                  <a:ea typeface="Arial"/>
                  <a:cs typeface="Arial"/>
                  <a:sym typeface="Arial"/>
                </a:rPr>
                <a:t>Rank:143</a:t>
              </a:r>
              <a:endParaRPr sz="1600" b="0" i="0" u="none" strike="noStrike" cap="none">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Fell 8 places</a:t>
              </a:r>
              <a:endParaRPr sz="1600" b="1" i="0" u="none" strike="noStrike" cap="none">
                <a:solidFill>
                  <a:srgbClr val="000000"/>
                </a:solidFill>
                <a:latin typeface="Arial"/>
                <a:ea typeface="Arial"/>
                <a:cs typeface="Arial"/>
                <a:sym typeface="Arial"/>
              </a:endParaRPr>
            </a:p>
          </p:txBody>
        </p:sp>
        <p:pic>
          <p:nvPicPr>
            <p:cNvPr id="866" name="Google Shape;866;g253ae4fee85_3_114"/>
            <p:cNvPicPr preferRelativeResize="0"/>
            <p:nvPr/>
          </p:nvPicPr>
          <p:blipFill rotWithShape="1">
            <a:blip r:embed="rId7">
              <a:alphaModFix/>
            </a:blip>
            <a:srcRect/>
            <a:stretch/>
          </p:blipFill>
          <p:spPr>
            <a:xfrm>
              <a:off x="6857088" y="2076450"/>
              <a:ext cx="274320" cy="274320"/>
            </a:xfrm>
            <a:prstGeom prst="rect">
              <a:avLst/>
            </a:prstGeom>
            <a:noFill/>
            <a:ln>
              <a:noFill/>
            </a:ln>
          </p:spPr>
        </p:pic>
        <p:cxnSp>
          <p:nvCxnSpPr>
            <p:cNvPr id="867" name="Google Shape;867;g253ae4fee85_3_114"/>
            <p:cNvCxnSpPr/>
            <p:nvPr/>
          </p:nvCxnSpPr>
          <p:spPr>
            <a:xfrm rot="5400000">
              <a:off x="4857725" y="2490900"/>
              <a:ext cx="1428900" cy="447600"/>
            </a:xfrm>
            <a:prstGeom prst="bentConnector3">
              <a:avLst>
                <a:gd name="adj1" fmla="val 2000"/>
              </a:avLst>
            </a:prstGeom>
            <a:noFill/>
            <a:ln w="9525" cap="flat" cmpd="sng">
              <a:solidFill>
                <a:schemeClr val="dk2"/>
              </a:solidFill>
              <a:prstDash val="solid"/>
              <a:round/>
              <a:headEnd type="oval" w="med" len="med"/>
              <a:tailEnd type="none" w="sm" len="sm"/>
            </a:ln>
          </p:spPr>
        </p:cxnSp>
      </p:grpSp>
      <p:grpSp>
        <p:nvGrpSpPr>
          <p:cNvPr id="868" name="Google Shape;868;g253ae4fee85_3_114"/>
          <p:cNvGrpSpPr/>
          <p:nvPr/>
        </p:nvGrpSpPr>
        <p:grpSpPr>
          <a:xfrm>
            <a:off x="6706275" y="2696375"/>
            <a:ext cx="1992908" cy="1015800"/>
            <a:chOff x="6706275" y="2696375"/>
            <a:chExt cx="1992908" cy="1015800"/>
          </a:xfrm>
        </p:grpSpPr>
        <p:sp>
          <p:nvSpPr>
            <p:cNvPr id="869" name="Google Shape;869;g253ae4fee85_3_114"/>
            <p:cNvSpPr txBox="1"/>
            <p:nvPr/>
          </p:nvSpPr>
          <p:spPr>
            <a:xfrm>
              <a:off x="7377475" y="2696375"/>
              <a:ext cx="1199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RUSSIA</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rgbClr val="ED1C24"/>
                  </a:solidFill>
                  <a:latin typeface="Arial"/>
                  <a:ea typeface="Arial"/>
                  <a:cs typeface="Arial"/>
                  <a:sym typeface="Arial"/>
                </a:rPr>
                <a:t>Rank:158</a:t>
              </a:r>
              <a:endParaRPr sz="1600" b="0" i="0" u="none" strike="noStrike" cap="none">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Fell 2 places</a:t>
              </a: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p:txBody>
        </p:sp>
        <p:pic>
          <p:nvPicPr>
            <p:cNvPr id="870" name="Google Shape;870;g253ae4fee85_3_114"/>
            <p:cNvPicPr preferRelativeResize="0"/>
            <p:nvPr/>
          </p:nvPicPr>
          <p:blipFill rotWithShape="1">
            <a:blip r:embed="rId7">
              <a:alphaModFix/>
            </a:blip>
            <a:srcRect/>
            <a:stretch/>
          </p:blipFill>
          <p:spPr>
            <a:xfrm>
              <a:off x="8424863" y="2974075"/>
              <a:ext cx="274320" cy="274320"/>
            </a:xfrm>
            <a:prstGeom prst="rect">
              <a:avLst/>
            </a:prstGeom>
            <a:noFill/>
            <a:ln>
              <a:noFill/>
            </a:ln>
          </p:spPr>
        </p:pic>
        <p:cxnSp>
          <p:nvCxnSpPr>
            <p:cNvPr id="871" name="Google Shape;871;g253ae4fee85_3_114"/>
            <p:cNvCxnSpPr/>
            <p:nvPr/>
          </p:nvCxnSpPr>
          <p:spPr>
            <a:xfrm flipH="1">
              <a:off x="6706275" y="2843225"/>
              <a:ext cx="713700" cy="569100"/>
            </a:xfrm>
            <a:prstGeom prst="bentConnector3">
              <a:avLst>
                <a:gd name="adj1" fmla="val 99426"/>
              </a:avLst>
            </a:prstGeom>
            <a:noFill/>
            <a:ln w="9525" cap="flat" cmpd="sng">
              <a:solidFill>
                <a:schemeClr val="dk2"/>
              </a:solidFill>
              <a:prstDash val="solid"/>
              <a:round/>
              <a:headEnd type="oval" w="med" len="med"/>
              <a:tailEnd type="none" w="sm" len="sm"/>
            </a:ln>
          </p:spPr>
        </p:cxnSp>
      </p:grpSp>
      <p:sp>
        <p:nvSpPr>
          <p:cNvPr id="872" name="Google Shape;872;g253ae4fee85_3_114"/>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5 most deteriorated countries</a:t>
            </a:r>
            <a:endParaRPr sz="2000" b="0" i="0" u="none" strike="noStrike" cap="none">
              <a:solidFill>
                <a:schemeClr val="dk1"/>
              </a:solidFill>
              <a:latin typeface="Arial"/>
              <a:ea typeface="Arial"/>
              <a:cs typeface="Arial"/>
              <a:sym typeface="Arial"/>
            </a:endParaRPr>
          </a:p>
        </p:txBody>
      </p:sp>
      <p:cxnSp>
        <p:nvCxnSpPr>
          <p:cNvPr id="873" name="Google Shape;873;g253ae4fee85_3_11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48"/>
                                        </p:tgtEl>
                                        <p:attrNameLst>
                                          <p:attrName>style.visibility</p:attrName>
                                        </p:attrNameLst>
                                      </p:cBhvr>
                                      <p:to>
                                        <p:strVal val="visible"/>
                                      </p:to>
                                    </p:set>
                                    <p:anim calcmode="lin" valueType="num">
                                      <p:cBhvr additive="base">
                                        <p:cTn id="7" dur="2000"/>
                                        <p:tgtEl>
                                          <p:spTgt spid="8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52"/>
                                        </p:tgtEl>
                                        <p:attrNameLst>
                                          <p:attrName>style.visibility</p:attrName>
                                        </p:attrNameLst>
                                      </p:cBhvr>
                                      <p:to>
                                        <p:strVal val="visible"/>
                                      </p:to>
                                    </p:set>
                                    <p:anim calcmode="lin" valueType="num">
                                      <p:cBhvr additive="base">
                                        <p:cTn id="10" dur="2000" fill="hold"/>
                                        <p:tgtEl>
                                          <p:spTgt spid="852"/>
                                        </p:tgtEl>
                                        <p:attrNameLst>
                                          <p:attrName>ppt_x</p:attrName>
                                        </p:attrNameLst>
                                      </p:cBhvr>
                                      <p:tavLst>
                                        <p:tav tm="0">
                                          <p:val>
                                            <p:strVal val="#ppt_x"/>
                                          </p:val>
                                        </p:tav>
                                        <p:tav tm="100000">
                                          <p:val>
                                            <p:strVal val="#ppt_x"/>
                                          </p:val>
                                        </p:tav>
                                      </p:tavLst>
                                    </p:anim>
                                    <p:anim calcmode="lin" valueType="num">
                                      <p:cBhvr additive="base">
                                        <p:cTn id="11" dur="2000" fill="hold"/>
                                        <p:tgtEl>
                                          <p:spTgt spid="852"/>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56"/>
                                        </p:tgtEl>
                                        <p:attrNameLst>
                                          <p:attrName>style.visibility</p:attrName>
                                        </p:attrNameLst>
                                      </p:cBhvr>
                                      <p:to>
                                        <p:strVal val="visible"/>
                                      </p:to>
                                    </p:set>
                                    <p:anim calcmode="lin" valueType="num">
                                      <p:cBhvr additive="base">
                                        <p:cTn id="14" dur="2000" fill="hold"/>
                                        <p:tgtEl>
                                          <p:spTgt spid="856"/>
                                        </p:tgtEl>
                                        <p:attrNameLst>
                                          <p:attrName>ppt_x</p:attrName>
                                        </p:attrNameLst>
                                      </p:cBhvr>
                                      <p:tavLst>
                                        <p:tav tm="0">
                                          <p:val>
                                            <p:strVal val="#ppt_x"/>
                                          </p:val>
                                        </p:tav>
                                        <p:tav tm="100000">
                                          <p:val>
                                            <p:strVal val="#ppt_x"/>
                                          </p:val>
                                        </p:tav>
                                      </p:tavLst>
                                    </p:anim>
                                    <p:anim calcmode="lin" valueType="num">
                                      <p:cBhvr additive="base">
                                        <p:cTn id="15" dur="2000" fill="hold"/>
                                        <p:tgtEl>
                                          <p:spTgt spid="85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60"/>
                                        </p:tgtEl>
                                        <p:attrNameLst>
                                          <p:attrName>style.visibility</p:attrName>
                                        </p:attrNameLst>
                                      </p:cBhvr>
                                      <p:to>
                                        <p:strVal val="visible"/>
                                      </p:to>
                                    </p:set>
                                    <p:anim calcmode="lin" valueType="num">
                                      <p:cBhvr additive="base">
                                        <p:cTn id="18" dur="2000" fill="hold"/>
                                        <p:tgtEl>
                                          <p:spTgt spid="860"/>
                                        </p:tgtEl>
                                        <p:attrNameLst>
                                          <p:attrName>ppt_x</p:attrName>
                                        </p:attrNameLst>
                                      </p:cBhvr>
                                      <p:tavLst>
                                        <p:tav tm="0">
                                          <p:val>
                                            <p:strVal val="#ppt_x"/>
                                          </p:val>
                                        </p:tav>
                                        <p:tav tm="100000">
                                          <p:val>
                                            <p:strVal val="#ppt_x"/>
                                          </p:val>
                                        </p:tav>
                                      </p:tavLst>
                                    </p:anim>
                                    <p:anim calcmode="lin" valueType="num">
                                      <p:cBhvr additive="base">
                                        <p:cTn id="19" dur="2000" fill="hold"/>
                                        <p:tgtEl>
                                          <p:spTgt spid="86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64"/>
                                        </p:tgtEl>
                                        <p:attrNameLst>
                                          <p:attrName>style.visibility</p:attrName>
                                        </p:attrNameLst>
                                      </p:cBhvr>
                                      <p:to>
                                        <p:strVal val="visible"/>
                                      </p:to>
                                    </p:set>
                                    <p:anim calcmode="lin" valueType="num">
                                      <p:cBhvr additive="base">
                                        <p:cTn id="22" dur="2000" fill="hold"/>
                                        <p:tgtEl>
                                          <p:spTgt spid="864"/>
                                        </p:tgtEl>
                                        <p:attrNameLst>
                                          <p:attrName>ppt_x</p:attrName>
                                        </p:attrNameLst>
                                      </p:cBhvr>
                                      <p:tavLst>
                                        <p:tav tm="0">
                                          <p:val>
                                            <p:strVal val="#ppt_x"/>
                                          </p:val>
                                        </p:tav>
                                        <p:tav tm="100000">
                                          <p:val>
                                            <p:strVal val="#ppt_x"/>
                                          </p:val>
                                        </p:tav>
                                      </p:tavLst>
                                    </p:anim>
                                    <p:anim calcmode="lin" valueType="num">
                                      <p:cBhvr additive="base">
                                        <p:cTn id="23" dur="2000" fill="hold"/>
                                        <p:tgtEl>
                                          <p:spTgt spid="86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68"/>
                                        </p:tgtEl>
                                        <p:attrNameLst>
                                          <p:attrName>style.visibility</p:attrName>
                                        </p:attrNameLst>
                                      </p:cBhvr>
                                      <p:to>
                                        <p:strVal val="visible"/>
                                      </p:to>
                                    </p:set>
                                    <p:anim calcmode="lin" valueType="num">
                                      <p:cBhvr additive="base">
                                        <p:cTn id="26" dur="2000" fill="hold"/>
                                        <p:tgtEl>
                                          <p:spTgt spid="868"/>
                                        </p:tgtEl>
                                        <p:attrNameLst>
                                          <p:attrName>ppt_x</p:attrName>
                                        </p:attrNameLst>
                                      </p:cBhvr>
                                      <p:tavLst>
                                        <p:tav tm="0">
                                          <p:val>
                                            <p:strVal val="#ppt_x"/>
                                          </p:val>
                                        </p:tav>
                                        <p:tav tm="100000">
                                          <p:val>
                                            <p:strVal val="#ppt_x"/>
                                          </p:val>
                                        </p:tav>
                                      </p:tavLst>
                                    </p:anim>
                                    <p:anim calcmode="lin" valueType="num">
                                      <p:cBhvr additive="base">
                                        <p:cTn id="27" dur="2000" fill="hold"/>
                                        <p:tgtEl>
                                          <p:spTgt spid="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g253fa14b5a6_0_1153"/>
          <p:cNvPicPr preferRelativeResize="0"/>
          <p:nvPr/>
        </p:nvPicPr>
        <p:blipFill rotWithShape="1">
          <a:blip r:embed="rId3">
            <a:alphaModFix/>
          </a:blip>
          <a:srcRect l="-31098" r="31327"/>
          <a:stretch/>
        </p:blipFill>
        <p:spPr>
          <a:xfrm>
            <a:off x="1506575" y="789"/>
            <a:ext cx="7714755" cy="5141928"/>
          </a:xfrm>
          <a:prstGeom prst="rect">
            <a:avLst/>
          </a:prstGeom>
          <a:noFill/>
          <a:ln>
            <a:noFill/>
          </a:ln>
        </p:spPr>
      </p:pic>
      <p:sp>
        <p:nvSpPr>
          <p:cNvPr id="879" name="Google Shape;879;g253fa14b5a6_0_1153"/>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880" name="Google Shape;880;g253fa14b5a6_0_1153"/>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881" name="Google Shape;881;g253fa14b5a6_0_1153"/>
          <p:cNvSpPr txBox="1"/>
          <p:nvPr/>
        </p:nvSpPr>
        <p:spPr>
          <a:xfrm>
            <a:off x="431809" y="1803868"/>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TRENDS IN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PEACE</a:t>
            </a:r>
            <a:endParaRPr sz="300" b="0" i="0" u="none" strike="noStrike" cap="none">
              <a:solidFill>
                <a:schemeClr val="lt1"/>
              </a:solidFill>
              <a:latin typeface="Arial"/>
              <a:ea typeface="Arial"/>
              <a:cs typeface="Arial"/>
              <a:sym typeface="Arial"/>
            </a:endParaRPr>
          </a:p>
        </p:txBody>
      </p:sp>
      <p:cxnSp>
        <p:nvCxnSpPr>
          <p:cNvPr id="882" name="Google Shape;882;g253fa14b5a6_0_1153"/>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883" name="Google Shape;883;g253fa14b5a6_0_1153"/>
          <p:cNvSpPr txBox="1"/>
          <p:nvPr/>
        </p:nvSpPr>
        <p:spPr>
          <a:xfrm>
            <a:off x="481025" y="4002350"/>
            <a:ext cx="32109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15 year trends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Improvements &amp; deterorations </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Conflict &amp; militarisation trends </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g253ae4fee85_3_134"/>
          <p:cNvPicPr preferRelativeResize="0"/>
          <p:nvPr/>
        </p:nvPicPr>
        <p:blipFill rotWithShape="1">
          <a:blip r:embed="rId3">
            <a:alphaModFix/>
          </a:blip>
          <a:srcRect/>
          <a:stretch/>
        </p:blipFill>
        <p:spPr>
          <a:xfrm>
            <a:off x="1002375" y="617526"/>
            <a:ext cx="6962632" cy="3760379"/>
          </a:xfrm>
          <a:prstGeom prst="rect">
            <a:avLst/>
          </a:prstGeom>
          <a:noFill/>
          <a:ln>
            <a:noFill/>
          </a:ln>
        </p:spPr>
      </p:pic>
      <p:pic>
        <p:nvPicPr>
          <p:cNvPr id="890" name="Google Shape;890;g253ae4fee85_3_134"/>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891" name="Google Shape;891;g253ae4fee85_3_13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92" name="Google Shape;892;g253ae4fee85_3_134"/>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893" name="Google Shape;893;g253ae4fee85_3_134"/>
          <p:cNvSpPr txBox="1"/>
          <p:nvPr/>
        </p:nvSpPr>
        <p:spPr>
          <a:xfrm>
            <a:off x="516114" y="643351"/>
            <a:ext cx="5458200" cy="2004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808080"/>
              </a:buClr>
              <a:buSzPts val="1100"/>
              <a:buFont typeface="Arial"/>
              <a:buNone/>
            </a:pPr>
            <a:r>
              <a:rPr lang="en-US" sz="1200" b="0" i="0" u="none" strike="noStrike" cap="none">
                <a:solidFill>
                  <a:srgbClr val="393939"/>
                </a:solidFill>
                <a:latin typeface="Arial"/>
                <a:ea typeface="Arial"/>
                <a:cs typeface="Arial"/>
                <a:sym typeface="Arial"/>
              </a:rPr>
              <a:t>Peacefulness has declined year on year for 13 of the last 15 years.</a:t>
            </a:r>
            <a:endParaRPr sz="1200" b="0" i="0" u="none" strike="noStrike" cap="none">
              <a:solidFill>
                <a:srgbClr val="393939"/>
              </a:solidFill>
              <a:latin typeface="Arial"/>
              <a:ea typeface="Arial"/>
              <a:cs typeface="Arial"/>
              <a:sym typeface="Arial"/>
            </a:endParaRPr>
          </a:p>
        </p:txBody>
      </p:sp>
      <p:sp>
        <p:nvSpPr>
          <p:cNvPr id="894" name="Google Shape;894;g253ae4fee85_3_134"/>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Peacefulness since 2008</a:t>
            </a:r>
            <a:endParaRPr sz="2000" b="0" i="0" u="none" strike="noStrike" cap="none">
              <a:solidFill>
                <a:schemeClr val="dk1"/>
              </a:solidFill>
              <a:latin typeface="Arial"/>
              <a:ea typeface="Arial"/>
              <a:cs typeface="Arial"/>
              <a:sym typeface="Arial"/>
            </a:endParaRPr>
          </a:p>
        </p:txBody>
      </p:sp>
      <p:cxnSp>
        <p:nvCxnSpPr>
          <p:cNvPr id="895" name="Google Shape;895;g253ae4fee85_3_13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896" name="Google Shape;896;g253ae4fee85_3_134"/>
          <p:cNvSpPr txBox="1"/>
          <p:nvPr/>
        </p:nvSpPr>
        <p:spPr>
          <a:xfrm>
            <a:off x="1002375" y="4371700"/>
            <a:ext cx="3000000" cy="307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800"/>
              <a:buFont typeface="Arial"/>
              <a:buNone/>
            </a:pPr>
            <a:r>
              <a:rPr lang="en-US" sz="800" b="0" i="0" u="none" strike="noStrike" cap="none">
                <a:solidFill>
                  <a:srgbClr val="393939"/>
                </a:solidFill>
                <a:latin typeface="Arial"/>
                <a:ea typeface="Arial"/>
                <a:cs typeface="Arial"/>
                <a:sym typeface="Arial"/>
              </a:rPr>
              <a:t>Source: IEP</a:t>
            </a:r>
            <a:endParaRPr sz="8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00F08CD-85FC-9EF1-9DF9-B4FD3D699176}"/>
              </a:ext>
            </a:extLst>
          </p:cNvPr>
          <p:cNvSpPr txBox="1"/>
          <p:nvPr/>
        </p:nvSpPr>
        <p:spPr>
          <a:xfrm>
            <a:off x="3287017" y="4291042"/>
            <a:ext cx="3910361" cy="307777"/>
          </a:xfrm>
          <a:prstGeom prst="rect">
            <a:avLst/>
          </a:prstGeom>
          <a:noFill/>
        </p:spPr>
        <p:txBody>
          <a:bodyPr wrap="square" rtlCol="0">
            <a:spAutoFit/>
          </a:bodyPr>
          <a:lstStyle/>
          <a:p>
            <a:r>
              <a:rPr lang="en-AU" i="1" dirty="0"/>
              <a:t>97 countries deteriorated while 66 improved</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wipe(left)">
                                      <p:cBhvr>
                                        <p:cTn id="7" dur="2000"/>
                                        <p:tgtEl>
                                          <p:spTgt spid="88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g253ae4fee85_3_174"/>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924" name="Google Shape;924;g253ae4fee85_3_17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25" name="Google Shape;925;g253ae4fee85_3_174"/>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926" name="Google Shape;926;g253ae4fee85_3_174"/>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Peace over the last 15 years </a:t>
            </a:r>
            <a:endParaRPr sz="2000" b="0" i="0" u="none" strike="noStrike" cap="none">
              <a:solidFill>
                <a:schemeClr val="dk1"/>
              </a:solidFill>
              <a:latin typeface="Arial"/>
              <a:ea typeface="Arial"/>
              <a:cs typeface="Arial"/>
              <a:sym typeface="Arial"/>
            </a:endParaRPr>
          </a:p>
        </p:txBody>
      </p:sp>
      <p:cxnSp>
        <p:nvCxnSpPr>
          <p:cNvPr id="927" name="Google Shape;927;g253ae4fee85_3_17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928" name="Google Shape;928;g253ae4fee85_3_174"/>
          <p:cNvSpPr txBox="1"/>
          <p:nvPr/>
        </p:nvSpPr>
        <p:spPr>
          <a:xfrm>
            <a:off x="675427" y="873475"/>
            <a:ext cx="6422700" cy="200400"/>
          </a:xfrm>
          <a:prstGeom prst="rect">
            <a:avLst/>
          </a:prstGeom>
          <a:noFill/>
          <a:ln>
            <a:noFill/>
          </a:ln>
        </p:spPr>
        <p:txBody>
          <a:bodyPr spcFirstLastPara="1" wrap="square" lIns="0" tIns="0" rIns="0" bIns="0" anchor="t" anchorCtr="0">
            <a:noAutofit/>
          </a:bodyPr>
          <a:lstStyle/>
          <a:p>
            <a:pPr marL="457200" marR="0" lvl="0" indent="-304800" algn="l" rtl="0">
              <a:lnSpc>
                <a:spcPct val="90000"/>
              </a:lnSpc>
              <a:spcBef>
                <a:spcPts val="0"/>
              </a:spcBef>
              <a:spcAft>
                <a:spcPts val="0"/>
              </a:spcAft>
              <a:buClr>
                <a:srgbClr val="393939"/>
              </a:buClr>
              <a:buSzPts val="1200"/>
              <a:buFont typeface="Arial"/>
              <a:buChar char="●"/>
            </a:pPr>
            <a:r>
              <a:rPr lang="en-US" sz="1200" b="0" i="0" u="none" strike="noStrike" cap="none" err="1">
                <a:solidFill>
                  <a:srgbClr val="393939"/>
                </a:solidFill>
                <a:latin typeface="Arial"/>
                <a:ea typeface="Arial"/>
                <a:cs typeface="Arial"/>
                <a:sym typeface="Arial"/>
              </a:rPr>
              <a:t>Militarisation</a:t>
            </a:r>
            <a:r>
              <a:rPr lang="en-US" sz="1200" b="0" i="0" u="none" strike="noStrike" cap="none">
                <a:solidFill>
                  <a:srgbClr val="393939"/>
                </a:solidFill>
                <a:latin typeface="Arial"/>
                <a:ea typeface="Arial"/>
                <a:cs typeface="Arial"/>
                <a:sym typeface="Arial"/>
              </a:rPr>
              <a:t> was the only domain to improve since 2008. Ongoing conflict deteriorated substantially since the mid 2010s.</a:t>
            </a:r>
            <a:endParaRPr sz="1200" b="0" i="0" u="none" strike="noStrike" cap="none">
              <a:solidFill>
                <a:srgbClr val="393939"/>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393939"/>
              </a:solidFill>
              <a:latin typeface="Arial"/>
              <a:ea typeface="Arial"/>
              <a:cs typeface="Arial"/>
              <a:sym typeface="Arial"/>
            </a:endParaRPr>
          </a:p>
          <a:p>
            <a:pPr marL="0" marR="0" lvl="2" indent="0" algn="l" rtl="0">
              <a:lnSpc>
                <a:spcPct val="90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pic>
        <p:nvPicPr>
          <p:cNvPr id="929" name="Google Shape;929;g253ae4fee85_3_174"/>
          <p:cNvPicPr preferRelativeResize="0"/>
          <p:nvPr/>
        </p:nvPicPr>
        <p:blipFill rotWithShape="1">
          <a:blip r:embed="rId5">
            <a:alphaModFix/>
          </a:blip>
          <a:srcRect/>
          <a:stretch/>
        </p:blipFill>
        <p:spPr>
          <a:xfrm>
            <a:off x="326400" y="1452400"/>
            <a:ext cx="8559801" cy="2837554"/>
          </a:xfrm>
          <a:prstGeom prst="rect">
            <a:avLst/>
          </a:prstGeom>
          <a:noFill/>
          <a:ln>
            <a:noFill/>
          </a:ln>
        </p:spPr>
      </p:pic>
      <p:sp>
        <p:nvSpPr>
          <p:cNvPr id="930" name="Google Shape;930;g253ae4fee85_3_174"/>
          <p:cNvSpPr txBox="1"/>
          <p:nvPr/>
        </p:nvSpPr>
        <p:spPr>
          <a:xfrm>
            <a:off x="1002375" y="4371700"/>
            <a:ext cx="3000000" cy="307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800"/>
              <a:buFont typeface="Arial"/>
              <a:buNone/>
            </a:pPr>
            <a:r>
              <a:rPr lang="en-US" sz="800" b="0" i="0" u="none" strike="noStrike" cap="none">
                <a:solidFill>
                  <a:srgbClr val="393939"/>
                </a:solidFill>
                <a:latin typeface="Arial"/>
                <a:ea typeface="Arial"/>
                <a:cs typeface="Arial"/>
                <a:sym typeface="Arial"/>
              </a:rPr>
              <a:t>Source: IEP</a:t>
            </a:r>
            <a:endParaRPr sz="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wipe(left)">
                                      <p:cBhvr>
                                        <p:cTn id="7" dur="2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7" name="Google Shape;937;g253ae4fee85_3_194"/>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938" name="Google Shape;938;g253ae4fee85_3_19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39" name="Google Shape;939;g253ae4fee85_3_194"/>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942" name="Google Shape;942;g253ae4fee85_3_194"/>
          <p:cNvSpPr txBox="1"/>
          <p:nvPr/>
        </p:nvSpPr>
        <p:spPr>
          <a:xfrm>
            <a:off x="231238" y="808550"/>
            <a:ext cx="7880400" cy="4161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943" name="Google Shape;943;g253ae4fee85_3_194"/>
          <p:cNvSpPr txBox="1"/>
          <p:nvPr/>
        </p:nvSpPr>
        <p:spPr>
          <a:xfrm>
            <a:off x="516127" y="643350"/>
            <a:ext cx="6422700" cy="2004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808080"/>
              </a:buClr>
              <a:buSzPts val="1100"/>
              <a:buFont typeface="Arial"/>
              <a:buNone/>
            </a:pPr>
            <a:r>
              <a:rPr lang="en-US" sz="1200" b="0" i="0" u="none" strike="noStrike" cap="none">
                <a:solidFill>
                  <a:srgbClr val="393939"/>
                </a:solidFill>
                <a:latin typeface="Arial"/>
                <a:ea typeface="Arial"/>
                <a:cs typeface="Arial"/>
                <a:sym typeface="Arial"/>
              </a:rPr>
              <a:t>The Violent Demonstrations and External Conflicts fought indicators both deteriorated by more than 50 per cent since 2008</a:t>
            </a:r>
            <a:endParaRPr sz="1200" b="0" i="0" u="none" strike="noStrike" cap="none">
              <a:solidFill>
                <a:srgbClr val="393939"/>
              </a:solidFill>
              <a:latin typeface="Arial"/>
              <a:ea typeface="Arial"/>
              <a:cs typeface="Arial"/>
              <a:sym typeface="Arial"/>
            </a:endParaRPr>
          </a:p>
          <a:p>
            <a:pPr marL="0" marR="0" lvl="2" indent="0" algn="l" rtl="0">
              <a:lnSpc>
                <a:spcPct val="90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944" name="Google Shape;944;g253ae4fee85_3_194"/>
          <p:cNvSpPr txBox="1"/>
          <p:nvPr/>
        </p:nvSpPr>
        <p:spPr>
          <a:xfrm>
            <a:off x="516125" y="300925"/>
            <a:ext cx="50715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Changes in indicator scores, 2008 - 2023</a:t>
            </a:r>
            <a:endParaRPr sz="2000" b="0" i="0" u="none" strike="noStrike" cap="none">
              <a:solidFill>
                <a:schemeClr val="dk1"/>
              </a:solidFill>
              <a:latin typeface="Arial"/>
              <a:ea typeface="Arial"/>
              <a:cs typeface="Arial"/>
              <a:sym typeface="Arial"/>
            </a:endParaRPr>
          </a:p>
        </p:txBody>
      </p:sp>
      <p:cxnSp>
        <p:nvCxnSpPr>
          <p:cNvPr id="945" name="Google Shape;945;g253ae4fee85_3_19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graphicFrame>
        <p:nvGraphicFramePr>
          <p:cNvPr id="2" name="Chart 1">
            <a:extLst>
              <a:ext uri="{FF2B5EF4-FFF2-40B4-BE49-F238E27FC236}">
                <a16:creationId xmlns:a16="http://schemas.microsoft.com/office/drawing/2014/main" id="{DE5A60E6-8AA8-40E6-900F-61533285984D}"/>
              </a:ext>
            </a:extLst>
          </p:cNvPr>
          <p:cNvGraphicFramePr>
            <a:graphicFrameLocks/>
          </p:cNvGraphicFramePr>
          <p:nvPr>
            <p:extLst>
              <p:ext uri="{D42A27DB-BD31-4B8C-83A1-F6EECF244321}">
                <p14:modId xmlns:p14="http://schemas.microsoft.com/office/powerpoint/2010/main" val="1450881311"/>
              </p:ext>
            </p:extLst>
          </p:nvPr>
        </p:nvGraphicFramePr>
        <p:xfrm>
          <a:off x="1313381" y="1008950"/>
          <a:ext cx="5760000" cy="3600000"/>
        </p:xfrm>
        <a:graphic>
          <a:graphicData uri="http://schemas.openxmlformats.org/drawingml/2006/chart">
            <c:chart xmlns:c="http://schemas.openxmlformats.org/drawingml/2006/chart" xmlns:r="http://schemas.openxmlformats.org/officeDocument/2006/relationships" r:id="rId6"/>
          </a:graphicData>
        </a:graphic>
      </p:graphicFrame>
      <p:sp>
        <p:nvSpPr>
          <p:cNvPr id="3" name="Google Shape;940;g253ae4fee85_3_194">
            <a:extLst>
              <a:ext uri="{FF2B5EF4-FFF2-40B4-BE49-F238E27FC236}">
                <a16:creationId xmlns:a16="http://schemas.microsoft.com/office/drawing/2014/main" id="{C3ED81D9-C70C-3865-DA9C-B582E0D03DBB}"/>
              </a:ext>
            </a:extLst>
          </p:cNvPr>
          <p:cNvSpPr txBox="1"/>
          <p:nvPr/>
        </p:nvSpPr>
        <p:spPr>
          <a:xfrm>
            <a:off x="2959504" y="4404881"/>
            <a:ext cx="1343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←More Peaceful</a:t>
            </a:r>
            <a:endParaRPr sz="1000" b="1" i="0" u="none" strike="noStrike" cap="none">
              <a:solidFill>
                <a:schemeClr val="dk1"/>
              </a:solidFill>
              <a:latin typeface="Arial"/>
              <a:ea typeface="Arial"/>
              <a:cs typeface="Arial"/>
              <a:sym typeface="Arial"/>
            </a:endParaRPr>
          </a:p>
        </p:txBody>
      </p:sp>
      <p:sp>
        <p:nvSpPr>
          <p:cNvPr id="4" name="Google Shape;941;g253ae4fee85_3_194">
            <a:extLst>
              <a:ext uri="{FF2B5EF4-FFF2-40B4-BE49-F238E27FC236}">
                <a16:creationId xmlns:a16="http://schemas.microsoft.com/office/drawing/2014/main" id="{BEF26C05-F38D-73BE-7644-E321A322CF60}"/>
              </a:ext>
            </a:extLst>
          </p:cNvPr>
          <p:cNvSpPr txBox="1"/>
          <p:nvPr/>
        </p:nvSpPr>
        <p:spPr>
          <a:xfrm>
            <a:off x="4571991" y="4404881"/>
            <a:ext cx="1343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Less Peaceful→</a:t>
            </a:r>
            <a:endParaRPr sz="1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g253ae4fee85_3_1127"/>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264" name="Google Shape;1264;g253ae4fee85_3_1127"/>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65" name="Google Shape;1265;g253ae4fee85_3_1127"/>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266" name="Google Shape;1266;g253ae4fee85_3_1127"/>
          <p:cNvGrpSpPr/>
          <p:nvPr/>
        </p:nvGrpSpPr>
        <p:grpSpPr>
          <a:xfrm>
            <a:off x="1200736" y="1697050"/>
            <a:ext cx="6166046" cy="3065876"/>
            <a:chOff x="1200736" y="1697050"/>
            <a:chExt cx="6166046" cy="3065876"/>
          </a:xfrm>
        </p:grpSpPr>
        <p:sp>
          <p:nvSpPr>
            <p:cNvPr id="1267" name="Google Shape;1267;g253ae4fee85_3_1127"/>
            <p:cNvSpPr txBox="1"/>
            <p:nvPr/>
          </p:nvSpPr>
          <p:spPr>
            <a:xfrm>
              <a:off x="3398363" y="4487526"/>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Total Battle Deaths, 2000 - 2022</a:t>
              </a:r>
              <a:endParaRPr sz="1000" b="0" i="0" u="none" strike="noStrike" cap="none">
                <a:solidFill>
                  <a:srgbClr val="000000"/>
                </a:solidFill>
                <a:latin typeface="Arial"/>
                <a:ea typeface="Arial"/>
                <a:cs typeface="Arial"/>
                <a:sym typeface="Arial"/>
              </a:endParaRPr>
            </a:p>
          </p:txBody>
        </p:sp>
        <p:sp>
          <p:nvSpPr>
            <p:cNvPr id="1268" name="Google Shape;1268;g253ae4fee85_3_1127"/>
            <p:cNvSpPr txBox="1"/>
            <p:nvPr/>
          </p:nvSpPr>
          <p:spPr>
            <a:xfrm>
              <a:off x="1200736" y="4341542"/>
              <a:ext cx="13908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Source: UCDP</a:t>
              </a:r>
              <a:endParaRPr sz="700" b="0" i="0" u="none" strike="noStrike" cap="none">
                <a:solidFill>
                  <a:schemeClr val="dk1"/>
                </a:solidFill>
                <a:latin typeface="Arial"/>
                <a:ea typeface="Arial"/>
                <a:cs typeface="Arial"/>
                <a:sym typeface="Arial"/>
              </a:endParaRPr>
            </a:p>
          </p:txBody>
        </p:sp>
        <p:pic>
          <p:nvPicPr>
            <p:cNvPr id="1269" name="Google Shape;1269;g253ae4fee85_3_1127"/>
            <p:cNvPicPr preferRelativeResize="0"/>
            <p:nvPr/>
          </p:nvPicPr>
          <p:blipFill rotWithShape="1">
            <a:blip r:embed="rId5">
              <a:alphaModFix/>
            </a:blip>
            <a:srcRect/>
            <a:stretch/>
          </p:blipFill>
          <p:spPr>
            <a:xfrm>
              <a:off x="1299282" y="1697050"/>
              <a:ext cx="6067500" cy="2644500"/>
            </a:xfrm>
            <a:prstGeom prst="rect">
              <a:avLst/>
            </a:prstGeom>
            <a:noFill/>
            <a:ln>
              <a:noFill/>
            </a:ln>
          </p:spPr>
        </p:pic>
      </p:grpSp>
      <p:cxnSp>
        <p:nvCxnSpPr>
          <p:cNvPr id="1270" name="Google Shape;1270;g253ae4fee85_3_1127"/>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71" name="Google Shape;1271;g253ae4fee85_3_1127"/>
          <p:cNvSpPr txBox="1"/>
          <p:nvPr/>
        </p:nvSpPr>
        <p:spPr>
          <a:xfrm>
            <a:off x="616325" y="797987"/>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rgbClr val="393939"/>
              </a:buClr>
              <a:buSzPts val="1200"/>
              <a:buFont typeface="Arial"/>
              <a:buChar char="●"/>
            </a:pPr>
            <a:r>
              <a:rPr lang="en-US" b="0" i="0" u="none" strike="noStrike" cap="none" dirty="0">
                <a:solidFill>
                  <a:schemeClr val="dk1"/>
                </a:solidFill>
                <a:latin typeface="Arial"/>
                <a:ea typeface="Arial"/>
                <a:cs typeface="Arial"/>
                <a:sym typeface="Arial"/>
              </a:rPr>
              <a:t>Over 180,000 of the battlefield deaths occurred in Ethiopia and the Ukraine</a:t>
            </a:r>
          </a:p>
          <a:p>
            <a:pPr marL="457200" marR="0" lvl="0" indent="-304800" algn="l" rtl="0">
              <a:lnSpc>
                <a:spcPct val="100000"/>
              </a:lnSpc>
              <a:spcBef>
                <a:spcPts val="0"/>
              </a:spcBef>
              <a:spcAft>
                <a:spcPts val="0"/>
              </a:spcAft>
              <a:buClr>
                <a:srgbClr val="393939"/>
              </a:buClr>
              <a:buSzPts val="1200"/>
              <a:buFont typeface="Arial"/>
              <a:buChar char="●"/>
            </a:pPr>
            <a:endParaRPr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b="0" i="0" u="none" strike="noStrike" cap="none" dirty="0">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
        <p:nvSpPr>
          <p:cNvPr id="1272" name="Google Shape;1272;g253ae4fee85_3_1127"/>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Total battle deaths, 2000 - 2022 </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wipe(down)">
                                      <p:cBhvr>
                                        <p:cTn id="7" dur="2000"/>
                                        <p:tgtEl>
                                          <p:spTgt spid="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pic>
        <p:nvPicPr>
          <p:cNvPr id="982" name="Google Shape;982;g253ae4fee85_3_251"/>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983" name="Google Shape;983;g253ae4fee85_3_25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84" name="Google Shape;984;g253ae4fee85_3_251"/>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987" name="Google Shape;987;g253ae4fee85_3_251"/>
          <p:cNvSpPr txBox="1"/>
          <p:nvPr/>
        </p:nvSpPr>
        <p:spPr>
          <a:xfrm>
            <a:off x="516125" y="300925"/>
            <a:ext cx="610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Trends in Internal &amp; External Conflict indicators </a:t>
            </a:r>
            <a:endParaRPr sz="2000" b="0" i="0" u="none" strike="noStrike" cap="none">
              <a:solidFill>
                <a:schemeClr val="dk1"/>
              </a:solidFill>
              <a:latin typeface="Arial"/>
              <a:ea typeface="Arial"/>
              <a:cs typeface="Arial"/>
              <a:sym typeface="Arial"/>
            </a:endParaRPr>
          </a:p>
        </p:txBody>
      </p:sp>
      <p:cxnSp>
        <p:nvCxnSpPr>
          <p:cNvPr id="988" name="Google Shape;988;g253ae4fee85_3_251"/>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989" name="Google Shape;989;g253ae4fee85_3_251"/>
          <p:cNvSpPr txBox="1"/>
          <p:nvPr/>
        </p:nvSpPr>
        <p:spPr>
          <a:xfrm>
            <a:off x="675427" y="873475"/>
            <a:ext cx="6422700" cy="200400"/>
          </a:xfrm>
          <a:prstGeom prst="rect">
            <a:avLst/>
          </a:prstGeom>
          <a:noFill/>
          <a:ln>
            <a:noFill/>
          </a:ln>
        </p:spPr>
        <p:txBody>
          <a:bodyPr spcFirstLastPara="1" wrap="square" lIns="0" tIns="0" rIns="0" bIns="0" anchor="t" anchorCtr="0">
            <a:noAutofit/>
          </a:bodyPr>
          <a:lstStyle/>
          <a:p>
            <a:pPr marL="457200" marR="0" lvl="0" indent="-304800" algn="l" rtl="0">
              <a:lnSpc>
                <a:spcPct val="115000"/>
              </a:lnSpc>
              <a:spcBef>
                <a:spcPts val="0"/>
              </a:spcBef>
              <a:spcAft>
                <a:spcPts val="0"/>
              </a:spcAft>
              <a:buClr>
                <a:srgbClr val="393939"/>
              </a:buClr>
              <a:buSzPts val="1200"/>
              <a:buFont typeface="Arial"/>
              <a:buChar char="●"/>
            </a:pPr>
            <a:r>
              <a:rPr lang="en-US" sz="1200" b="0" i="0" u="none" strike="noStrike" cap="none">
                <a:solidFill>
                  <a:srgbClr val="0B1107"/>
                </a:solidFill>
                <a:latin typeface="Arial"/>
                <a:ea typeface="Arial"/>
                <a:cs typeface="Arial"/>
                <a:sym typeface="Arial"/>
              </a:rPr>
              <a:t>More countries are involved in external conflicts than at any other time</a:t>
            </a:r>
            <a:endParaRPr sz="1200" b="0" i="0" u="none" strike="noStrike" cap="none">
              <a:solidFill>
                <a:srgbClr val="0B1107"/>
              </a:solidFill>
              <a:latin typeface="Arial"/>
              <a:ea typeface="Arial"/>
              <a:cs typeface="Arial"/>
              <a:sym typeface="Arial"/>
            </a:endParaRPr>
          </a:p>
          <a:p>
            <a:pPr marL="457200" marR="0" lvl="0" indent="-304800" algn="l" rtl="0">
              <a:lnSpc>
                <a:spcPct val="115000"/>
              </a:lnSpc>
              <a:spcBef>
                <a:spcPts val="0"/>
              </a:spcBef>
              <a:spcAft>
                <a:spcPts val="0"/>
              </a:spcAft>
              <a:buClr>
                <a:srgbClr val="393939"/>
              </a:buClr>
              <a:buSzPts val="1200"/>
              <a:buFont typeface="Arial"/>
              <a:buChar char="●"/>
            </a:pPr>
            <a:r>
              <a:rPr lang="en-US" sz="1200" b="0" i="0" u="none" strike="noStrike" cap="none">
                <a:solidFill>
                  <a:srgbClr val="0B1107"/>
                </a:solidFill>
                <a:latin typeface="Arial"/>
                <a:ea typeface="Arial"/>
                <a:cs typeface="Arial"/>
                <a:sym typeface="Arial"/>
              </a:rPr>
              <a:t>Average level of internal conflict has risen steadily over the past 15 years</a:t>
            </a:r>
            <a:endParaRPr sz="1200" b="0" i="0" u="none" strike="noStrike" cap="none">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1626721F-34DC-4725-B35E-0757F9F54DAA}"/>
              </a:ext>
            </a:extLst>
          </p:cNvPr>
          <p:cNvGraphicFramePr>
            <a:graphicFrameLocks/>
          </p:cNvGraphicFramePr>
          <p:nvPr>
            <p:extLst>
              <p:ext uri="{D42A27DB-BD31-4B8C-83A1-F6EECF244321}">
                <p14:modId xmlns:p14="http://schemas.microsoft.com/office/powerpoint/2010/main" val="1591579457"/>
              </p:ext>
            </p:extLst>
          </p:nvPr>
        </p:nvGraphicFramePr>
        <p:xfrm>
          <a:off x="1016485" y="1685852"/>
          <a:ext cx="3197809" cy="25240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2">
            <a:extLst>
              <a:ext uri="{FF2B5EF4-FFF2-40B4-BE49-F238E27FC236}">
                <a16:creationId xmlns:a16="http://schemas.microsoft.com/office/drawing/2014/main" id="{E8E348C5-A0C7-44FC-9B67-56211AFD8896}"/>
              </a:ext>
            </a:extLst>
          </p:cNvPr>
          <p:cNvGraphicFramePr>
            <a:graphicFrameLocks/>
          </p:cNvGraphicFramePr>
          <p:nvPr>
            <p:extLst>
              <p:ext uri="{D42A27DB-BD31-4B8C-83A1-F6EECF244321}">
                <p14:modId xmlns:p14="http://schemas.microsoft.com/office/powerpoint/2010/main" val="3435807414"/>
              </p:ext>
            </p:extLst>
          </p:nvPr>
        </p:nvGraphicFramePr>
        <p:xfrm>
          <a:off x="4284782" y="1685042"/>
          <a:ext cx="3253840" cy="2524009"/>
        </p:xfrm>
        <a:graphic>
          <a:graphicData uri="http://schemas.openxmlformats.org/drawingml/2006/chart">
            <c:chart xmlns:c="http://schemas.openxmlformats.org/drawingml/2006/chart" xmlns:r="http://schemas.openxmlformats.org/officeDocument/2006/relationships" r:id="rId7"/>
          </a:graphicData>
        </a:graphic>
      </p:graphicFrame>
      <p:sp>
        <p:nvSpPr>
          <p:cNvPr id="4" name="Google Shape;999;g253ae4fee85_3_258">
            <a:extLst>
              <a:ext uri="{FF2B5EF4-FFF2-40B4-BE49-F238E27FC236}">
                <a16:creationId xmlns:a16="http://schemas.microsoft.com/office/drawing/2014/main" id="{DDBD57F9-7CE4-5E5B-3C99-EF00A8CA242C}"/>
              </a:ext>
            </a:extLst>
          </p:cNvPr>
          <p:cNvSpPr txBox="1"/>
          <p:nvPr/>
        </p:nvSpPr>
        <p:spPr>
          <a:xfrm>
            <a:off x="1337998" y="4181440"/>
            <a:ext cx="1490258"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tx1">
                    <a:lumMod val="50000"/>
                    <a:lumOff val="50000"/>
                  </a:schemeClr>
                </a:solidFill>
                <a:latin typeface="Arial"/>
                <a:ea typeface="Arial"/>
                <a:cs typeface="Arial"/>
                <a:sym typeface="Arial"/>
              </a:rPr>
              <a:t>Source: </a:t>
            </a:r>
            <a:r>
              <a:rPr lang="en-US" sz="700">
                <a:solidFill>
                  <a:schemeClr val="tx1">
                    <a:lumMod val="50000"/>
                    <a:lumOff val="50000"/>
                  </a:schemeClr>
                </a:solidFill>
              </a:rPr>
              <a:t>UCDP; IEP calculations</a:t>
            </a:r>
            <a:endParaRPr sz="700" b="0" i="0" u="none" strike="noStrike" cap="none">
              <a:solidFill>
                <a:schemeClr val="tx1">
                  <a:lumMod val="50000"/>
                  <a:lumOff val="50000"/>
                </a:schemeClr>
              </a:solidFill>
              <a:latin typeface="Arial"/>
              <a:ea typeface="Arial"/>
              <a:cs typeface="Arial"/>
              <a:sym typeface="Arial"/>
            </a:endParaRPr>
          </a:p>
        </p:txBody>
      </p:sp>
      <p:sp>
        <p:nvSpPr>
          <p:cNvPr id="5" name="Google Shape;999;g253ae4fee85_3_258">
            <a:extLst>
              <a:ext uri="{FF2B5EF4-FFF2-40B4-BE49-F238E27FC236}">
                <a16:creationId xmlns:a16="http://schemas.microsoft.com/office/drawing/2014/main" id="{0198E8B1-060D-B199-3842-5B7D739A77D2}"/>
              </a:ext>
            </a:extLst>
          </p:cNvPr>
          <p:cNvSpPr txBox="1"/>
          <p:nvPr/>
        </p:nvSpPr>
        <p:spPr>
          <a:xfrm>
            <a:off x="4642129" y="4181440"/>
            <a:ext cx="1490258"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tx1">
                    <a:lumMod val="50000"/>
                    <a:lumOff val="50000"/>
                  </a:schemeClr>
                </a:solidFill>
                <a:latin typeface="Arial"/>
                <a:ea typeface="Arial"/>
                <a:cs typeface="Arial"/>
                <a:sym typeface="Arial"/>
              </a:rPr>
              <a:t>Source: E</a:t>
            </a:r>
            <a:r>
              <a:rPr lang="en-US" sz="700">
                <a:solidFill>
                  <a:schemeClr val="tx1">
                    <a:lumMod val="50000"/>
                    <a:lumOff val="50000"/>
                  </a:schemeClr>
                </a:solidFill>
              </a:rPr>
              <a:t>IU</a:t>
            </a:r>
            <a:endParaRPr sz="700" b="0" i="0" u="none" strike="noStrike" cap="none">
              <a:solidFill>
                <a:schemeClr val="tx1">
                  <a:lumMod val="50000"/>
                  <a:lumOff val="5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20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p:bldP spid="5" grpId="0"/>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53fa14b5a6_0_881"/>
          <p:cNvSpPr/>
          <p:nvPr/>
        </p:nvSpPr>
        <p:spPr>
          <a:xfrm>
            <a:off x="6175801" y="786250"/>
            <a:ext cx="2968200" cy="3909000"/>
          </a:xfrm>
          <a:prstGeom prst="rect">
            <a:avLst/>
          </a:prstGeom>
          <a:solidFill>
            <a:srgbClr val="00081C"/>
          </a:solidFill>
          <a:ln w="12700" cap="flat" cmpd="sng">
            <a:solidFill>
              <a:schemeClr val="accen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2" name="Google Shape;282;g253fa14b5a6_0_88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83" name="Google Shape;283;g253fa14b5a6_0_881"/>
          <p:cNvPicPr preferRelativeResize="0"/>
          <p:nvPr/>
        </p:nvPicPr>
        <p:blipFill rotWithShape="1">
          <a:blip r:embed="rId3">
            <a:alphaModFix/>
          </a:blip>
          <a:srcRect/>
          <a:stretch/>
        </p:blipFill>
        <p:spPr>
          <a:xfrm>
            <a:off x="193153" y="4984751"/>
            <a:ext cx="1646664" cy="84431"/>
          </a:xfrm>
          <a:prstGeom prst="rect">
            <a:avLst/>
          </a:prstGeom>
          <a:noFill/>
          <a:ln>
            <a:noFill/>
          </a:ln>
        </p:spPr>
      </p:pic>
      <p:pic>
        <p:nvPicPr>
          <p:cNvPr id="284" name="Google Shape;284;g253fa14b5a6_0_881"/>
          <p:cNvPicPr preferRelativeResize="0"/>
          <p:nvPr/>
        </p:nvPicPr>
        <p:blipFill rotWithShape="1">
          <a:blip r:embed="rId4">
            <a:alphaModFix/>
          </a:blip>
          <a:srcRect/>
          <a:stretch/>
        </p:blipFill>
        <p:spPr>
          <a:xfrm>
            <a:off x="8487857" y="167483"/>
            <a:ext cx="530175" cy="404859"/>
          </a:xfrm>
          <a:prstGeom prst="rect">
            <a:avLst/>
          </a:prstGeom>
          <a:noFill/>
          <a:ln>
            <a:noFill/>
          </a:ln>
        </p:spPr>
      </p:pic>
      <p:sp>
        <p:nvSpPr>
          <p:cNvPr id="285" name="Google Shape;285;g253fa14b5a6_0_881"/>
          <p:cNvSpPr txBox="1"/>
          <p:nvPr/>
        </p:nvSpPr>
        <p:spPr>
          <a:xfrm>
            <a:off x="1060238" y="960744"/>
            <a:ext cx="3220800" cy="8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Pioneering research &amp; insight </a:t>
            </a:r>
            <a:endParaRPr sz="500" b="0" i="0" u="none" strike="noStrike" cap="none">
              <a:solidFill>
                <a:srgbClr val="000000"/>
              </a:solidFill>
              <a:latin typeface="Arial"/>
              <a:ea typeface="Arial"/>
              <a:cs typeface="Arial"/>
              <a:sym typeface="Arial"/>
            </a:endParaRPr>
          </a:p>
        </p:txBody>
      </p:sp>
      <p:cxnSp>
        <p:nvCxnSpPr>
          <p:cNvPr id="286" name="Google Shape;286;g253fa14b5a6_0_881"/>
          <p:cNvCxnSpPr/>
          <p:nvPr/>
        </p:nvCxnSpPr>
        <p:spPr>
          <a:xfrm rot="10800000">
            <a:off x="-145" y="1176222"/>
            <a:ext cx="628200" cy="0"/>
          </a:xfrm>
          <a:prstGeom prst="straightConnector1">
            <a:avLst/>
          </a:prstGeom>
          <a:noFill/>
          <a:ln w="19050" cap="flat" cmpd="sng">
            <a:solidFill>
              <a:schemeClr val="dk2"/>
            </a:solidFill>
            <a:prstDash val="solid"/>
            <a:miter lim="800000"/>
            <a:headEnd type="none" w="sm" len="sm"/>
            <a:tailEnd type="none" w="sm" len="sm"/>
          </a:ln>
        </p:spPr>
      </p:cxnSp>
      <p:sp>
        <p:nvSpPr>
          <p:cNvPr id="287" name="Google Shape;287;g253fa14b5a6_0_881"/>
          <p:cNvSpPr txBox="1"/>
          <p:nvPr/>
        </p:nvSpPr>
        <p:spPr>
          <a:xfrm>
            <a:off x="1060235" y="618124"/>
            <a:ext cx="2956500" cy="161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accent1"/>
                </a:solidFill>
                <a:latin typeface="Arial"/>
                <a:ea typeface="Arial"/>
                <a:cs typeface="Arial"/>
                <a:sym typeface="Arial"/>
              </a:rPr>
              <a:t>ABOUT US</a:t>
            </a:r>
            <a:endParaRPr sz="1100" b="0" i="0" u="none" strike="noStrike" cap="none">
              <a:solidFill>
                <a:schemeClr val="accent1"/>
              </a:solidFill>
              <a:latin typeface="Arial"/>
              <a:ea typeface="Arial"/>
              <a:cs typeface="Arial"/>
              <a:sym typeface="Arial"/>
            </a:endParaRPr>
          </a:p>
        </p:txBody>
      </p:sp>
      <p:sp>
        <p:nvSpPr>
          <p:cNvPr id="288" name="Google Shape;288;g253fa14b5a6_0_881"/>
          <p:cNvSpPr txBox="1"/>
          <p:nvPr/>
        </p:nvSpPr>
        <p:spPr>
          <a:xfrm>
            <a:off x="1095674" y="1996125"/>
            <a:ext cx="2264700" cy="463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The Institute for Economics and Peace is an independent, not-for-profit think tank dedicated to building a greater understanding of the key drivers of peace, as well as identifying the economic benefits that increased peacefulness can deliver.</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400"/>
              <a:buFont typeface="Arial"/>
              <a:buNone/>
            </a:pPr>
            <a:endParaRPr sz="900" b="0" i="0" u="none" strike="noStrike" cap="none">
              <a:solidFill>
                <a:schemeClr val="dk1"/>
              </a:solidFill>
              <a:latin typeface="Arial"/>
              <a:ea typeface="Arial"/>
              <a:cs typeface="Arial"/>
              <a:sym typeface="Arial"/>
            </a:endParaRPr>
          </a:p>
        </p:txBody>
      </p:sp>
      <p:pic>
        <p:nvPicPr>
          <p:cNvPr id="289" name="Google Shape;289;g253fa14b5a6_0_881"/>
          <p:cNvPicPr preferRelativeResize="0"/>
          <p:nvPr/>
        </p:nvPicPr>
        <p:blipFill rotWithShape="1">
          <a:blip r:embed="rId5">
            <a:alphaModFix/>
          </a:blip>
          <a:srcRect/>
          <a:stretch/>
        </p:blipFill>
        <p:spPr>
          <a:xfrm>
            <a:off x="3888349" y="1514839"/>
            <a:ext cx="3626476" cy="2451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par>
                                <p:cTn id="8" presetID="2" presetClass="entr" presetSubtype="2"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 calcmode="lin" valueType="num">
                                      <p:cBhvr additive="base">
                                        <p:cTn id="10" dur="1000"/>
                                        <p:tgtEl>
                                          <p:spTgt spid="281"/>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289"/>
                                        </p:tgtEl>
                                        <p:attrNameLst>
                                          <p:attrName>style.visibility</p:attrName>
                                        </p:attrNameLst>
                                      </p:cBhvr>
                                      <p:to>
                                        <p:strVal val="visible"/>
                                      </p:to>
                                    </p:set>
                                    <p:anim calcmode="lin" valueType="num">
                                      <p:cBhvr additive="base">
                                        <p:cTn id="14" dur="1000"/>
                                        <p:tgtEl>
                                          <p:spTgt spid="2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4" name="Picture 3">
            <a:extLst>
              <a:ext uri="{FF2B5EF4-FFF2-40B4-BE49-F238E27FC236}">
                <a16:creationId xmlns:a16="http://schemas.microsoft.com/office/drawing/2014/main" id="{3104E7B1-2FAA-904C-404A-317AF322EA7C}"/>
              </a:ext>
            </a:extLst>
          </p:cNvPr>
          <p:cNvPicPr>
            <a:picLocks noChangeAspect="1"/>
          </p:cNvPicPr>
          <p:nvPr/>
        </p:nvPicPr>
        <p:blipFill>
          <a:blip r:embed="rId4"/>
          <a:stretch>
            <a:fillRect/>
          </a:stretch>
        </p:blipFill>
        <p:spPr>
          <a:xfrm>
            <a:off x="402591" y="1803138"/>
            <a:ext cx="4437628" cy="2722826"/>
          </a:xfrm>
          <a:prstGeom prst="rect">
            <a:avLst/>
          </a:prstGeom>
        </p:spPr>
      </p:pic>
      <p:pic>
        <p:nvPicPr>
          <p:cNvPr id="7" name="Picture 6">
            <a:extLst>
              <a:ext uri="{FF2B5EF4-FFF2-40B4-BE49-F238E27FC236}">
                <a16:creationId xmlns:a16="http://schemas.microsoft.com/office/drawing/2014/main" id="{5CEB4E3F-38CF-4E46-0882-6FFEDD2A0D69}"/>
              </a:ext>
            </a:extLst>
          </p:cNvPr>
          <p:cNvPicPr>
            <a:picLocks noChangeAspect="1"/>
          </p:cNvPicPr>
          <p:nvPr/>
        </p:nvPicPr>
        <p:blipFill>
          <a:blip r:embed="rId5"/>
          <a:stretch>
            <a:fillRect/>
          </a:stretch>
        </p:blipFill>
        <p:spPr>
          <a:xfrm>
            <a:off x="4840219" y="1792031"/>
            <a:ext cx="4237860" cy="2750578"/>
          </a:xfrm>
          <a:prstGeom prst="rect">
            <a:avLst/>
          </a:prstGeom>
        </p:spPr>
      </p:pic>
      <p:pic>
        <p:nvPicPr>
          <p:cNvPr id="1015" name="Google Shape;1015;g253ae4fee85_3_265"/>
          <p:cNvPicPr preferRelativeResize="0"/>
          <p:nvPr/>
        </p:nvPicPr>
        <p:blipFill rotWithShape="1">
          <a:blip r:embed="rId6">
            <a:alphaModFix/>
          </a:blip>
          <a:srcRect/>
          <a:stretch/>
        </p:blipFill>
        <p:spPr>
          <a:xfrm>
            <a:off x="8472432" y="146033"/>
            <a:ext cx="530175" cy="404859"/>
          </a:xfrm>
          <a:prstGeom prst="rect">
            <a:avLst/>
          </a:prstGeom>
          <a:noFill/>
          <a:ln>
            <a:noFill/>
          </a:ln>
        </p:spPr>
      </p:pic>
      <p:sp>
        <p:nvSpPr>
          <p:cNvPr id="1016" name="Google Shape;1016;g253ae4fee85_3_26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17" name="Google Shape;1017;g253ae4fee85_3_265"/>
          <p:cNvPicPr preferRelativeResize="0"/>
          <p:nvPr/>
        </p:nvPicPr>
        <p:blipFill rotWithShape="1">
          <a:blip r:embed="rId7">
            <a:alphaModFix/>
          </a:blip>
          <a:srcRect/>
          <a:stretch/>
        </p:blipFill>
        <p:spPr>
          <a:xfrm>
            <a:off x="193153" y="4984751"/>
            <a:ext cx="1646664" cy="84431"/>
          </a:xfrm>
          <a:prstGeom prst="rect">
            <a:avLst/>
          </a:prstGeom>
          <a:noFill/>
          <a:ln>
            <a:noFill/>
          </a:ln>
        </p:spPr>
      </p:pic>
      <p:sp>
        <p:nvSpPr>
          <p:cNvPr id="1020" name="Google Shape;1020;g253ae4fee85_3_265"/>
          <p:cNvSpPr txBox="1"/>
          <p:nvPr/>
        </p:nvSpPr>
        <p:spPr>
          <a:xfrm>
            <a:off x="445998" y="906757"/>
            <a:ext cx="3968400" cy="516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700"/>
              <a:buFont typeface="Arial"/>
              <a:buNone/>
            </a:pPr>
            <a:r>
              <a:rPr lang="en-US" sz="1200" b="1" i="0" u="none" strike="noStrike" cap="none" dirty="0">
                <a:solidFill>
                  <a:srgbClr val="000000"/>
                </a:solidFill>
                <a:latin typeface="Arial"/>
                <a:ea typeface="Arial"/>
                <a:cs typeface="Arial"/>
                <a:sym typeface="Arial"/>
              </a:rPr>
              <a:t>Change in GPI score, 2008-2023</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Almost every coastal West African country recorded an improvement in overall GPI score</a:t>
            </a:r>
            <a:endParaRPr sz="1400" b="0" i="0" u="none" strike="noStrike" cap="none" dirty="0">
              <a:solidFill>
                <a:srgbClr val="000000"/>
              </a:solidFill>
              <a:latin typeface="Arial"/>
              <a:ea typeface="Arial"/>
              <a:cs typeface="Arial"/>
              <a:sym typeface="Arial"/>
            </a:endParaRPr>
          </a:p>
        </p:txBody>
      </p:sp>
      <p:sp>
        <p:nvSpPr>
          <p:cNvPr id="1021" name="Google Shape;1021;g253ae4fee85_3_265"/>
          <p:cNvSpPr txBox="1"/>
          <p:nvPr/>
        </p:nvSpPr>
        <p:spPr>
          <a:xfrm>
            <a:off x="4840219" y="910757"/>
            <a:ext cx="3690600" cy="704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700"/>
              <a:buFont typeface="Arial"/>
              <a:buNone/>
            </a:pPr>
            <a:r>
              <a:rPr lang="en-US" sz="1200" b="1" i="0" u="none" strike="noStrike" cap="none" dirty="0">
                <a:solidFill>
                  <a:srgbClr val="000000"/>
                </a:solidFill>
                <a:latin typeface="Arial"/>
                <a:ea typeface="Arial"/>
                <a:cs typeface="Arial"/>
                <a:sym typeface="Arial"/>
              </a:rPr>
              <a:t>Deaths from terrorism, 2022</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Not a single death from terrorism was recorded from Morocco to Ghana in 2022, despite high levels of terrorism in the Sahel</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700"/>
              <a:buFont typeface="Arial"/>
              <a:buNone/>
            </a:pPr>
            <a:endParaRPr sz="1200" b="1" i="0" u="none" strike="noStrike" cap="none" dirty="0">
              <a:solidFill>
                <a:srgbClr val="000000"/>
              </a:solidFill>
              <a:latin typeface="Arial"/>
              <a:ea typeface="Arial"/>
              <a:cs typeface="Arial"/>
              <a:sym typeface="Arial"/>
            </a:endParaRPr>
          </a:p>
        </p:txBody>
      </p:sp>
      <p:sp>
        <p:nvSpPr>
          <p:cNvPr id="1022" name="Google Shape;1022;g253ae4fee85_3_265"/>
          <p:cNvSpPr txBox="1"/>
          <p:nvPr/>
        </p:nvSpPr>
        <p:spPr>
          <a:xfrm>
            <a:off x="349102" y="4567318"/>
            <a:ext cx="692460" cy="203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IEP</a:t>
            </a:r>
            <a:endParaRPr sz="1400" b="0" i="0" u="none" strike="noStrike" cap="none">
              <a:solidFill>
                <a:srgbClr val="000000"/>
              </a:solidFill>
              <a:latin typeface="Arial"/>
              <a:ea typeface="Arial"/>
              <a:cs typeface="Arial"/>
              <a:sym typeface="Arial"/>
            </a:endParaRPr>
          </a:p>
        </p:txBody>
      </p:sp>
      <p:sp>
        <p:nvSpPr>
          <p:cNvPr id="1023" name="Google Shape;1023;g253ae4fee85_3_265"/>
          <p:cNvSpPr txBox="1"/>
          <p:nvPr/>
        </p:nvSpPr>
        <p:spPr>
          <a:xfrm>
            <a:off x="4798617" y="4542463"/>
            <a:ext cx="1978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Terrorism Tracker, IEP Calculations</a:t>
            </a:r>
            <a:endParaRPr sz="1400" b="0" i="0" u="none" strike="noStrike" cap="none">
              <a:solidFill>
                <a:srgbClr val="000000"/>
              </a:solidFill>
              <a:latin typeface="Arial"/>
              <a:ea typeface="Arial"/>
              <a:cs typeface="Arial"/>
              <a:sym typeface="Arial"/>
            </a:endParaRPr>
          </a:p>
        </p:txBody>
      </p:sp>
      <p:sp>
        <p:nvSpPr>
          <p:cNvPr id="1024" name="Google Shape;1024;g253ae4fee85_3_265"/>
          <p:cNvSpPr txBox="1"/>
          <p:nvPr/>
        </p:nvSpPr>
        <p:spPr>
          <a:xfrm>
            <a:off x="516125" y="300925"/>
            <a:ext cx="5036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Coastal West Africa </a:t>
            </a:r>
            <a:endParaRPr sz="2000" b="0" i="0" u="none" strike="noStrike" cap="none">
              <a:solidFill>
                <a:schemeClr val="dk1"/>
              </a:solidFill>
              <a:latin typeface="Arial"/>
              <a:ea typeface="Arial"/>
              <a:cs typeface="Arial"/>
              <a:sym typeface="Arial"/>
            </a:endParaRPr>
          </a:p>
        </p:txBody>
      </p:sp>
      <p:cxnSp>
        <p:nvCxnSpPr>
          <p:cNvPr id="1025" name="Google Shape;1025;g253ae4fee85_3_26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22"/>
                                        </p:tgtEl>
                                        <p:attrNameLst>
                                          <p:attrName>style.visibility</p:attrName>
                                        </p:attrNameLst>
                                      </p:cBhvr>
                                      <p:to>
                                        <p:strVal val="visible"/>
                                      </p:to>
                                    </p:set>
                                    <p:animEffect transition="in" filter="wipe(left)">
                                      <p:cBhvr>
                                        <p:cTn id="13" dur="1000"/>
                                        <p:tgtEl>
                                          <p:spTgt spid="10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1"/>
                                        </p:tgtEl>
                                        <p:attrNameLst>
                                          <p:attrName>style.visibility</p:attrName>
                                        </p:attrNameLst>
                                      </p:cBhvr>
                                      <p:to>
                                        <p:strVal val="visible"/>
                                      </p:to>
                                    </p:set>
                                    <p:animEffect transition="in" filter="fade">
                                      <p:cBhvr>
                                        <p:cTn id="18" dur="1000"/>
                                        <p:tgtEl>
                                          <p:spTgt spid="1021"/>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3"/>
                                        </p:tgtEl>
                                        <p:attrNameLst>
                                          <p:attrName>style.visibility</p:attrName>
                                        </p:attrNameLst>
                                      </p:cBhvr>
                                      <p:to>
                                        <p:strVal val="visible"/>
                                      </p:to>
                                    </p:set>
                                    <p:animEffect transition="in" filter="wipe(left)">
                                      <p:cBhvr>
                                        <p:cTn id="24" dur="1000"/>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 grpId="0"/>
      <p:bldP spid="1023"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g253fa14b5a6_0_1224"/>
          <p:cNvPicPr preferRelativeResize="0"/>
          <p:nvPr/>
        </p:nvPicPr>
        <p:blipFill rotWithShape="1">
          <a:blip r:embed="rId3">
            <a:alphaModFix/>
          </a:blip>
          <a:srcRect t="39" b="28"/>
          <a:stretch/>
        </p:blipFill>
        <p:spPr>
          <a:xfrm>
            <a:off x="1506575" y="789"/>
            <a:ext cx="7714755" cy="5141928"/>
          </a:xfrm>
          <a:prstGeom prst="rect">
            <a:avLst/>
          </a:prstGeom>
          <a:noFill/>
          <a:ln>
            <a:noFill/>
          </a:ln>
        </p:spPr>
      </p:pic>
      <p:sp>
        <p:nvSpPr>
          <p:cNvPr id="1031" name="Google Shape;1031;g253fa14b5a6_0_1224"/>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1032" name="Google Shape;1032;g253fa14b5a6_0_1224"/>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1033" name="Google Shape;1033;g253fa14b5a6_0_1224"/>
          <p:cNvSpPr txBox="1"/>
          <p:nvPr/>
        </p:nvSpPr>
        <p:spPr>
          <a:xfrm>
            <a:off x="431809" y="1355443"/>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ECONOMIC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VALUE OF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PEACE</a:t>
            </a:r>
            <a:endParaRPr sz="3900" b="0" i="0" u="none" strike="noStrike" cap="none">
              <a:solidFill>
                <a:schemeClr val="lt1"/>
              </a:solidFill>
              <a:latin typeface="Arial"/>
              <a:ea typeface="Arial"/>
              <a:cs typeface="Arial"/>
              <a:sym typeface="Arial"/>
            </a:endParaRPr>
          </a:p>
        </p:txBody>
      </p:sp>
      <p:cxnSp>
        <p:nvCxnSpPr>
          <p:cNvPr id="1034" name="Google Shape;1034;g253fa14b5a6_0_1224"/>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1035" name="Google Shape;1035;g253fa14b5a6_0_1224"/>
          <p:cNvSpPr txBox="1"/>
          <p:nvPr/>
        </p:nvSpPr>
        <p:spPr>
          <a:xfrm>
            <a:off x="481022" y="4002344"/>
            <a:ext cx="21795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Economic impacts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Impact breakdown</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Ten year trends </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g253ae4fee85_3_272"/>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042" name="Google Shape;1042;g253ae4fee85_3_272"/>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43" name="Google Shape;1043;g253ae4fee85_3_272"/>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044" name="Google Shape;1044;g253ae4fee85_3_272"/>
          <p:cNvGrpSpPr/>
          <p:nvPr/>
        </p:nvGrpSpPr>
        <p:grpSpPr>
          <a:xfrm>
            <a:off x="285228" y="2075163"/>
            <a:ext cx="3018300" cy="2366100"/>
            <a:chOff x="419178" y="1972999"/>
            <a:chExt cx="3018300" cy="2366100"/>
          </a:xfrm>
        </p:grpSpPr>
        <p:cxnSp>
          <p:nvCxnSpPr>
            <p:cNvPr id="1045" name="Google Shape;1045;g253ae4fee85_3_272"/>
            <p:cNvCxnSpPr>
              <a:endCxn id="1046" idx="0"/>
            </p:cNvCxnSpPr>
            <p:nvPr/>
          </p:nvCxnSpPr>
          <p:spPr>
            <a:xfrm flipH="1">
              <a:off x="1484178" y="1972999"/>
              <a:ext cx="1953300" cy="445200"/>
            </a:xfrm>
            <a:prstGeom prst="bentConnector2">
              <a:avLst/>
            </a:prstGeom>
            <a:noFill/>
            <a:ln w="19050" cap="flat" cmpd="sng">
              <a:solidFill>
                <a:srgbClr val="393939"/>
              </a:solidFill>
              <a:prstDash val="solid"/>
              <a:round/>
              <a:headEnd type="none" w="sm" len="sm"/>
              <a:tailEnd type="triangle" w="med" len="med"/>
            </a:ln>
          </p:spPr>
        </p:cxnSp>
        <p:sp>
          <p:nvSpPr>
            <p:cNvPr id="1046" name="Google Shape;1046;g253ae4fee85_3_272"/>
            <p:cNvSpPr txBox="1"/>
            <p:nvPr/>
          </p:nvSpPr>
          <p:spPr>
            <a:xfrm>
              <a:off x="419178" y="2418199"/>
              <a:ext cx="2130000" cy="19209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Which is equivalent to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12.9%</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of total world GDP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OR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$2,200</a:t>
              </a:r>
              <a:endParaRPr sz="36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per person</a:t>
              </a:r>
              <a:endParaRPr sz="1400" b="0" i="0" u="none" strike="noStrike" cap="none">
                <a:solidFill>
                  <a:srgbClr val="000000"/>
                </a:solidFill>
                <a:latin typeface="Arial"/>
                <a:ea typeface="Arial"/>
                <a:cs typeface="Arial"/>
                <a:sym typeface="Arial"/>
              </a:endParaRPr>
            </a:p>
          </p:txBody>
        </p:sp>
      </p:grpSp>
      <p:grpSp>
        <p:nvGrpSpPr>
          <p:cNvPr id="1047" name="Google Shape;1047;g253ae4fee85_3_272"/>
          <p:cNvGrpSpPr/>
          <p:nvPr/>
        </p:nvGrpSpPr>
        <p:grpSpPr>
          <a:xfrm>
            <a:off x="5533560" y="2075338"/>
            <a:ext cx="3420750" cy="1970720"/>
            <a:chOff x="5586138" y="1973174"/>
            <a:chExt cx="3420750" cy="1970720"/>
          </a:xfrm>
        </p:grpSpPr>
        <p:sp>
          <p:nvSpPr>
            <p:cNvPr id="1048" name="Google Shape;1048;g253ae4fee85_3_272"/>
            <p:cNvSpPr txBox="1"/>
            <p:nvPr/>
          </p:nvSpPr>
          <p:spPr>
            <a:xfrm>
              <a:off x="6044988" y="3063394"/>
              <a:ext cx="2961900" cy="8805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$1.75tr</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Could be directed to </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other economic activities</a:t>
              </a:r>
              <a:endParaRPr sz="1400" b="0" i="0" u="none" strike="noStrike" cap="none">
                <a:solidFill>
                  <a:srgbClr val="000000"/>
                </a:solidFill>
                <a:latin typeface="Arial"/>
                <a:ea typeface="Arial"/>
                <a:cs typeface="Arial"/>
                <a:sym typeface="Arial"/>
              </a:endParaRPr>
            </a:p>
          </p:txBody>
        </p:sp>
        <p:sp>
          <p:nvSpPr>
            <p:cNvPr id="1049" name="Google Shape;1049;g253ae4fee85_3_272"/>
            <p:cNvSpPr/>
            <p:nvPr/>
          </p:nvSpPr>
          <p:spPr>
            <a:xfrm>
              <a:off x="6044988" y="2540174"/>
              <a:ext cx="2961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If the world decreased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violence by 10%</a:t>
              </a:r>
              <a:endParaRPr sz="1400" b="0" i="0" u="none" strike="noStrike" cap="none">
                <a:solidFill>
                  <a:srgbClr val="000000"/>
                </a:solidFill>
                <a:latin typeface="Arial"/>
                <a:ea typeface="Arial"/>
                <a:cs typeface="Arial"/>
                <a:sym typeface="Arial"/>
              </a:endParaRPr>
            </a:p>
          </p:txBody>
        </p:sp>
        <p:cxnSp>
          <p:nvCxnSpPr>
            <p:cNvPr id="1050" name="Google Shape;1050;g253ae4fee85_3_272"/>
            <p:cNvCxnSpPr>
              <a:endCxn id="1049" idx="0"/>
            </p:cNvCxnSpPr>
            <p:nvPr/>
          </p:nvCxnSpPr>
          <p:spPr>
            <a:xfrm>
              <a:off x="5586138" y="1973174"/>
              <a:ext cx="1939800" cy="567000"/>
            </a:xfrm>
            <a:prstGeom prst="bentConnector2">
              <a:avLst/>
            </a:prstGeom>
            <a:noFill/>
            <a:ln w="19050" cap="flat" cmpd="sng">
              <a:solidFill>
                <a:srgbClr val="393939"/>
              </a:solidFill>
              <a:prstDash val="solid"/>
              <a:round/>
              <a:headEnd type="none" w="sm" len="sm"/>
              <a:tailEnd type="triangle" w="med" len="med"/>
            </a:ln>
          </p:spPr>
        </p:cxnSp>
      </p:grpSp>
      <p:grpSp>
        <p:nvGrpSpPr>
          <p:cNvPr id="1051" name="Google Shape;1051;g253ae4fee85_3_272"/>
          <p:cNvGrpSpPr/>
          <p:nvPr/>
        </p:nvGrpSpPr>
        <p:grpSpPr>
          <a:xfrm>
            <a:off x="2114816" y="858412"/>
            <a:ext cx="4572000" cy="2363400"/>
            <a:chOff x="2121966" y="663762"/>
            <a:chExt cx="4572000" cy="2363400"/>
          </a:xfrm>
        </p:grpSpPr>
        <p:sp>
          <p:nvSpPr>
            <p:cNvPr id="1052" name="Google Shape;1052;g253ae4fee85_3_272"/>
            <p:cNvSpPr/>
            <p:nvPr/>
          </p:nvSpPr>
          <p:spPr>
            <a:xfrm>
              <a:off x="3282510" y="663762"/>
              <a:ext cx="2250900" cy="23634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053" name="Google Shape;1053;g253ae4fee85_3_272"/>
            <p:cNvSpPr txBox="1"/>
            <p:nvPr/>
          </p:nvSpPr>
          <p:spPr>
            <a:xfrm>
              <a:off x="3489776" y="1565154"/>
              <a:ext cx="2138700" cy="630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4800" b="1" i="0" u="none" strike="noStrike" cap="none">
                  <a:solidFill>
                    <a:srgbClr val="FFFFFF"/>
                  </a:solidFill>
                  <a:latin typeface="Arial"/>
                  <a:ea typeface="Arial"/>
                  <a:cs typeface="Arial"/>
                  <a:sym typeface="Arial"/>
                </a:rPr>
                <a:t>$17.5</a:t>
              </a:r>
              <a:endParaRPr sz="4800" b="1" i="0" u="none" strike="noStrike" cap="none">
                <a:solidFill>
                  <a:srgbClr val="FFFFFF"/>
                </a:solidFill>
                <a:latin typeface="Arial"/>
                <a:ea typeface="Arial"/>
                <a:cs typeface="Arial"/>
                <a:sym typeface="Arial"/>
              </a:endParaRPr>
            </a:p>
          </p:txBody>
        </p:sp>
        <p:sp>
          <p:nvSpPr>
            <p:cNvPr id="1054" name="Google Shape;1054;g253ae4fee85_3_272"/>
            <p:cNvSpPr/>
            <p:nvPr/>
          </p:nvSpPr>
          <p:spPr>
            <a:xfrm>
              <a:off x="2121966" y="2164118"/>
              <a:ext cx="4572000" cy="26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trillion</a:t>
              </a:r>
              <a:endParaRPr sz="1400" b="0" i="0" u="none" strike="noStrike" cap="none">
                <a:solidFill>
                  <a:srgbClr val="000000"/>
                </a:solidFill>
                <a:latin typeface="Arial"/>
                <a:ea typeface="Arial"/>
                <a:cs typeface="Arial"/>
                <a:sym typeface="Arial"/>
              </a:endParaRPr>
            </a:p>
          </p:txBody>
        </p:sp>
      </p:grpSp>
      <p:sp>
        <p:nvSpPr>
          <p:cNvPr id="1055" name="Google Shape;1055;g253ae4fee85_3_272"/>
          <p:cNvSpPr txBox="1"/>
          <p:nvPr/>
        </p:nvSpPr>
        <p:spPr>
          <a:xfrm>
            <a:off x="516125" y="300925"/>
            <a:ext cx="5036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dirty="0">
                <a:solidFill>
                  <a:schemeClr val="dk1"/>
                </a:solidFill>
                <a:latin typeface="Arial"/>
                <a:ea typeface="Arial"/>
                <a:cs typeface="Arial"/>
                <a:sym typeface="Arial"/>
              </a:rPr>
              <a:t>Economic impact of violence, 2022</a:t>
            </a:r>
            <a:endParaRPr sz="2000" b="0" i="0" u="none" strike="noStrike" cap="none" dirty="0">
              <a:solidFill>
                <a:schemeClr val="dk1"/>
              </a:solidFill>
              <a:latin typeface="Arial"/>
              <a:ea typeface="Arial"/>
              <a:cs typeface="Arial"/>
              <a:sym typeface="Arial"/>
            </a:endParaRPr>
          </a:p>
        </p:txBody>
      </p:sp>
      <p:cxnSp>
        <p:nvCxnSpPr>
          <p:cNvPr id="1056" name="Google Shape;1056;g253ae4fee85_3_272"/>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51"/>
                                        </p:tgtEl>
                                        <p:attrNameLst>
                                          <p:attrName>style.visibility</p:attrName>
                                        </p:attrNameLst>
                                      </p:cBhvr>
                                      <p:to>
                                        <p:strVal val="visible"/>
                                      </p:to>
                                    </p:set>
                                    <p:anim calcmode="lin" valueType="num">
                                      <p:cBhvr additive="base">
                                        <p:cTn id="7" dur="1000"/>
                                        <p:tgtEl>
                                          <p:spTgt spid="1051"/>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44"/>
                                        </p:tgtEl>
                                        <p:attrNameLst>
                                          <p:attrName>style.visibility</p:attrName>
                                        </p:attrNameLst>
                                      </p:cBhvr>
                                      <p:to>
                                        <p:strVal val="visible"/>
                                      </p:to>
                                    </p:set>
                                    <p:animEffect transition="in" filter="fade">
                                      <p:cBhvr>
                                        <p:cTn id="11" dur="1000"/>
                                        <p:tgtEl>
                                          <p:spTgt spid="1044"/>
                                        </p:tgtEl>
                                      </p:cBhvr>
                                    </p:animEffect>
                                  </p:childTnLst>
                                </p:cTn>
                              </p:par>
                              <p:par>
                                <p:cTn id="12" presetID="10" presetClass="entr" presetSubtype="0" fill="hold" nodeType="withEffect">
                                  <p:stCondLst>
                                    <p:cond delay="0"/>
                                  </p:stCondLst>
                                  <p:childTnLst>
                                    <p:set>
                                      <p:cBhvr>
                                        <p:cTn id="13" dur="1" fill="hold">
                                          <p:stCondLst>
                                            <p:cond delay="0"/>
                                          </p:stCondLst>
                                        </p:cTn>
                                        <p:tgtEl>
                                          <p:spTgt spid="1047"/>
                                        </p:tgtEl>
                                        <p:attrNameLst>
                                          <p:attrName>style.visibility</p:attrName>
                                        </p:attrNameLst>
                                      </p:cBhvr>
                                      <p:to>
                                        <p:strVal val="visible"/>
                                      </p:to>
                                    </p:set>
                                    <p:animEffect transition="in" filter="fade">
                                      <p:cBhvr>
                                        <p:cTn id="14" dur="10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061"/>
        <p:cNvGrpSpPr/>
        <p:nvPr/>
      </p:nvGrpSpPr>
      <p:grpSpPr>
        <a:xfrm>
          <a:off x="0" y="0"/>
          <a:ext cx="0" cy="0"/>
          <a:chOff x="0" y="0"/>
          <a:chExt cx="0" cy="0"/>
        </a:xfrm>
      </p:grpSpPr>
      <p:pic>
        <p:nvPicPr>
          <p:cNvPr id="1062" name="Google Shape;1062;g253ae4fee85_3_279"/>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063" name="Google Shape;1063;g253ae4fee85_3_279"/>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64" name="Google Shape;1064;g253ae4fee85_3_279"/>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1065" name="Google Shape;1065;g253ae4fee85_3_279"/>
          <p:cNvSpPr txBox="1"/>
          <p:nvPr/>
        </p:nvSpPr>
        <p:spPr>
          <a:xfrm>
            <a:off x="516125" y="300925"/>
            <a:ext cx="5036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Economic impact of violence, continued</a:t>
            </a:r>
            <a:endParaRPr sz="2000" b="0" i="0" u="none" strike="noStrike" cap="none">
              <a:solidFill>
                <a:schemeClr val="dk1"/>
              </a:solidFill>
              <a:latin typeface="Arial"/>
              <a:ea typeface="Arial"/>
              <a:cs typeface="Arial"/>
              <a:sym typeface="Arial"/>
            </a:endParaRPr>
          </a:p>
        </p:txBody>
      </p:sp>
      <p:cxnSp>
        <p:nvCxnSpPr>
          <p:cNvPr id="1066" name="Google Shape;1066;g253ae4fee85_3_279"/>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067" name="Google Shape;1067;g253ae4fee85_3_279"/>
          <p:cNvSpPr txBox="1"/>
          <p:nvPr/>
        </p:nvSpPr>
        <p:spPr>
          <a:xfrm>
            <a:off x="923015" y="1020482"/>
            <a:ext cx="6422700" cy="3262406"/>
          </a:xfrm>
          <a:prstGeom prst="rect">
            <a:avLst/>
          </a:prstGeom>
          <a:noFill/>
          <a:ln>
            <a:noFill/>
          </a:ln>
        </p:spPr>
        <p:txBody>
          <a:bodyPr spcFirstLastPara="1" wrap="square" lIns="0" tIns="0" rIns="0" bIns="0" anchor="t" anchorCtr="0">
            <a:noAutofit/>
          </a:bodyPr>
          <a:lstStyle/>
          <a:p>
            <a:pPr marL="457200" marR="0" lvl="0" indent="-317500" algn="l" rtl="0">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The economic impact of violence was $17.5 trillion PPP in 2022, equivalent to 12.9 per cent of global GDP or $2,200 per person.</a:t>
            </a:r>
          </a:p>
          <a:p>
            <a:pPr marL="139700" marR="0" lvl="0" algn="l" rtl="0">
              <a:spcBef>
                <a:spcPts val="0"/>
              </a:spcBef>
              <a:spcAft>
                <a:spcPts val="0"/>
              </a:spcAft>
              <a:buClr>
                <a:srgbClr val="393939"/>
              </a:buClr>
              <a:buSzPts val="1400"/>
            </a:pPr>
            <a:endParaRPr sz="1400" b="0" i="0" u="none" strike="noStrike" cap="none" dirty="0">
              <a:solidFill>
                <a:srgbClr val="0B1107"/>
              </a:solidFill>
              <a:latin typeface="Arial"/>
              <a:ea typeface="Arial"/>
              <a:cs typeface="Arial"/>
              <a:sym typeface="Arial"/>
            </a:endParaRPr>
          </a:p>
          <a:p>
            <a:pPr marL="457200" marR="0" lvl="0" indent="-317500" algn="l" rtl="0">
              <a:spcBef>
                <a:spcPts val="0"/>
              </a:spcBef>
              <a:spcAft>
                <a:spcPts val="0"/>
              </a:spcAft>
              <a:buClr>
                <a:srgbClr val="0B1107"/>
              </a:buClr>
              <a:buSzPts val="1400"/>
              <a:buFont typeface="Arial"/>
              <a:buChar char="●"/>
            </a:pPr>
            <a:r>
              <a:rPr lang="en-US" sz="1400" b="0" i="0" u="none" strike="noStrike" cap="none" dirty="0">
                <a:solidFill>
                  <a:schemeClr val="dk1"/>
                </a:solidFill>
                <a:latin typeface="Arial"/>
                <a:ea typeface="Arial"/>
                <a:cs typeface="Arial"/>
                <a:sym typeface="Arial"/>
              </a:rPr>
              <a:t>The economic impact increased by 6.6 per cent, owing to increases in military expenditure. The economic impact of military expenditure rose by 16.8 per cent in PPP terms.</a:t>
            </a:r>
          </a:p>
          <a:p>
            <a:pPr marL="139700" marR="0" lvl="0" algn="l" rtl="0">
              <a:spcBef>
                <a:spcPts val="0"/>
              </a:spcBef>
              <a:spcAft>
                <a:spcPts val="0"/>
              </a:spcAft>
              <a:buClr>
                <a:srgbClr val="0B1107"/>
              </a:buClr>
              <a:buSzPts val="1400"/>
            </a:pPr>
            <a:endParaRPr sz="1400" b="0" i="0" u="none" strike="noStrike" cap="none" dirty="0">
              <a:solidFill>
                <a:schemeClr val="dk1"/>
              </a:solidFill>
              <a:latin typeface="Arial"/>
              <a:ea typeface="Arial"/>
              <a:cs typeface="Arial"/>
              <a:sym typeface="Arial"/>
            </a:endParaRPr>
          </a:p>
          <a:p>
            <a:pPr marL="457200" marR="0" lvl="0" indent="-317500" algn="l" rtl="0">
              <a:spcBef>
                <a:spcPts val="0"/>
              </a:spcBef>
              <a:spcAft>
                <a:spcPts val="0"/>
              </a:spcAft>
              <a:buClr>
                <a:srgbClr val="0B1107"/>
              </a:buClr>
              <a:buSzPts val="1400"/>
              <a:buFont typeface="Arial"/>
              <a:buChar char="●"/>
            </a:pPr>
            <a:r>
              <a:rPr lang="en-US" sz="1400" b="0" i="0" u="none" strike="noStrike" cap="none" dirty="0">
                <a:solidFill>
                  <a:schemeClr val="dk1"/>
                </a:solidFill>
                <a:latin typeface="Arial"/>
                <a:ea typeface="Arial"/>
                <a:cs typeface="Arial"/>
                <a:sym typeface="Arial"/>
              </a:rPr>
              <a:t>Ukraine, Afghanistan and Sudan incurred the highest relative economic cost of violence in 2022, equivalent to 63.1, 46.5 and 39.7 per cent of GDP, respectively. </a:t>
            </a:r>
          </a:p>
          <a:p>
            <a:pPr marL="139700" marR="0" lvl="0" algn="l" rtl="0">
              <a:spcBef>
                <a:spcPts val="0"/>
              </a:spcBef>
              <a:spcAft>
                <a:spcPts val="0"/>
              </a:spcAft>
              <a:buClr>
                <a:srgbClr val="0B1107"/>
              </a:buClr>
              <a:buSzPts val="1400"/>
            </a:pPr>
            <a:endParaRPr sz="1400" b="0" i="0" u="none" strike="noStrike" cap="none" dirty="0">
              <a:solidFill>
                <a:schemeClr val="dk1"/>
              </a:solidFill>
              <a:latin typeface="Arial"/>
              <a:ea typeface="Arial"/>
              <a:cs typeface="Arial"/>
              <a:sym typeface="Arial"/>
            </a:endParaRPr>
          </a:p>
          <a:p>
            <a:pPr marL="457200" marR="0" lvl="0" indent="-317500" algn="l" rtl="0">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In the ten countries most economically affected by violence, the average economic cost was equivalent to 34 per cent of GDP. In the ten most peaceful countries the average economic cost was 2.9 per cent of GDP.</a:t>
            </a:r>
            <a:endParaRPr sz="1400" b="0" i="0" u="none" strike="noStrike" cap="none" dirty="0">
              <a:solidFill>
                <a:srgbClr val="0B1107"/>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7">
                                            <p:txEl>
                                              <p:pRg st="0" end="0"/>
                                            </p:txEl>
                                          </p:spTgt>
                                        </p:tgtEl>
                                        <p:attrNameLst>
                                          <p:attrName>style.visibility</p:attrName>
                                        </p:attrNameLst>
                                      </p:cBhvr>
                                      <p:to>
                                        <p:strVal val="visible"/>
                                      </p:to>
                                    </p:set>
                                    <p:animEffect transition="in" filter="fade">
                                      <p:cBhvr>
                                        <p:cTn id="7" dur="1000"/>
                                        <p:tgtEl>
                                          <p:spTgt spid="1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7">
                                            <p:txEl>
                                              <p:pRg st="2" end="2"/>
                                            </p:txEl>
                                          </p:spTgt>
                                        </p:tgtEl>
                                        <p:attrNameLst>
                                          <p:attrName>style.visibility</p:attrName>
                                        </p:attrNameLst>
                                      </p:cBhvr>
                                      <p:to>
                                        <p:strVal val="visible"/>
                                      </p:to>
                                    </p:set>
                                    <p:animEffect transition="in" filter="fade">
                                      <p:cBhvr>
                                        <p:cTn id="12" dur="1000"/>
                                        <p:tgtEl>
                                          <p:spTgt spid="10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7">
                                            <p:txEl>
                                              <p:pRg st="4" end="4"/>
                                            </p:txEl>
                                          </p:spTgt>
                                        </p:tgtEl>
                                        <p:attrNameLst>
                                          <p:attrName>style.visibility</p:attrName>
                                        </p:attrNameLst>
                                      </p:cBhvr>
                                      <p:to>
                                        <p:strVal val="visible"/>
                                      </p:to>
                                    </p:set>
                                    <p:animEffect transition="in" filter="fade">
                                      <p:cBhvr>
                                        <p:cTn id="17" dur="1000"/>
                                        <p:tgtEl>
                                          <p:spTgt spid="10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7">
                                            <p:txEl>
                                              <p:pRg st="6" end="6"/>
                                            </p:txEl>
                                          </p:spTgt>
                                        </p:tgtEl>
                                        <p:attrNameLst>
                                          <p:attrName>style.visibility</p:attrName>
                                        </p:attrNameLst>
                                      </p:cBhvr>
                                      <p:to>
                                        <p:strVal val="visible"/>
                                      </p:to>
                                    </p:set>
                                    <p:animEffect transition="in" filter="fade">
                                      <p:cBhvr>
                                        <p:cTn id="22" dur="1000"/>
                                        <p:tgtEl>
                                          <p:spTgt spid="10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g253ae4fee85_3_286"/>
          <p:cNvPicPr preferRelativeResize="0"/>
          <p:nvPr/>
        </p:nvPicPr>
        <p:blipFill rotWithShape="1">
          <a:blip r:embed="rId3">
            <a:alphaModFix/>
          </a:blip>
          <a:srcRect/>
          <a:stretch/>
        </p:blipFill>
        <p:spPr>
          <a:xfrm>
            <a:off x="1839817" y="576325"/>
            <a:ext cx="4418248" cy="4710538"/>
          </a:xfrm>
          <a:prstGeom prst="rect">
            <a:avLst/>
          </a:prstGeom>
          <a:noFill/>
          <a:ln>
            <a:noFill/>
          </a:ln>
        </p:spPr>
      </p:pic>
      <p:pic>
        <p:nvPicPr>
          <p:cNvPr id="1074" name="Google Shape;1074;g253ae4fee85_3_286"/>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075" name="Google Shape;1075;g253ae4fee85_3_286"/>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76" name="Google Shape;1076;g253ae4fee85_3_286"/>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1077" name="Google Shape;1077;g253ae4fee85_3_286"/>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Breakdown of the economic impact of violence</a:t>
            </a:r>
            <a:endParaRPr sz="2000" b="0" i="0" u="none" strike="noStrike" cap="none">
              <a:solidFill>
                <a:schemeClr val="dk1"/>
              </a:solidFill>
              <a:latin typeface="Arial"/>
              <a:ea typeface="Arial"/>
              <a:cs typeface="Arial"/>
              <a:sym typeface="Arial"/>
            </a:endParaRPr>
          </a:p>
        </p:txBody>
      </p:sp>
      <p:cxnSp>
        <p:nvCxnSpPr>
          <p:cNvPr id="1078" name="Google Shape;1078;g253ae4fee85_3_286"/>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079" name="Google Shape;1079;g253ae4fee85_3_286"/>
          <p:cNvSpPr txBox="1"/>
          <p:nvPr/>
        </p:nvSpPr>
        <p:spPr>
          <a:xfrm>
            <a:off x="675425" y="873475"/>
            <a:ext cx="6422700" cy="810600"/>
          </a:xfrm>
          <a:prstGeom prst="rect">
            <a:avLst/>
          </a:prstGeom>
          <a:noFill/>
          <a:ln>
            <a:noFill/>
          </a:ln>
        </p:spPr>
        <p:txBody>
          <a:bodyPr spcFirstLastPara="1" wrap="square" lIns="0" tIns="0" rIns="0" bIns="0" anchor="t" anchorCtr="0">
            <a:noAutofit/>
          </a:bodyPr>
          <a:lstStyle/>
          <a:p>
            <a:pPr marL="457200" marR="0" lvl="0" indent="-304800" algn="l" rtl="0">
              <a:lnSpc>
                <a:spcPct val="90000"/>
              </a:lnSpc>
              <a:spcBef>
                <a:spcPts val="0"/>
              </a:spcBef>
              <a:spcAft>
                <a:spcPts val="0"/>
              </a:spcAft>
              <a:buClr>
                <a:srgbClr val="393939"/>
              </a:buClr>
              <a:buSzPts val="1200"/>
              <a:buFont typeface="Arial"/>
              <a:buChar char="●"/>
            </a:pPr>
            <a:r>
              <a:rPr lang="en-US" b="0" i="0" u="none" strike="noStrike" cap="none" dirty="0">
                <a:solidFill>
                  <a:srgbClr val="393939"/>
                </a:solidFill>
                <a:latin typeface="Arial"/>
                <a:ea typeface="Arial"/>
                <a:cs typeface="Arial"/>
                <a:sym typeface="Arial"/>
              </a:rPr>
              <a:t>Military and internal security expenditure combined account for almost 75 per cent of the economic impact of violence.</a:t>
            </a:r>
            <a:endParaRPr b="0" i="0" u="none" strike="noStrike" cap="none" dirty="0">
              <a:solidFill>
                <a:srgbClr val="0B1107"/>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
        <p:nvSpPr>
          <p:cNvPr id="1080" name="Google Shape;1080;g253ae4fee85_3_286"/>
          <p:cNvSpPr txBox="1"/>
          <p:nvPr/>
        </p:nvSpPr>
        <p:spPr>
          <a:xfrm>
            <a:off x="2533000" y="4371700"/>
            <a:ext cx="3000000" cy="307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800"/>
              <a:buFont typeface="Arial"/>
              <a:buNone/>
            </a:pPr>
            <a:r>
              <a:rPr lang="en-US" sz="800" b="0" i="0" u="none" strike="noStrike" cap="none">
                <a:solidFill>
                  <a:srgbClr val="393939"/>
                </a:solidFill>
                <a:latin typeface="Arial"/>
                <a:ea typeface="Arial"/>
                <a:cs typeface="Arial"/>
                <a:sym typeface="Arial"/>
              </a:rPr>
              <a:t>Source: IEP</a:t>
            </a:r>
            <a:endParaRPr sz="8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39409B03-9F83-38DF-79EE-4846F8FA3B03}"/>
              </a:ext>
            </a:extLst>
          </p:cNvPr>
          <p:cNvSpPr txBox="1"/>
          <p:nvPr/>
        </p:nvSpPr>
        <p:spPr>
          <a:xfrm>
            <a:off x="6511565" y="1860186"/>
            <a:ext cx="2378926" cy="523220"/>
          </a:xfrm>
          <a:prstGeom prst="rect">
            <a:avLst/>
          </a:prstGeom>
          <a:noFill/>
        </p:spPr>
        <p:txBody>
          <a:bodyPr wrap="square" rtlCol="0">
            <a:spAutoFit/>
          </a:bodyPr>
          <a:lstStyle/>
          <a:p>
            <a:pPr>
              <a:buClr>
                <a:srgbClr val="FF0000"/>
              </a:buClr>
            </a:pPr>
            <a:r>
              <a:rPr lang="en-AU" dirty="0"/>
              <a:t>10 most affected countries average GDP loss 34%</a:t>
            </a:r>
          </a:p>
        </p:txBody>
      </p:sp>
      <p:sp>
        <p:nvSpPr>
          <p:cNvPr id="3" name="TextBox 2">
            <a:extLst>
              <a:ext uri="{FF2B5EF4-FFF2-40B4-BE49-F238E27FC236}">
                <a16:creationId xmlns:a16="http://schemas.microsoft.com/office/drawing/2014/main" id="{73533BCF-7FBA-68B4-A2F5-42CFB341DAB9}"/>
              </a:ext>
            </a:extLst>
          </p:cNvPr>
          <p:cNvSpPr txBox="1"/>
          <p:nvPr/>
        </p:nvSpPr>
        <p:spPr>
          <a:xfrm>
            <a:off x="6577723" y="2993369"/>
            <a:ext cx="2312768" cy="523220"/>
          </a:xfrm>
          <a:prstGeom prst="rect">
            <a:avLst/>
          </a:prstGeom>
          <a:noFill/>
        </p:spPr>
        <p:txBody>
          <a:bodyPr wrap="square" rtlCol="0">
            <a:spAutoFit/>
          </a:bodyPr>
          <a:lstStyle/>
          <a:p>
            <a:pPr>
              <a:buClr>
                <a:srgbClr val="FF0000"/>
              </a:buClr>
            </a:pPr>
            <a:r>
              <a:rPr lang="en-AU" dirty="0"/>
              <a:t>10 most affected countries average GDP loss 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wheel(1)">
                                      <p:cBhvr>
                                        <p:cTn id="7" dur="2000"/>
                                        <p:tgtEl>
                                          <p:spTgt spid="1073"/>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g253ae4fee85_3_300"/>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100" name="Google Shape;1100;g253ae4fee85_3_300"/>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01" name="Google Shape;1101;g253ae4fee85_3_300"/>
          <p:cNvPicPr preferRelativeResize="0"/>
          <p:nvPr/>
        </p:nvPicPr>
        <p:blipFill rotWithShape="1">
          <a:blip r:embed="rId4">
            <a:alphaModFix/>
          </a:blip>
          <a:srcRect/>
          <a:stretch/>
        </p:blipFill>
        <p:spPr>
          <a:xfrm>
            <a:off x="193153" y="4984751"/>
            <a:ext cx="1646664" cy="84431"/>
          </a:xfrm>
          <a:prstGeom prst="rect">
            <a:avLst/>
          </a:prstGeom>
          <a:noFill/>
          <a:ln>
            <a:noFill/>
          </a:ln>
        </p:spPr>
      </p:pic>
      <p:pic>
        <p:nvPicPr>
          <p:cNvPr id="1102" name="Google Shape;1102;g253ae4fee85_3_300"/>
          <p:cNvPicPr preferRelativeResize="0"/>
          <p:nvPr/>
        </p:nvPicPr>
        <p:blipFill rotWithShape="1">
          <a:blip r:embed="rId5">
            <a:alphaModFix/>
          </a:blip>
          <a:srcRect/>
          <a:stretch/>
        </p:blipFill>
        <p:spPr>
          <a:xfrm>
            <a:off x="1705373" y="1244049"/>
            <a:ext cx="5286600" cy="3494700"/>
          </a:xfrm>
          <a:prstGeom prst="rect">
            <a:avLst/>
          </a:prstGeom>
          <a:noFill/>
          <a:ln>
            <a:noFill/>
          </a:ln>
        </p:spPr>
      </p:pic>
      <p:cxnSp>
        <p:nvCxnSpPr>
          <p:cNvPr id="1103" name="Google Shape;1103;g253ae4fee85_3_300"/>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04" name="Google Shape;1104;g253ae4fee85_3_300"/>
          <p:cNvSpPr txBox="1"/>
          <p:nvPr/>
        </p:nvSpPr>
        <p:spPr>
          <a:xfrm>
            <a:off x="675425" y="873475"/>
            <a:ext cx="6422700" cy="810600"/>
          </a:xfrm>
          <a:prstGeom prst="rect">
            <a:avLst/>
          </a:prstGeom>
          <a:noFill/>
          <a:ln>
            <a:noFill/>
          </a:ln>
        </p:spPr>
        <p:txBody>
          <a:bodyPr spcFirstLastPara="1" wrap="square" lIns="0" tIns="0" rIns="0" bIns="0" anchor="t" anchorCtr="0">
            <a:noAutofit/>
          </a:bodyPr>
          <a:lstStyle/>
          <a:p>
            <a:pPr marL="457200" marR="0" lvl="0" indent="-304800" algn="l" rtl="0">
              <a:lnSpc>
                <a:spcPct val="90000"/>
              </a:lnSpc>
              <a:spcBef>
                <a:spcPts val="0"/>
              </a:spcBef>
              <a:spcAft>
                <a:spcPts val="0"/>
              </a:spcAft>
              <a:buClr>
                <a:srgbClr val="393939"/>
              </a:buClr>
              <a:buSzPts val="1200"/>
              <a:buFont typeface="Arial"/>
              <a:buChar char="●"/>
            </a:pPr>
            <a:r>
              <a:rPr lang="en-US" sz="1200" b="0" i="0" u="none" strike="noStrike" cap="none">
                <a:solidFill>
                  <a:srgbClr val="393939"/>
                </a:solidFill>
                <a:latin typeface="Arial"/>
                <a:ea typeface="Arial"/>
                <a:cs typeface="Arial"/>
                <a:sym typeface="Arial"/>
              </a:rPr>
              <a:t>Security spending has the largest relative economic impact in most regions</a:t>
            </a:r>
            <a:endParaRPr sz="1200" b="0" i="0" u="none" strike="noStrike" cap="none">
              <a:solidFill>
                <a:srgbClr val="393939"/>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1105" name="Google Shape;1105;g253ae4fee85_3_300"/>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Composition of economic impact, by region</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02"/>
                                        </p:tgtEl>
                                        <p:attrNameLst>
                                          <p:attrName>style.visibility</p:attrName>
                                        </p:attrNameLst>
                                      </p:cBhvr>
                                      <p:to>
                                        <p:strVal val="visible"/>
                                      </p:to>
                                    </p:set>
                                    <p:animEffect transition="in" filter="wipe(down)">
                                      <p:cBhvr>
                                        <p:cTn id="7" dur="2000"/>
                                        <p:tgtEl>
                                          <p:spTgt spid="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g253ae4fee85_3_307"/>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112" name="Google Shape;1112;g253ae4fee85_3_307"/>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13" name="Google Shape;1113;g253ae4fee85_3_307"/>
          <p:cNvPicPr preferRelativeResize="0"/>
          <p:nvPr/>
        </p:nvPicPr>
        <p:blipFill rotWithShape="1">
          <a:blip r:embed="rId4">
            <a:alphaModFix/>
          </a:blip>
          <a:srcRect/>
          <a:stretch/>
        </p:blipFill>
        <p:spPr>
          <a:xfrm>
            <a:off x="193153" y="4984751"/>
            <a:ext cx="1646664" cy="84431"/>
          </a:xfrm>
          <a:prstGeom prst="rect">
            <a:avLst/>
          </a:prstGeom>
          <a:noFill/>
          <a:ln>
            <a:noFill/>
          </a:ln>
        </p:spPr>
      </p:pic>
      <p:cxnSp>
        <p:nvCxnSpPr>
          <p:cNvPr id="1114" name="Google Shape;1114;g253ae4fee85_3_307"/>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15" name="Google Shape;1115;g253ae4fee85_3_307"/>
          <p:cNvSpPr txBox="1"/>
          <p:nvPr/>
        </p:nvSpPr>
        <p:spPr>
          <a:xfrm>
            <a:off x="768450" y="934350"/>
            <a:ext cx="7154400" cy="3355526"/>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Chinese blockade of Taiwan would lead to a drop in global economic output of 2.7 trillion in the first year or 2.8% global GDP.</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Almost double the loss that occurred as the result of the 2008 Global Financial Crisis. </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The Chinese economy would shrink by seven per cent, while Taiwan’s economy would shrink by almost 40 per cent.</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lvl="0" indent="-317500">
              <a:lnSpc>
                <a:spcPct val="115000"/>
              </a:lnSpc>
              <a:buClr>
                <a:schemeClr val="dk1"/>
              </a:buClr>
              <a:buSzPts val="1400"/>
              <a:buFont typeface="Arial"/>
              <a:buChar char="●"/>
            </a:pPr>
            <a:r>
              <a:rPr lang="en-US" sz="1400" b="0" i="0" u="none" strike="noStrike" cap="none" dirty="0">
                <a:solidFill>
                  <a:schemeClr val="dk1"/>
                </a:solidFill>
                <a:latin typeface="Arial"/>
                <a:ea typeface="Arial"/>
                <a:cs typeface="Arial"/>
                <a:sym typeface="Arial"/>
              </a:rPr>
              <a:t>Taiwan produces </a:t>
            </a:r>
            <a:r>
              <a:rPr lang="en-US" dirty="0"/>
              <a:t>92 per cent of the world’s advanced logic semiconductor chips</a:t>
            </a:r>
            <a:endParaRPr sz="1200" b="0" i="0" u="none" strike="noStrike" cap="none" dirty="0">
              <a:solidFill>
                <a:srgbClr val="393939"/>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
        <p:nvSpPr>
          <p:cNvPr id="1116" name="Google Shape;1116;g253ae4fee85_3_307"/>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The economic impact of a blockade of Taiwan</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5">
                                            <p:txEl>
                                              <p:pRg st="0" end="0"/>
                                            </p:txEl>
                                          </p:spTgt>
                                        </p:tgtEl>
                                        <p:attrNameLst>
                                          <p:attrName>style.visibility</p:attrName>
                                        </p:attrNameLst>
                                      </p:cBhvr>
                                      <p:to>
                                        <p:strVal val="visible"/>
                                      </p:to>
                                    </p:set>
                                    <p:animEffect transition="in" filter="fade">
                                      <p:cBhvr>
                                        <p:cTn id="7" dur="1000"/>
                                        <p:tgtEl>
                                          <p:spTgt spid="1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5">
                                            <p:txEl>
                                              <p:pRg st="2" end="2"/>
                                            </p:txEl>
                                          </p:spTgt>
                                        </p:tgtEl>
                                        <p:attrNameLst>
                                          <p:attrName>style.visibility</p:attrName>
                                        </p:attrNameLst>
                                      </p:cBhvr>
                                      <p:to>
                                        <p:strVal val="visible"/>
                                      </p:to>
                                    </p:set>
                                    <p:animEffect transition="in" filter="fade">
                                      <p:cBhvr>
                                        <p:cTn id="12" dur="1000"/>
                                        <p:tgtEl>
                                          <p:spTgt spid="11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5">
                                            <p:txEl>
                                              <p:pRg st="4" end="4"/>
                                            </p:txEl>
                                          </p:spTgt>
                                        </p:tgtEl>
                                        <p:attrNameLst>
                                          <p:attrName>style.visibility</p:attrName>
                                        </p:attrNameLst>
                                      </p:cBhvr>
                                      <p:to>
                                        <p:strVal val="visible"/>
                                      </p:to>
                                    </p:set>
                                    <p:animEffect transition="in" filter="fade">
                                      <p:cBhvr>
                                        <p:cTn id="17" dur="1000"/>
                                        <p:tgtEl>
                                          <p:spTgt spid="11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5">
                                            <p:txEl>
                                              <p:pRg st="6" end="6"/>
                                            </p:txEl>
                                          </p:spTgt>
                                        </p:tgtEl>
                                        <p:attrNameLst>
                                          <p:attrName>style.visibility</p:attrName>
                                        </p:attrNameLst>
                                      </p:cBhvr>
                                      <p:to>
                                        <p:strVal val="visible"/>
                                      </p:to>
                                    </p:set>
                                    <p:animEffect transition="in" filter="fade">
                                      <p:cBhvr>
                                        <p:cTn id="22" dur="1000"/>
                                        <p:tgtEl>
                                          <p:spTgt spid="1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g253ae4fee85_3_321"/>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144" name="Google Shape;1144;g253ae4fee85_3_32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45" name="Google Shape;1145;g253ae4fee85_3_321"/>
          <p:cNvPicPr preferRelativeResize="0"/>
          <p:nvPr/>
        </p:nvPicPr>
        <p:blipFill rotWithShape="1">
          <a:blip r:embed="rId5">
            <a:alphaModFix/>
          </a:blip>
          <a:srcRect/>
          <a:stretch/>
        </p:blipFill>
        <p:spPr>
          <a:xfrm>
            <a:off x="193153" y="4984751"/>
            <a:ext cx="1646664" cy="84431"/>
          </a:xfrm>
          <a:prstGeom prst="rect">
            <a:avLst/>
          </a:prstGeom>
          <a:noFill/>
          <a:ln>
            <a:noFill/>
          </a:ln>
        </p:spPr>
      </p:pic>
      <p:cxnSp>
        <p:nvCxnSpPr>
          <p:cNvPr id="1149" name="Google Shape;1149;g253ae4fee85_3_321"/>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50" name="Google Shape;1150;g253ae4fee85_3_321"/>
          <p:cNvSpPr txBox="1"/>
          <p:nvPr/>
        </p:nvSpPr>
        <p:spPr>
          <a:xfrm>
            <a:off x="516125" y="1002865"/>
            <a:ext cx="7154400" cy="338700"/>
          </a:xfrm>
          <a:prstGeom prst="rect">
            <a:avLst/>
          </a:prstGeom>
          <a:noFill/>
          <a:ln>
            <a:noFill/>
          </a:ln>
        </p:spPr>
        <p:txBody>
          <a:bodyPr spcFirstLastPara="1" wrap="square" lIns="0" tIns="0" rIns="0" bIns="0" anchor="t" anchorCtr="0">
            <a:noAutofit/>
          </a:bodyPr>
          <a:lstStyle/>
          <a:p>
            <a:pPr marL="457200" marR="0" lvl="0" indent="-304800" algn="l" rtl="0">
              <a:spcBef>
                <a:spcPts val="0"/>
              </a:spcBef>
              <a:spcAft>
                <a:spcPts val="0"/>
              </a:spcAft>
              <a:buClr>
                <a:srgbClr val="393939"/>
              </a:buClr>
              <a:buSzPts val="1200"/>
              <a:buFont typeface="Arial"/>
              <a:buChar char="●"/>
            </a:pPr>
            <a:r>
              <a:rPr lang="en-US" dirty="0"/>
              <a:t>China’s five biggest trading partners are advanced democracies, and are highly integrated </a:t>
            </a:r>
            <a:r>
              <a:rPr lang="en-AU" dirty="0"/>
              <a:t>economically and militarily</a:t>
            </a:r>
          </a:p>
          <a:p>
            <a:pPr marL="0" marR="0" lvl="0" indent="0" algn="l" rtl="0">
              <a:lnSpc>
                <a:spcPct val="90000"/>
              </a:lnSpc>
              <a:spcBef>
                <a:spcPts val="0"/>
              </a:spcBef>
              <a:spcAft>
                <a:spcPts val="0"/>
              </a:spcAft>
              <a:buClr>
                <a:srgbClr val="000000"/>
              </a:buClr>
              <a:buSzPts val="1200"/>
              <a:buFont typeface="Arial"/>
              <a:buNone/>
            </a:pPr>
            <a:endParaRPr dirty="0"/>
          </a:p>
          <a:p>
            <a:pPr marL="0" marR="0" lvl="2" indent="0" algn="l" rtl="0">
              <a:lnSpc>
                <a:spcPct val="115000"/>
              </a:lnSpc>
              <a:spcBef>
                <a:spcPts val="0"/>
              </a:spcBef>
              <a:spcAft>
                <a:spcPts val="0"/>
              </a:spcAft>
              <a:buClr>
                <a:srgbClr val="808080"/>
              </a:buClr>
              <a:buSzPts val="1100"/>
              <a:buFont typeface="Arial"/>
              <a:buNone/>
            </a:pPr>
            <a:endParaRPr b="0" i="0" u="none" strike="noStrike" cap="none" dirty="0">
              <a:solidFill>
                <a:srgbClr val="393939"/>
              </a:solidFill>
              <a:latin typeface="Arial"/>
              <a:ea typeface="Arial"/>
              <a:cs typeface="Arial"/>
              <a:sym typeface="Arial"/>
            </a:endParaRPr>
          </a:p>
        </p:txBody>
      </p:sp>
      <p:sp>
        <p:nvSpPr>
          <p:cNvPr id="1151" name="Google Shape;1151;g253ae4fee85_3_321"/>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China’s largest trading partners </a:t>
            </a:r>
            <a:endParaRPr sz="2000" b="0" i="0" u="none" strike="noStrike" cap="none">
              <a:solidFill>
                <a:schemeClr val="dk1"/>
              </a:solidFill>
              <a:latin typeface="Arial"/>
              <a:ea typeface="Arial"/>
              <a:cs typeface="Arial"/>
              <a:sym typeface="Arial"/>
            </a:endParaRPr>
          </a:p>
        </p:txBody>
      </p:sp>
      <p:pic>
        <p:nvPicPr>
          <p:cNvPr id="3" name="Picture 2" descr="A picture containing screenshot, text, diagram, design">
            <a:extLst>
              <a:ext uri="{FF2B5EF4-FFF2-40B4-BE49-F238E27FC236}">
                <a16:creationId xmlns:a16="http://schemas.microsoft.com/office/drawing/2014/main" id="{7476C853-9FDD-C2BA-CD33-41DBDB6420CD}"/>
              </a:ext>
            </a:extLst>
          </p:cNvPr>
          <p:cNvPicPr>
            <a:picLocks noChangeAspect="1"/>
          </p:cNvPicPr>
          <p:nvPr/>
        </p:nvPicPr>
        <p:blipFill>
          <a:blip r:embed="rId6"/>
          <a:stretch>
            <a:fillRect/>
          </a:stretch>
        </p:blipFill>
        <p:spPr>
          <a:xfrm>
            <a:off x="2087790" y="1717130"/>
            <a:ext cx="4743740" cy="2816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g253fa14b5a6_0_1233"/>
          <p:cNvPicPr preferRelativeResize="0"/>
          <p:nvPr/>
        </p:nvPicPr>
        <p:blipFill rotWithShape="1">
          <a:blip r:embed="rId3">
            <a:alphaModFix/>
          </a:blip>
          <a:srcRect l="-9948" r="25779"/>
          <a:stretch/>
        </p:blipFill>
        <p:spPr>
          <a:xfrm>
            <a:off x="1506575" y="789"/>
            <a:ext cx="7714755" cy="5141928"/>
          </a:xfrm>
          <a:prstGeom prst="rect">
            <a:avLst/>
          </a:prstGeom>
          <a:noFill/>
          <a:ln>
            <a:noFill/>
          </a:ln>
        </p:spPr>
      </p:pic>
      <p:sp>
        <p:nvSpPr>
          <p:cNvPr id="1157" name="Google Shape;1157;g253fa14b5a6_0_1233"/>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1158" name="Google Shape;1158;g253fa14b5a6_0_1233"/>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1159" name="Google Shape;1159;g253fa14b5a6_0_1233"/>
          <p:cNvSpPr txBox="1"/>
          <p:nvPr/>
        </p:nvSpPr>
        <p:spPr>
          <a:xfrm>
            <a:off x="431809" y="1803868"/>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UKRAINE</a:t>
            </a:r>
            <a:endParaRPr sz="300" b="0" i="0" u="none" strike="noStrike" cap="none">
              <a:solidFill>
                <a:schemeClr val="lt1"/>
              </a:solidFill>
              <a:latin typeface="Arial"/>
              <a:ea typeface="Arial"/>
              <a:cs typeface="Arial"/>
              <a:sym typeface="Arial"/>
            </a:endParaRPr>
          </a:p>
        </p:txBody>
      </p:sp>
      <p:cxnSp>
        <p:nvCxnSpPr>
          <p:cNvPr id="1160" name="Google Shape;1160;g253fa14b5a6_0_1233"/>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1161" name="Google Shape;1161;g253fa14b5a6_0_1233"/>
          <p:cNvSpPr txBox="1"/>
          <p:nvPr/>
        </p:nvSpPr>
        <p:spPr>
          <a:xfrm>
            <a:off x="481022" y="4002344"/>
            <a:ext cx="21795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Conflict deaths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Economic impact</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Eastern Europe</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g253ae4fee85_3_328"/>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168" name="Google Shape;1168;g253ae4fee85_3_328"/>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69" name="Google Shape;1169;g253ae4fee85_3_328"/>
          <p:cNvPicPr preferRelativeResize="0"/>
          <p:nvPr/>
        </p:nvPicPr>
        <p:blipFill rotWithShape="1">
          <a:blip r:embed="rId5">
            <a:alphaModFix/>
          </a:blip>
          <a:srcRect/>
          <a:stretch/>
        </p:blipFill>
        <p:spPr>
          <a:xfrm>
            <a:off x="193153" y="4984751"/>
            <a:ext cx="1646664" cy="84431"/>
          </a:xfrm>
          <a:prstGeom prst="rect">
            <a:avLst/>
          </a:prstGeom>
          <a:noFill/>
          <a:ln>
            <a:noFill/>
          </a:ln>
        </p:spPr>
      </p:pic>
      <p:pic>
        <p:nvPicPr>
          <p:cNvPr id="1170" name="Google Shape;1170;g253ae4fee85_3_328"/>
          <p:cNvPicPr preferRelativeResize="0"/>
          <p:nvPr/>
        </p:nvPicPr>
        <p:blipFill rotWithShape="1">
          <a:blip r:embed="rId6">
            <a:alphaModFix/>
          </a:blip>
          <a:srcRect/>
          <a:stretch/>
        </p:blipFill>
        <p:spPr>
          <a:xfrm>
            <a:off x="516124" y="1809411"/>
            <a:ext cx="3444300" cy="2793000"/>
          </a:xfrm>
          <a:prstGeom prst="rect">
            <a:avLst/>
          </a:prstGeom>
          <a:noFill/>
          <a:ln>
            <a:noFill/>
          </a:ln>
        </p:spPr>
      </p:pic>
      <p:sp>
        <p:nvSpPr>
          <p:cNvPr id="1172" name="Google Shape;1172;g253ae4fee85_3_328"/>
          <p:cNvSpPr txBox="1"/>
          <p:nvPr/>
        </p:nvSpPr>
        <p:spPr>
          <a:xfrm>
            <a:off x="628650" y="1558872"/>
            <a:ext cx="3216675" cy="16073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Conflict Deaths in Ukraine, 2021 to 2022</a:t>
            </a:r>
            <a:endParaRPr sz="1000" b="0" i="0" u="none" strike="noStrike" cap="none">
              <a:solidFill>
                <a:srgbClr val="000000"/>
              </a:solidFill>
              <a:latin typeface="Arial"/>
              <a:ea typeface="Arial"/>
              <a:cs typeface="Arial"/>
              <a:sym typeface="Arial"/>
            </a:endParaRPr>
          </a:p>
        </p:txBody>
      </p:sp>
      <p:sp>
        <p:nvSpPr>
          <p:cNvPr id="1173" name="Google Shape;1173;g253ae4fee85_3_328"/>
          <p:cNvSpPr txBox="1"/>
          <p:nvPr/>
        </p:nvSpPr>
        <p:spPr>
          <a:xfrm>
            <a:off x="4335830" y="1558909"/>
            <a:ext cx="4033049" cy="160693"/>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Geographic Distribution of Conflict Deaths, 2022</a:t>
            </a:r>
            <a:endParaRPr sz="1000" b="0" i="0" u="none" strike="noStrike" cap="none">
              <a:solidFill>
                <a:srgbClr val="000000"/>
              </a:solidFill>
              <a:latin typeface="Arial"/>
              <a:ea typeface="Arial"/>
              <a:cs typeface="Arial"/>
              <a:sym typeface="Arial"/>
            </a:endParaRPr>
          </a:p>
        </p:txBody>
      </p:sp>
      <p:sp>
        <p:nvSpPr>
          <p:cNvPr id="1174" name="Google Shape;1174;g253ae4fee85_3_328"/>
          <p:cNvSpPr txBox="1"/>
          <p:nvPr/>
        </p:nvSpPr>
        <p:spPr>
          <a:xfrm>
            <a:off x="4291640" y="4582070"/>
            <a:ext cx="1294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sp>
        <p:nvSpPr>
          <p:cNvPr id="1175" name="Google Shape;1175;g253ae4fee85_3_328"/>
          <p:cNvSpPr txBox="1"/>
          <p:nvPr/>
        </p:nvSpPr>
        <p:spPr>
          <a:xfrm>
            <a:off x="489219" y="4591122"/>
            <a:ext cx="1294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IEP Calculations</a:t>
            </a:r>
            <a:endParaRPr sz="1400" b="0" i="0" u="none" strike="noStrike" cap="none">
              <a:solidFill>
                <a:srgbClr val="000000"/>
              </a:solidFill>
              <a:latin typeface="Arial"/>
              <a:ea typeface="Arial"/>
              <a:cs typeface="Arial"/>
              <a:sym typeface="Arial"/>
            </a:endParaRPr>
          </a:p>
        </p:txBody>
      </p:sp>
      <p:cxnSp>
        <p:nvCxnSpPr>
          <p:cNvPr id="1176" name="Google Shape;1176;g253ae4fee85_3_328"/>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77" name="Google Shape;1177;g253ae4fee85_3_328"/>
          <p:cNvSpPr txBox="1"/>
          <p:nvPr/>
        </p:nvSpPr>
        <p:spPr>
          <a:xfrm>
            <a:off x="675425" y="873475"/>
            <a:ext cx="7154400" cy="4365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rgbClr val="393939"/>
              </a:buClr>
              <a:buSzPts val="1200"/>
              <a:buFont typeface="Arial"/>
              <a:buChar char="●"/>
            </a:pPr>
            <a:r>
              <a:rPr lang="en-US" sz="1200" b="0" i="0" u="none" strike="noStrike" cap="none">
                <a:solidFill>
                  <a:schemeClr val="dk1"/>
                </a:solidFill>
                <a:latin typeface="Arial"/>
                <a:ea typeface="Arial"/>
                <a:cs typeface="Arial"/>
                <a:sym typeface="Arial"/>
              </a:rPr>
              <a:t>Most recent estimates suggest 83,000 people were killed in the conflict in 2022</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rgbClr val="393939"/>
              </a:buClr>
              <a:buSzPts val="1200"/>
              <a:buFont typeface="Arial"/>
              <a:buChar char="●"/>
            </a:pPr>
            <a:r>
              <a:rPr lang="en-US" sz="1200" b="0" i="0" u="none" strike="noStrike" cap="none">
                <a:solidFill>
                  <a:schemeClr val="dk1"/>
                </a:solidFill>
                <a:latin typeface="Arial"/>
                <a:ea typeface="Arial"/>
                <a:cs typeface="Arial"/>
                <a:sym typeface="Arial"/>
              </a:rPr>
              <a:t>WPP projections suggest that 65% of Ukrainian men ages 19-24 fled the country or were killed</a:t>
            </a:r>
            <a:endParaRPr sz="1200" b="0" i="0" u="none" strike="noStrike" cap="none">
              <a:solidFill>
                <a:srgbClr val="393939"/>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1178" name="Google Shape;1178;g253ae4fee85_3_328"/>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The war in Ukraine </a:t>
            </a:r>
            <a:endParaRPr sz="20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09912A9D-261E-8CA9-4C05-183A6ED0BD3F}"/>
              </a:ext>
            </a:extLst>
          </p:cNvPr>
          <p:cNvPicPr>
            <a:picLocks noChangeAspect="1"/>
          </p:cNvPicPr>
          <p:nvPr/>
        </p:nvPicPr>
        <p:blipFill>
          <a:blip r:embed="rId7"/>
          <a:stretch>
            <a:fillRect/>
          </a:stretch>
        </p:blipFill>
        <p:spPr>
          <a:xfrm>
            <a:off x="4291640" y="1852809"/>
            <a:ext cx="4131461" cy="2759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70"/>
                                        </p:tgtEl>
                                        <p:attrNameLst>
                                          <p:attrName>style.visibility</p:attrName>
                                        </p:attrNameLst>
                                      </p:cBhvr>
                                      <p:to>
                                        <p:strVal val="visible"/>
                                      </p:to>
                                    </p:set>
                                    <p:animEffect transition="in" filter="wipe(down)">
                                      <p:cBhvr>
                                        <p:cTn id="7" dur="2000"/>
                                        <p:tgtEl>
                                          <p:spTgt spid="1170"/>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cxnSp>
        <p:nvCxnSpPr>
          <p:cNvPr id="294" name="Google Shape;294;g253fa14b5a6_0_777"/>
          <p:cNvCxnSpPr/>
          <p:nvPr/>
        </p:nvCxnSpPr>
        <p:spPr>
          <a:xfrm>
            <a:off x="793508" y="3375641"/>
            <a:ext cx="7557000" cy="0"/>
          </a:xfrm>
          <a:prstGeom prst="straightConnector1">
            <a:avLst/>
          </a:prstGeom>
          <a:noFill/>
          <a:ln w="9525" cap="flat" cmpd="sng">
            <a:solidFill>
              <a:schemeClr val="lt1"/>
            </a:solidFill>
            <a:prstDash val="solid"/>
            <a:miter lim="8000"/>
            <a:headEnd type="none" w="sm" len="sm"/>
            <a:tailEnd type="none" w="sm" len="sm"/>
          </a:ln>
        </p:spPr>
      </p:cxnSp>
      <p:cxnSp>
        <p:nvCxnSpPr>
          <p:cNvPr id="295" name="Google Shape;295;g253fa14b5a6_0_777"/>
          <p:cNvCxnSpPr/>
          <p:nvPr/>
        </p:nvCxnSpPr>
        <p:spPr>
          <a:xfrm>
            <a:off x="3250900" y="1036742"/>
            <a:ext cx="11100" cy="3600600"/>
          </a:xfrm>
          <a:prstGeom prst="straightConnector1">
            <a:avLst/>
          </a:prstGeom>
          <a:noFill/>
          <a:ln w="9525" cap="flat" cmpd="sng">
            <a:solidFill>
              <a:schemeClr val="lt1"/>
            </a:solidFill>
            <a:prstDash val="solid"/>
            <a:miter lim="8000"/>
            <a:headEnd type="none" w="sm" len="sm"/>
            <a:tailEnd type="none" w="sm" len="sm"/>
          </a:ln>
        </p:spPr>
      </p:cxnSp>
      <p:cxnSp>
        <p:nvCxnSpPr>
          <p:cNvPr id="296" name="Google Shape;296;g253fa14b5a6_0_777"/>
          <p:cNvCxnSpPr/>
          <p:nvPr/>
        </p:nvCxnSpPr>
        <p:spPr>
          <a:xfrm>
            <a:off x="5864500" y="1010984"/>
            <a:ext cx="11400" cy="3626400"/>
          </a:xfrm>
          <a:prstGeom prst="straightConnector1">
            <a:avLst/>
          </a:prstGeom>
          <a:noFill/>
          <a:ln w="9525" cap="flat" cmpd="sng">
            <a:solidFill>
              <a:schemeClr val="lt1"/>
            </a:solidFill>
            <a:prstDash val="solid"/>
            <a:miter lim="8000"/>
            <a:headEnd type="none" w="sm" len="sm"/>
            <a:tailEnd type="none" w="sm" len="sm"/>
          </a:ln>
        </p:spPr>
      </p:cxnSp>
      <p:cxnSp>
        <p:nvCxnSpPr>
          <p:cNvPr id="297" name="Google Shape;297;g253fa14b5a6_0_777"/>
          <p:cNvCxnSpPr/>
          <p:nvPr/>
        </p:nvCxnSpPr>
        <p:spPr>
          <a:xfrm>
            <a:off x="819508" y="2120869"/>
            <a:ext cx="7557000" cy="0"/>
          </a:xfrm>
          <a:prstGeom prst="straightConnector1">
            <a:avLst/>
          </a:prstGeom>
          <a:noFill/>
          <a:ln w="9525" cap="flat" cmpd="sng">
            <a:solidFill>
              <a:schemeClr val="lt1"/>
            </a:solidFill>
            <a:prstDash val="solid"/>
            <a:miter lim="8000"/>
            <a:headEnd type="none" w="sm" len="sm"/>
            <a:tailEnd type="none" w="sm" len="sm"/>
          </a:ln>
        </p:spPr>
      </p:cxnSp>
      <p:grpSp>
        <p:nvGrpSpPr>
          <p:cNvPr id="298" name="Google Shape;298;g253fa14b5a6_0_777"/>
          <p:cNvGrpSpPr/>
          <p:nvPr/>
        </p:nvGrpSpPr>
        <p:grpSpPr>
          <a:xfrm>
            <a:off x="974819" y="1036744"/>
            <a:ext cx="1904763" cy="836063"/>
            <a:chOff x="974819" y="1036744"/>
            <a:chExt cx="1904763" cy="836063"/>
          </a:xfrm>
        </p:grpSpPr>
        <p:sp>
          <p:nvSpPr>
            <p:cNvPr id="299" name="Google Shape;299;g253fa14b5a6_0_777"/>
            <p:cNvSpPr txBox="1"/>
            <p:nvPr/>
          </p:nvSpPr>
          <p:spPr>
            <a:xfrm>
              <a:off x="974819" y="1036744"/>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40BN</a:t>
              </a:r>
              <a:endParaRPr sz="4200" b="0" i="0" u="none" strike="noStrike" cap="none">
                <a:solidFill>
                  <a:schemeClr val="lt1"/>
                </a:solidFill>
                <a:latin typeface="Arial"/>
                <a:ea typeface="Arial"/>
                <a:cs typeface="Arial"/>
                <a:sym typeface="Arial"/>
              </a:endParaRPr>
            </a:p>
          </p:txBody>
        </p:sp>
        <p:sp>
          <p:nvSpPr>
            <p:cNvPr id="300" name="Google Shape;300;g253fa14b5a6_0_777"/>
            <p:cNvSpPr txBox="1"/>
            <p:nvPr/>
          </p:nvSpPr>
          <p:spPr>
            <a:xfrm>
              <a:off x="989582" y="1658007"/>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Media impressions</a:t>
              </a:r>
              <a:endParaRPr sz="1100" b="0" i="0" u="none" strike="noStrike" cap="none">
                <a:solidFill>
                  <a:schemeClr val="lt1"/>
                </a:solidFill>
                <a:latin typeface="Arial"/>
                <a:ea typeface="Arial"/>
                <a:cs typeface="Arial"/>
                <a:sym typeface="Arial"/>
              </a:endParaRPr>
            </a:p>
          </p:txBody>
        </p:sp>
      </p:grpSp>
      <p:grpSp>
        <p:nvGrpSpPr>
          <p:cNvPr id="301" name="Google Shape;301;g253fa14b5a6_0_777"/>
          <p:cNvGrpSpPr/>
          <p:nvPr/>
        </p:nvGrpSpPr>
        <p:grpSpPr>
          <a:xfrm>
            <a:off x="3618244" y="1036744"/>
            <a:ext cx="1904763" cy="836063"/>
            <a:chOff x="3618244" y="1036744"/>
            <a:chExt cx="1904763" cy="836063"/>
          </a:xfrm>
        </p:grpSpPr>
        <p:sp>
          <p:nvSpPr>
            <p:cNvPr id="302" name="Google Shape;302;g253fa14b5a6_0_777"/>
            <p:cNvSpPr txBox="1"/>
            <p:nvPr/>
          </p:nvSpPr>
          <p:spPr>
            <a:xfrm>
              <a:off x="3618244" y="1036744"/>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1.4BN</a:t>
              </a:r>
              <a:endParaRPr sz="4200" b="0" i="0" u="none" strike="noStrike" cap="none">
                <a:solidFill>
                  <a:schemeClr val="lt1"/>
                </a:solidFill>
                <a:latin typeface="Arial"/>
                <a:ea typeface="Arial"/>
                <a:cs typeface="Arial"/>
                <a:sym typeface="Arial"/>
              </a:endParaRPr>
            </a:p>
          </p:txBody>
        </p:sp>
        <p:sp>
          <p:nvSpPr>
            <p:cNvPr id="303" name="Google Shape;303;g253fa14b5a6_0_777"/>
            <p:cNvSpPr txBox="1"/>
            <p:nvPr/>
          </p:nvSpPr>
          <p:spPr>
            <a:xfrm>
              <a:off x="3633007" y="1658007"/>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Social media impressions</a:t>
              </a:r>
              <a:endParaRPr sz="1100" b="0" i="0" u="none" strike="noStrike" cap="none">
                <a:solidFill>
                  <a:schemeClr val="lt1"/>
                </a:solidFill>
                <a:latin typeface="Arial"/>
                <a:ea typeface="Arial"/>
                <a:cs typeface="Arial"/>
                <a:sym typeface="Arial"/>
              </a:endParaRPr>
            </a:p>
          </p:txBody>
        </p:sp>
      </p:grpSp>
      <p:grpSp>
        <p:nvGrpSpPr>
          <p:cNvPr id="304" name="Google Shape;304;g253fa14b5a6_0_777"/>
          <p:cNvGrpSpPr/>
          <p:nvPr/>
        </p:nvGrpSpPr>
        <p:grpSpPr>
          <a:xfrm>
            <a:off x="6018101" y="1036742"/>
            <a:ext cx="2318100" cy="836065"/>
            <a:chOff x="6018101" y="1036742"/>
            <a:chExt cx="2318100" cy="836065"/>
          </a:xfrm>
        </p:grpSpPr>
        <p:sp>
          <p:nvSpPr>
            <p:cNvPr id="305" name="Google Shape;305;g253fa14b5a6_0_777"/>
            <p:cNvSpPr txBox="1"/>
            <p:nvPr/>
          </p:nvSpPr>
          <p:spPr>
            <a:xfrm>
              <a:off x="6018101" y="1036742"/>
              <a:ext cx="23181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152</a:t>
              </a:r>
              <a:endParaRPr sz="4200" b="0" i="0" u="none" strike="noStrike" cap="none">
                <a:solidFill>
                  <a:schemeClr val="lt1"/>
                </a:solidFill>
                <a:latin typeface="Arial"/>
                <a:ea typeface="Arial"/>
                <a:cs typeface="Arial"/>
                <a:sym typeface="Arial"/>
              </a:endParaRPr>
            </a:p>
          </p:txBody>
        </p:sp>
        <p:sp>
          <p:nvSpPr>
            <p:cNvPr id="306" name="Google Shape;306;g253fa14b5a6_0_777"/>
            <p:cNvSpPr txBox="1"/>
            <p:nvPr/>
          </p:nvSpPr>
          <p:spPr>
            <a:xfrm>
              <a:off x="6246907" y="1658007"/>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Country audience</a:t>
              </a:r>
              <a:endParaRPr sz="1100" b="0" i="0" u="none" strike="noStrike" cap="none">
                <a:solidFill>
                  <a:schemeClr val="lt1"/>
                </a:solidFill>
                <a:latin typeface="Arial"/>
                <a:ea typeface="Arial"/>
                <a:cs typeface="Arial"/>
                <a:sym typeface="Arial"/>
              </a:endParaRPr>
            </a:p>
          </p:txBody>
        </p:sp>
      </p:grpSp>
      <p:grpSp>
        <p:nvGrpSpPr>
          <p:cNvPr id="307" name="Google Shape;307;g253fa14b5a6_0_777"/>
          <p:cNvGrpSpPr/>
          <p:nvPr/>
        </p:nvGrpSpPr>
        <p:grpSpPr>
          <a:xfrm>
            <a:off x="539978" y="2312445"/>
            <a:ext cx="2759700" cy="890307"/>
            <a:chOff x="539978" y="2312445"/>
            <a:chExt cx="2759700" cy="890307"/>
          </a:xfrm>
        </p:grpSpPr>
        <p:sp>
          <p:nvSpPr>
            <p:cNvPr id="308" name="Google Shape;308;g253fa14b5a6_0_777"/>
            <p:cNvSpPr txBox="1"/>
            <p:nvPr/>
          </p:nvSpPr>
          <p:spPr>
            <a:xfrm>
              <a:off x="539978" y="2312445"/>
              <a:ext cx="27597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10</a:t>
              </a:r>
              <a:endParaRPr sz="4200" b="0" i="0" u="none" strike="noStrike" cap="none">
                <a:solidFill>
                  <a:schemeClr val="lt1"/>
                </a:solidFill>
                <a:latin typeface="Arial"/>
                <a:ea typeface="Arial"/>
                <a:cs typeface="Arial"/>
                <a:sym typeface="Arial"/>
              </a:endParaRPr>
            </a:p>
          </p:txBody>
        </p:sp>
        <p:sp>
          <p:nvSpPr>
            <p:cNvPr id="309" name="Google Shape;309;g253fa14b5a6_0_777"/>
            <p:cNvSpPr txBox="1"/>
            <p:nvPr/>
          </p:nvSpPr>
          <p:spPr>
            <a:xfrm>
              <a:off x="974819" y="2987952"/>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Published reports</a:t>
              </a:r>
              <a:endParaRPr sz="1100" b="0" i="0" u="none" strike="noStrike" cap="none">
                <a:solidFill>
                  <a:schemeClr val="lt1"/>
                </a:solidFill>
                <a:latin typeface="Arial"/>
                <a:ea typeface="Arial"/>
                <a:cs typeface="Arial"/>
                <a:sym typeface="Arial"/>
              </a:endParaRPr>
            </a:p>
          </p:txBody>
        </p:sp>
      </p:grpSp>
      <p:grpSp>
        <p:nvGrpSpPr>
          <p:cNvPr id="310" name="Google Shape;310;g253fa14b5a6_0_777"/>
          <p:cNvGrpSpPr/>
          <p:nvPr/>
        </p:nvGrpSpPr>
        <p:grpSpPr>
          <a:xfrm>
            <a:off x="3580250" y="2293691"/>
            <a:ext cx="2035500" cy="909049"/>
            <a:chOff x="3580250" y="2293691"/>
            <a:chExt cx="2035500" cy="909049"/>
          </a:xfrm>
        </p:grpSpPr>
        <p:sp>
          <p:nvSpPr>
            <p:cNvPr id="311" name="Google Shape;311;g253fa14b5a6_0_777"/>
            <p:cNvSpPr txBox="1"/>
            <p:nvPr/>
          </p:nvSpPr>
          <p:spPr>
            <a:xfrm>
              <a:off x="3618244" y="2293691"/>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dirty="0">
                  <a:solidFill>
                    <a:schemeClr val="lt1"/>
                  </a:solidFill>
                </a:rPr>
                <a:t>8</a:t>
              </a:r>
              <a:r>
                <a:rPr lang="en-US" sz="4200" b="0" i="0" u="none" strike="noStrike" cap="none" dirty="0">
                  <a:solidFill>
                    <a:schemeClr val="lt1"/>
                  </a:solidFill>
                  <a:latin typeface="Arial"/>
                  <a:ea typeface="Arial"/>
                  <a:cs typeface="Arial"/>
                  <a:sym typeface="Arial"/>
                </a:rPr>
                <a:t>000</a:t>
              </a:r>
              <a:endParaRPr sz="4200" b="0" i="0" u="none" strike="noStrike" cap="none" dirty="0">
                <a:solidFill>
                  <a:schemeClr val="lt1"/>
                </a:solidFill>
                <a:latin typeface="Arial"/>
                <a:ea typeface="Arial"/>
                <a:cs typeface="Arial"/>
                <a:sym typeface="Arial"/>
              </a:endParaRPr>
            </a:p>
          </p:txBody>
        </p:sp>
        <p:sp>
          <p:nvSpPr>
            <p:cNvPr id="312" name="Google Shape;312;g253fa14b5a6_0_777"/>
            <p:cNvSpPr txBox="1"/>
            <p:nvPr/>
          </p:nvSpPr>
          <p:spPr>
            <a:xfrm>
              <a:off x="3580250" y="2987940"/>
              <a:ext cx="20355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Book references</a:t>
              </a:r>
              <a:endParaRPr sz="1100" b="0" i="0" u="none" strike="noStrike" cap="none">
                <a:solidFill>
                  <a:schemeClr val="lt1"/>
                </a:solidFill>
                <a:latin typeface="Arial"/>
                <a:ea typeface="Arial"/>
                <a:cs typeface="Arial"/>
                <a:sym typeface="Arial"/>
              </a:endParaRPr>
            </a:p>
          </p:txBody>
        </p:sp>
      </p:grpSp>
      <p:grpSp>
        <p:nvGrpSpPr>
          <p:cNvPr id="313" name="Google Shape;313;g253fa14b5a6_0_777"/>
          <p:cNvGrpSpPr/>
          <p:nvPr/>
        </p:nvGrpSpPr>
        <p:grpSpPr>
          <a:xfrm>
            <a:off x="6232144" y="2293691"/>
            <a:ext cx="1890000" cy="909061"/>
            <a:chOff x="6232144" y="2293691"/>
            <a:chExt cx="1890000" cy="909061"/>
          </a:xfrm>
        </p:grpSpPr>
        <p:sp>
          <p:nvSpPr>
            <p:cNvPr id="314" name="Google Shape;314;g253fa14b5a6_0_777"/>
            <p:cNvSpPr txBox="1"/>
            <p:nvPr/>
          </p:nvSpPr>
          <p:spPr>
            <a:xfrm>
              <a:off x="6232144" y="2293691"/>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2M</a:t>
              </a:r>
              <a:endParaRPr sz="4200" b="0" i="0" u="none" strike="noStrike" cap="none">
                <a:solidFill>
                  <a:schemeClr val="lt1"/>
                </a:solidFill>
                <a:latin typeface="Arial"/>
                <a:ea typeface="Arial"/>
                <a:cs typeface="Arial"/>
                <a:sym typeface="Arial"/>
              </a:endParaRPr>
            </a:p>
          </p:txBody>
        </p:sp>
        <p:sp>
          <p:nvSpPr>
            <p:cNvPr id="315" name="Google Shape;315;g253fa14b5a6_0_777"/>
            <p:cNvSpPr txBox="1"/>
            <p:nvPr/>
          </p:nvSpPr>
          <p:spPr>
            <a:xfrm>
              <a:off x="6232144" y="2987952"/>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Unique website visitors</a:t>
              </a:r>
              <a:endParaRPr sz="1100" b="0" i="0" u="none" strike="noStrike" cap="none">
                <a:solidFill>
                  <a:schemeClr val="lt1"/>
                </a:solidFill>
                <a:latin typeface="Arial"/>
                <a:ea typeface="Arial"/>
                <a:cs typeface="Arial"/>
                <a:sym typeface="Arial"/>
              </a:endParaRPr>
            </a:p>
          </p:txBody>
        </p:sp>
      </p:grpSp>
      <p:sp>
        <p:nvSpPr>
          <p:cNvPr id="316" name="Google Shape;316;g253fa14b5a6_0_777"/>
          <p:cNvSpPr txBox="1"/>
          <p:nvPr/>
        </p:nvSpPr>
        <p:spPr>
          <a:xfrm>
            <a:off x="989575" y="3644541"/>
            <a:ext cx="1974300" cy="9537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Research used extensively by organisations, including the OECD, Commonwealth Secretariat, World Bank and the United Nations</a:t>
            </a:r>
            <a:endParaRPr sz="1100" b="0" i="0" u="none" strike="noStrike" cap="none">
              <a:solidFill>
                <a:schemeClr val="lt1"/>
              </a:solidFill>
              <a:latin typeface="Arial"/>
              <a:ea typeface="Arial"/>
              <a:cs typeface="Arial"/>
              <a:sym typeface="Arial"/>
            </a:endParaRPr>
          </a:p>
        </p:txBody>
      </p:sp>
      <p:sp>
        <p:nvSpPr>
          <p:cNvPr id="317" name="Google Shape;317;g253fa14b5a6_0_777"/>
          <p:cNvSpPr txBox="1"/>
          <p:nvPr/>
        </p:nvSpPr>
        <p:spPr>
          <a:xfrm>
            <a:off x="6232150" y="3644541"/>
            <a:ext cx="2245200" cy="2148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Over 500,000 downloads of IEP reports in the last 12 months</a:t>
            </a:r>
            <a:endParaRPr sz="1100" b="0" i="0" u="none" strike="noStrike" cap="none">
              <a:solidFill>
                <a:schemeClr val="lt1"/>
              </a:solidFill>
              <a:latin typeface="Arial"/>
              <a:ea typeface="Arial"/>
              <a:cs typeface="Arial"/>
              <a:sym typeface="Arial"/>
            </a:endParaRPr>
          </a:p>
        </p:txBody>
      </p:sp>
      <p:sp>
        <p:nvSpPr>
          <p:cNvPr id="318" name="Google Shape;318;g253fa14b5a6_0_777"/>
          <p:cNvSpPr txBox="1"/>
          <p:nvPr/>
        </p:nvSpPr>
        <p:spPr>
          <a:xfrm>
            <a:off x="516125" y="300925"/>
            <a:ext cx="23985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lt1"/>
                </a:solidFill>
                <a:latin typeface="Arial"/>
                <a:ea typeface="Arial"/>
                <a:cs typeface="Arial"/>
                <a:sym typeface="Arial"/>
              </a:rPr>
              <a:t>IEP by the numbers </a:t>
            </a:r>
            <a:r>
              <a:rPr lang="en-US" sz="20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p:txBody>
      </p:sp>
      <p:sp>
        <p:nvSpPr>
          <p:cNvPr id="319" name="Google Shape;319;g253fa14b5a6_0_777"/>
          <p:cNvSpPr txBox="1"/>
          <p:nvPr/>
        </p:nvSpPr>
        <p:spPr>
          <a:xfrm>
            <a:off x="3653000" y="3644549"/>
            <a:ext cx="1890000" cy="9537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IEP’s research and insight is included in 1,000s of university courses around the world </a:t>
            </a:r>
            <a:endParaRPr sz="11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320" name="Google Shape;320;g253fa14b5a6_0_777"/>
          <p:cNvCxnSpPr/>
          <p:nvPr/>
        </p:nvCxnSpPr>
        <p:spPr>
          <a:xfrm rot="10800000">
            <a:off x="-10" y="438629"/>
            <a:ext cx="4026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1"/>
                                        </p:tgtEl>
                                        <p:attrNameLst>
                                          <p:attrName>style.visibility</p:attrName>
                                        </p:attrNameLst>
                                      </p:cBhvr>
                                      <p:to>
                                        <p:strVal val="visible"/>
                                      </p:to>
                                    </p:set>
                                    <p:animEffect transition="in" filter="fade">
                                      <p:cBhvr>
                                        <p:cTn id="11" dur="1000"/>
                                        <p:tgtEl>
                                          <p:spTgt spid="30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fade">
                                      <p:cBhvr>
                                        <p:cTn id="15" dur="1000"/>
                                        <p:tgtEl>
                                          <p:spTgt spid="3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07"/>
                                        </p:tgtEl>
                                        <p:attrNameLst>
                                          <p:attrName>style.visibility</p:attrName>
                                        </p:attrNameLst>
                                      </p:cBhvr>
                                      <p:to>
                                        <p:strVal val="visible"/>
                                      </p:to>
                                    </p:set>
                                    <p:animEffect transition="in" filter="fade">
                                      <p:cBhvr>
                                        <p:cTn id="19" dur="1000"/>
                                        <p:tgtEl>
                                          <p:spTgt spid="30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10"/>
                                        </p:tgtEl>
                                        <p:attrNameLst>
                                          <p:attrName>style.visibility</p:attrName>
                                        </p:attrNameLst>
                                      </p:cBhvr>
                                      <p:to>
                                        <p:strVal val="visible"/>
                                      </p:to>
                                    </p:set>
                                    <p:animEffect transition="in" filter="fade">
                                      <p:cBhvr>
                                        <p:cTn id="23" dur="1000"/>
                                        <p:tgtEl>
                                          <p:spTgt spid="31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13"/>
                                        </p:tgtEl>
                                        <p:attrNameLst>
                                          <p:attrName>style.visibility</p:attrName>
                                        </p:attrNameLst>
                                      </p:cBhvr>
                                      <p:to>
                                        <p:strVal val="visible"/>
                                      </p:to>
                                    </p:set>
                                    <p:animEffect transition="in" filter="fade">
                                      <p:cBhvr>
                                        <p:cTn id="27" dur="1000"/>
                                        <p:tgtEl>
                                          <p:spTgt spid="313"/>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16"/>
                                        </p:tgtEl>
                                        <p:attrNameLst>
                                          <p:attrName>style.visibility</p:attrName>
                                        </p:attrNameLst>
                                      </p:cBhvr>
                                      <p:to>
                                        <p:strVal val="visible"/>
                                      </p:to>
                                    </p:set>
                                    <p:animEffect transition="in" filter="fade">
                                      <p:cBhvr>
                                        <p:cTn id="31" dur="1000"/>
                                        <p:tgtEl>
                                          <p:spTgt spid="316"/>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19"/>
                                        </p:tgtEl>
                                        <p:attrNameLst>
                                          <p:attrName>style.visibility</p:attrName>
                                        </p:attrNameLst>
                                      </p:cBhvr>
                                      <p:to>
                                        <p:strVal val="visible"/>
                                      </p:to>
                                    </p:set>
                                    <p:animEffect transition="in" filter="fade">
                                      <p:cBhvr>
                                        <p:cTn id="35" dur="1000"/>
                                        <p:tgtEl>
                                          <p:spTgt spid="319"/>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17"/>
                                        </p:tgtEl>
                                        <p:attrNameLst>
                                          <p:attrName>style.visibility</p:attrName>
                                        </p:attrNameLst>
                                      </p:cBhvr>
                                      <p:to>
                                        <p:strVal val="visible"/>
                                      </p:to>
                                    </p:set>
                                    <p:animEffect transition="in" filter="fade">
                                      <p:cBhvr>
                                        <p:cTn id="39"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g253ae4fee85_3_335"/>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185" name="Google Shape;1185;g253ae4fee85_3_33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86" name="Google Shape;1186;g253ae4fee85_3_335"/>
          <p:cNvPicPr preferRelativeResize="0"/>
          <p:nvPr/>
        </p:nvPicPr>
        <p:blipFill rotWithShape="1">
          <a:blip r:embed="rId4">
            <a:alphaModFix/>
          </a:blip>
          <a:srcRect/>
          <a:stretch/>
        </p:blipFill>
        <p:spPr>
          <a:xfrm>
            <a:off x="193153" y="4984751"/>
            <a:ext cx="1646664" cy="84431"/>
          </a:xfrm>
          <a:prstGeom prst="rect">
            <a:avLst/>
          </a:prstGeom>
          <a:noFill/>
          <a:ln>
            <a:noFill/>
          </a:ln>
        </p:spPr>
      </p:pic>
      <p:cxnSp>
        <p:nvCxnSpPr>
          <p:cNvPr id="1187" name="Google Shape;1187;g253ae4fee85_3_33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88" name="Google Shape;1188;g253ae4fee85_3_335"/>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The economic impact of violence to Ukraine </a:t>
            </a:r>
            <a:endParaRPr sz="2000" b="0" i="0" u="none" strike="noStrike" cap="none">
              <a:solidFill>
                <a:schemeClr val="dk1"/>
              </a:solidFill>
              <a:latin typeface="Arial"/>
              <a:ea typeface="Arial"/>
              <a:cs typeface="Arial"/>
              <a:sym typeface="Arial"/>
            </a:endParaRPr>
          </a:p>
        </p:txBody>
      </p:sp>
      <p:grpSp>
        <p:nvGrpSpPr>
          <p:cNvPr id="1189" name="Google Shape;1189;g253ae4fee85_3_335"/>
          <p:cNvGrpSpPr/>
          <p:nvPr/>
        </p:nvGrpSpPr>
        <p:grpSpPr>
          <a:xfrm>
            <a:off x="285228" y="2367976"/>
            <a:ext cx="3018300" cy="1479600"/>
            <a:chOff x="419178" y="1972999"/>
            <a:chExt cx="3018300" cy="1479600"/>
          </a:xfrm>
        </p:grpSpPr>
        <p:cxnSp>
          <p:nvCxnSpPr>
            <p:cNvPr id="1190" name="Google Shape;1190;g253ae4fee85_3_335"/>
            <p:cNvCxnSpPr>
              <a:endCxn id="1191" idx="0"/>
            </p:cNvCxnSpPr>
            <p:nvPr/>
          </p:nvCxnSpPr>
          <p:spPr>
            <a:xfrm flipH="1">
              <a:off x="1484178" y="1972999"/>
              <a:ext cx="1953300" cy="445200"/>
            </a:xfrm>
            <a:prstGeom prst="bentConnector2">
              <a:avLst/>
            </a:prstGeom>
            <a:noFill/>
            <a:ln w="19050" cap="flat" cmpd="sng">
              <a:solidFill>
                <a:srgbClr val="393939"/>
              </a:solidFill>
              <a:prstDash val="solid"/>
              <a:round/>
              <a:headEnd type="none" w="sm" len="sm"/>
              <a:tailEnd type="triangle" w="med" len="med"/>
            </a:ln>
          </p:spPr>
        </p:cxnSp>
        <p:sp>
          <p:nvSpPr>
            <p:cNvPr id="1191" name="Google Shape;1191;g253ae4fee85_3_335"/>
            <p:cNvSpPr txBox="1"/>
            <p:nvPr/>
          </p:nvSpPr>
          <p:spPr>
            <a:xfrm>
              <a:off x="419178" y="2418199"/>
              <a:ext cx="2130000" cy="10344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Which is equivalent to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63%</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of total GDP </a:t>
              </a:r>
              <a:endParaRPr sz="1400" b="0" i="0" u="none" strike="noStrike" cap="none">
                <a:solidFill>
                  <a:srgbClr val="000000"/>
                </a:solidFill>
                <a:latin typeface="Arial"/>
                <a:ea typeface="Arial"/>
                <a:cs typeface="Arial"/>
                <a:sym typeface="Arial"/>
              </a:endParaRPr>
            </a:p>
          </p:txBody>
        </p:sp>
      </p:grpSp>
      <p:grpSp>
        <p:nvGrpSpPr>
          <p:cNvPr id="1192" name="Google Shape;1192;g253ae4fee85_3_335"/>
          <p:cNvGrpSpPr/>
          <p:nvPr/>
        </p:nvGrpSpPr>
        <p:grpSpPr>
          <a:xfrm>
            <a:off x="2114816" y="1151224"/>
            <a:ext cx="4616175" cy="2363400"/>
            <a:chOff x="2114816" y="1151225"/>
            <a:chExt cx="4616175" cy="2363400"/>
          </a:xfrm>
        </p:grpSpPr>
        <p:grpSp>
          <p:nvGrpSpPr>
            <p:cNvPr id="1193" name="Google Shape;1193;g253ae4fee85_3_335"/>
            <p:cNvGrpSpPr/>
            <p:nvPr/>
          </p:nvGrpSpPr>
          <p:grpSpPr>
            <a:xfrm>
              <a:off x="2114816" y="1151225"/>
              <a:ext cx="4572000" cy="2363400"/>
              <a:chOff x="2121966" y="663762"/>
              <a:chExt cx="4572000" cy="2363400"/>
            </a:xfrm>
          </p:grpSpPr>
          <p:sp>
            <p:nvSpPr>
              <p:cNvPr id="1194" name="Google Shape;1194;g253ae4fee85_3_335"/>
              <p:cNvSpPr/>
              <p:nvPr/>
            </p:nvSpPr>
            <p:spPr>
              <a:xfrm>
                <a:off x="3282510" y="663762"/>
                <a:ext cx="2250900" cy="23634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195" name="Google Shape;1195;g253ae4fee85_3_335"/>
              <p:cNvSpPr txBox="1"/>
              <p:nvPr/>
            </p:nvSpPr>
            <p:spPr>
              <a:xfrm>
                <a:off x="3561701" y="1450979"/>
                <a:ext cx="2138700" cy="630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6000" b="1" i="0" u="none" strike="noStrike" cap="none">
                    <a:solidFill>
                      <a:srgbClr val="FFFFFF"/>
                    </a:solidFill>
                    <a:latin typeface="Arial"/>
                    <a:ea typeface="Arial"/>
                    <a:cs typeface="Arial"/>
                    <a:sym typeface="Arial"/>
                  </a:rPr>
                  <a:t>$449</a:t>
                </a:r>
                <a:endParaRPr sz="6000" b="1" i="0" u="none" strike="noStrike" cap="none">
                  <a:solidFill>
                    <a:srgbClr val="FFFFFF"/>
                  </a:solidFill>
                  <a:latin typeface="Arial"/>
                  <a:ea typeface="Arial"/>
                  <a:cs typeface="Arial"/>
                  <a:sym typeface="Arial"/>
                </a:endParaRPr>
              </a:p>
            </p:txBody>
          </p:sp>
          <p:sp>
            <p:nvSpPr>
              <p:cNvPr id="1196" name="Google Shape;1196;g253ae4fee85_3_335"/>
              <p:cNvSpPr/>
              <p:nvPr/>
            </p:nvSpPr>
            <p:spPr>
              <a:xfrm>
                <a:off x="2121966" y="2164118"/>
                <a:ext cx="4572000" cy="26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billion</a:t>
                </a:r>
                <a:endParaRPr sz="1400" b="0" i="0" u="none" strike="noStrike" cap="none">
                  <a:solidFill>
                    <a:srgbClr val="000000"/>
                  </a:solidFill>
                  <a:latin typeface="Arial"/>
                  <a:ea typeface="Arial"/>
                  <a:cs typeface="Arial"/>
                  <a:sym typeface="Arial"/>
                </a:endParaRPr>
              </a:p>
            </p:txBody>
          </p:sp>
        </p:grpSp>
        <p:sp>
          <p:nvSpPr>
            <p:cNvPr id="1197" name="Google Shape;1197;g253ae4fee85_3_335"/>
            <p:cNvSpPr/>
            <p:nvPr/>
          </p:nvSpPr>
          <p:spPr>
            <a:xfrm>
              <a:off x="2158991" y="1714181"/>
              <a:ext cx="4572000" cy="26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Increased by</a:t>
              </a:r>
              <a:endParaRPr sz="1400" b="0" i="0" u="none" strike="noStrike" cap="none">
                <a:solidFill>
                  <a:srgbClr val="000000"/>
                </a:solidFill>
                <a:latin typeface="Arial"/>
                <a:ea typeface="Arial"/>
                <a:cs typeface="Arial"/>
                <a:sym typeface="Arial"/>
              </a:endParaRPr>
            </a:p>
          </p:txBody>
        </p:sp>
      </p:grpSp>
      <p:grpSp>
        <p:nvGrpSpPr>
          <p:cNvPr id="1198" name="Google Shape;1198;g253ae4fee85_3_335"/>
          <p:cNvGrpSpPr/>
          <p:nvPr/>
        </p:nvGrpSpPr>
        <p:grpSpPr>
          <a:xfrm>
            <a:off x="5533560" y="2368148"/>
            <a:ext cx="3469050" cy="1815475"/>
            <a:chOff x="5533560" y="2368149"/>
            <a:chExt cx="3469050" cy="1815475"/>
          </a:xfrm>
        </p:grpSpPr>
        <p:sp>
          <p:nvSpPr>
            <p:cNvPr id="1199" name="Google Shape;1199;g253ae4fee85_3_335"/>
            <p:cNvSpPr txBox="1"/>
            <p:nvPr/>
          </p:nvSpPr>
          <p:spPr>
            <a:xfrm>
              <a:off x="6040710" y="3251846"/>
              <a:ext cx="2961900" cy="5355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400"/>
                <a:buFont typeface="Arial"/>
                <a:buNone/>
              </a:pPr>
              <a:r>
                <a:rPr lang="en-US" sz="3600" b="1" i="0" u="none" strike="noStrike" cap="none">
                  <a:solidFill>
                    <a:srgbClr val="000000"/>
                  </a:solidFill>
                  <a:latin typeface="Arial"/>
                  <a:ea typeface="Arial"/>
                  <a:cs typeface="Arial"/>
                  <a:sym typeface="Arial"/>
                </a:rPr>
                <a:t>479%</a:t>
              </a:r>
              <a:endParaRPr sz="1400" b="0" i="0" u="none" strike="noStrike" cap="none">
                <a:solidFill>
                  <a:srgbClr val="000000"/>
                </a:solidFill>
                <a:latin typeface="Arial"/>
                <a:ea typeface="Arial"/>
                <a:cs typeface="Arial"/>
                <a:sym typeface="Arial"/>
              </a:endParaRPr>
            </a:p>
          </p:txBody>
        </p:sp>
        <p:grpSp>
          <p:nvGrpSpPr>
            <p:cNvPr id="1200" name="Google Shape;1200;g253ae4fee85_3_335"/>
            <p:cNvGrpSpPr/>
            <p:nvPr/>
          </p:nvGrpSpPr>
          <p:grpSpPr>
            <a:xfrm>
              <a:off x="5533560" y="2368149"/>
              <a:ext cx="3420750" cy="1815475"/>
              <a:chOff x="5533560" y="2368150"/>
              <a:chExt cx="3420750" cy="1815475"/>
            </a:xfrm>
          </p:grpSpPr>
          <p:sp>
            <p:nvSpPr>
              <p:cNvPr id="1201" name="Google Shape;1201;g253ae4fee85_3_335"/>
              <p:cNvSpPr/>
              <p:nvPr/>
            </p:nvSpPr>
            <p:spPr>
              <a:xfrm>
                <a:off x="5992410" y="2935150"/>
                <a:ext cx="2961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That’s an increase of</a:t>
                </a:r>
                <a:endParaRPr sz="1400" b="0" i="0" u="none" strike="noStrike" cap="none">
                  <a:solidFill>
                    <a:srgbClr val="000000"/>
                  </a:solidFill>
                  <a:latin typeface="Arial"/>
                  <a:ea typeface="Arial"/>
                  <a:cs typeface="Arial"/>
                  <a:sym typeface="Arial"/>
                </a:endParaRPr>
              </a:p>
            </p:txBody>
          </p:sp>
          <p:cxnSp>
            <p:nvCxnSpPr>
              <p:cNvPr id="1202" name="Google Shape;1202;g253ae4fee85_3_335"/>
              <p:cNvCxnSpPr>
                <a:endCxn id="1201" idx="0"/>
              </p:cNvCxnSpPr>
              <p:nvPr/>
            </p:nvCxnSpPr>
            <p:spPr>
              <a:xfrm>
                <a:off x="5533560" y="2368150"/>
                <a:ext cx="1939800" cy="567000"/>
              </a:xfrm>
              <a:prstGeom prst="bentConnector2">
                <a:avLst/>
              </a:prstGeom>
              <a:noFill/>
              <a:ln w="19050" cap="flat" cmpd="sng">
                <a:solidFill>
                  <a:srgbClr val="393939"/>
                </a:solidFill>
                <a:prstDash val="solid"/>
                <a:round/>
                <a:headEnd type="none" w="sm" len="sm"/>
                <a:tailEnd type="triangle" w="med" len="med"/>
              </a:ln>
            </p:spPr>
          </p:cxnSp>
          <p:sp>
            <p:nvSpPr>
              <p:cNvPr id="1203" name="Google Shape;1203;g253ae4fee85_3_335"/>
              <p:cNvSpPr/>
              <p:nvPr/>
            </p:nvSpPr>
            <p:spPr>
              <a:xfrm>
                <a:off x="5940510" y="3660425"/>
                <a:ext cx="2961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compared to the prior year</a:t>
                </a: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92"/>
                                        </p:tgtEl>
                                        <p:attrNameLst>
                                          <p:attrName>style.visibility</p:attrName>
                                        </p:attrNameLst>
                                      </p:cBhvr>
                                      <p:to>
                                        <p:strVal val="visible"/>
                                      </p:to>
                                    </p:set>
                                    <p:anim calcmode="lin" valueType="num">
                                      <p:cBhvr additive="base">
                                        <p:cTn id="7" dur="1000"/>
                                        <p:tgtEl>
                                          <p:spTgt spid="1192"/>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89"/>
                                        </p:tgtEl>
                                        <p:attrNameLst>
                                          <p:attrName>style.visibility</p:attrName>
                                        </p:attrNameLst>
                                      </p:cBhvr>
                                      <p:to>
                                        <p:strVal val="visible"/>
                                      </p:to>
                                    </p:set>
                                    <p:animEffect transition="in" filter="fade">
                                      <p:cBhvr>
                                        <p:cTn id="11" dur="1000"/>
                                        <p:tgtEl>
                                          <p:spTgt spid="118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98"/>
                                        </p:tgtEl>
                                        <p:attrNameLst>
                                          <p:attrName>style.visibility</p:attrName>
                                        </p:attrNameLst>
                                      </p:cBhvr>
                                      <p:to>
                                        <p:strVal val="visible"/>
                                      </p:to>
                                    </p:set>
                                    <p:animEffect transition="in" filter="fade">
                                      <p:cBhvr>
                                        <p:cTn id="15" dur="1000"/>
                                        <p:tgtEl>
                                          <p:spTgt spid="1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g253ae4fee85_3_342"/>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210" name="Google Shape;1210;g253ae4fee85_3_342"/>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11" name="Google Shape;1211;g253ae4fee85_3_342"/>
          <p:cNvPicPr preferRelativeResize="0"/>
          <p:nvPr/>
        </p:nvPicPr>
        <p:blipFill rotWithShape="1">
          <a:blip r:embed="rId5">
            <a:alphaModFix/>
          </a:blip>
          <a:srcRect/>
          <a:stretch/>
        </p:blipFill>
        <p:spPr>
          <a:xfrm>
            <a:off x="193153" y="4984751"/>
            <a:ext cx="1646664" cy="84431"/>
          </a:xfrm>
          <a:prstGeom prst="rect">
            <a:avLst/>
          </a:prstGeom>
          <a:noFill/>
          <a:ln>
            <a:noFill/>
          </a:ln>
        </p:spPr>
      </p:pic>
      <p:cxnSp>
        <p:nvCxnSpPr>
          <p:cNvPr id="1212" name="Google Shape;1212;g253ae4fee85_3_342"/>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13" name="Google Shape;1213;g253ae4fee85_3_342"/>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Population leaving Ukraine </a:t>
            </a:r>
            <a:endParaRPr sz="2000" b="0" i="0" u="none" strike="noStrike" cap="none">
              <a:solidFill>
                <a:schemeClr val="dk1"/>
              </a:solidFill>
              <a:latin typeface="Arial"/>
              <a:ea typeface="Arial"/>
              <a:cs typeface="Arial"/>
              <a:sym typeface="Arial"/>
            </a:endParaRPr>
          </a:p>
        </p:txBody>
      </p:sp>
      <p:graphicFrame>
        <p:nvGraphicFramePr>
          <p:cNvPr id="1214" name="Google Shape;1214;g253ae4fee85_3_342"/>
          <p:cNvGraphicFramePr/>
          <p:nvPr>
            <p:extLst>
              <p:ext uri="{D42A27DB-BD31-4B8C-83A1-F6EECF244321}">
                <p14:modId xmlns:p14="http://schemas.microsoft.com/office/powerpoint/2010/main" val="779010895"/>
              </p:ext>
            </p:extLst>
          </p:nvPr>
        </p:nvGraphicFramePr>
        <p:xfrm>
          <a:off x="2096207" y="824550"/>
          <a:ext cx="2066142" cy="3513364"/>
        </p:xfrm>
        <a:graphic>
          <a:graphicData uri="http://schemas.openxmlformats.org/drawingml/2006/table">
            <a:tbl>
              <a:tblPr>
                <a:noFill/>
                <a:tableStyleId>{093A174F-FD2C-4B1B-80BA-BC1BE7F994FC}</a:tableStyleId>
              </a:tblPr>
              <a:tblGrid>
                <a:gridCol w="1033071">
                  <a:extLst>
                    <a:ext uri="{9D8B030D-6E8A-4147-A177-3AD203B41FA5}">
                      <a16:colId xmlns:a16="http://schemas.microsoft.com/office/drawing/2014/main" val="20000"/>
                    </a:ext>
                  </a:extLst>
                </a:gridCol>
                <a:gridCol w="1033071">
                  <a:extLst>
                    <a:ext uri="{9D8B030D-6E8A-4147-A177-3AD203B41FA5}">
                      <a16:colId xmlns:a16="http://schemas.microsoft.com/office/drawing/2014/main" val="20001"/>
                    </a:ext>
                  </a:extLst>
                </a:gridCol>
              </a:tblGrid>
              <a:tr h="578260">
                <a:tc gridSpan="2">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Males</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57826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dirty="0"/>
                        <a:t>Age Group</a:t>
                      </a:r>
                      <a:endParaRPr sz="1000" b="1" u="none" strike="noStrike" cap="none" dirty="0"/>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2"/>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t>% Change 2021–2023</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15-19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lgn="ctr">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-25.72%</a:t>
                      </a:r>
                      <a:endParaRPr sz="1000" u="none" strike="noStrike" cap="none"/>
                    </a:p>
                  </a:txBody>
                  <a:tcPr marL="283450" marR="9525" marT="9525" marB="0" anchor="ctr">
                    <a:lnL w="9525" cap="flat" cmpd="sng" algn="ctr">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20-24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-64.73%</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25-29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-53.90%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30-34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-34.86%</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35-39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-14.28%</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40-44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-10.40%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45-49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t>-9.31%</a:t>
                      </a:r>
                      <a:endParaRPr sz="1000" u="none" strike="noStrike" cap="none" dirty="0"/>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graphicFrame>
        <p:nvGraphicFramePr>
          <p:cNvPr id="1216" name="Google Shape;1216;g253ae4fee85_3_342"/>
          <p:cNvGraphicFramePr/>
          <p:nvPr>
            <p:extLst>
              <p:ext uri="{D42A27DB-BD31-4B8C-83A1-F6EECF244321}">
                <p14:modId xmlns:p14="http://schemas.microsoft.com/office/powerpoint/2010/main" val="399877922"/>
              </p:ext>
            </p:extLst>
          </p:nvPr>
        </p:nvGraphicFramePr>
        <p:xfrm>
          <a:off x="4533300" y="803637"/>
          <a:ext cx="2066142" cy="3513364"/>
        </p:xfrm>
        <a:graphic>
          <a:graphicData uri="http://schemas.openxmlformats.org/drawingml/2006/table">
            <a:tbl>
              <a:tblPr>
                <a:noFill/>
                <a:tableStyleId>{093A174F-FD2C-4B1B-80BA-BC1BE7F994FC}</a:tableStyleId>
              </a:tblPr>
              <a:tblGrid>
                <a:gridCol w="1033071">
                  <a:extLst>
                    <a:ext uri="{9D8B030D-6E8A-4147-A177-3AD203B41FA5}">
                      <a16:colId xmlns:a16="http://schemas.microsoft.com/office/drawing/2014/main" val="20000"/>
                    </a:ext>
                  </a:extLst>
                </a:gridCol>
                <a:gridCol w="1033071">
                  <a:extLst>
                    <a:ext uri="{9D8B030D-6E8A-4147-A177-3AD203B41FA5}">
                      <a16:colId xmlns:a16="http://schemas.microsoft.com/office/drawing/2014/main" val="20001"/>
                    </a:ext>
                  </a:extLst>
                </a:gridCol>
              </a:tblGrid>
              <a:tr h="578260">
                <a:tc gridSpan="2">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Females</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rgbClr val="2E75B5">
                        <a:alpha val="63529"/>
                      </a:srgbClr>
                    </a:solidFill>
                  </a:tcPr>
                </a:tc>
                <a:tc hMerge="1">
                  <a:txBody>
                    <a:bodyPr/>
                    <a:lstStyle/>
                    <a:p>
                      <a:endParaRPr lang="en-US"/>
                    </a:p>
                  </a:txBody>
                  <a:tcPr/>
                </a:tc>
                <a:extLst>
                  <a:ext uri="{0D108BD9-81ED-4DB2-BD59-A6C34878D82A}">
                    <a16:rowId xmlns:a16="http://schemas.microsoft.com/office/drawing/2014/main" val="10000"/>
                  </a:ext>
                </a:extLst>
              </a:tr>
              <a:tr h="57826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dirty="0"/>
                        <a:t>Age Group</a:t>
                      </a:r>
                      <a:endParaRPr sz="1000" b="1" u="none" strike="noStrike" cap="none" dirty="0"/>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rgbClr val="2E75B5">
                        <a:alpha val="63529"/>
                      </a:srgbClr>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t>% Change 2021–2023</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rgbClr val="2E75B5">
                        <a:alpha val="63529"/>
                      </a:srgbClr>
                    </a:solidFill>
                  </a:tcPr>
                </a:tc>
                <a:extLst>
                  <a:ext uri="{0D108BD9-81ED-4DB2-BD59-A6C34878D82A}">
                    <a16:rowId xmlns:a16="http://schemas.microsoft.com/office/drawing/2014/main" val="10001"/>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15-19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lgn="ctr">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-31.05%</a:t>
                      </a:r>
                      <a:endParaRPr sz="1000" u="none" strike="noStrike" cap="none"/>
                    </a:p>
                  </a:txBody>
                  <a:tcPr marL="283450" marR="9525" marT="9525" marB="0" anchor="ctr">
                    <a:lnL w="9525" cap="flat" cmpd="sng" algn="ctr">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20-24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-72.26%</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25-29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-57.70%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30-34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-35.85%</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35-39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-14.00%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40-44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-9.98%</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45-49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t>-7.81%</a:t>
                      </a:r>
                      <a:endParaRPr sz="1000" u="none" strike="noStrike" cap="none" dirty="0"/>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14"/>
                                        </p:tgtEl>
                                        <p:attrNameLst>
                                          <p:attrName>style.visibility</p:attrName>
                                        </p:attrNameLst>
                                      </p:cBhvr>
                                      <p:to>
                                        <p:strVal val="visible"/>
                                      </p:to>
                                    </p:set>
                                    <p:animEffect transition="in" filter="wipe(up)">
                                      <p:cBhvr>
                                        <p:cTn id="7" dur="2000"/>
                                        <p:tgtEl>
                                          <p:spTgt spid="1214"/>
                                        </p:tgtEl>
                                      </p:cBhvr>
                                    </p:animEffect>
                                  </p:childTnLst>
                                </p:cTn>
                              </p:par>
                              <p:par>
                                <p:cTn id="8" presetID="22" presetClass="entr" presetSubtype="1" fill="hold" nodeType="withEffect">
                                  <p:stCondLst>
                                    <p:cond delay="0"/>
                                  </p:stCondLst>
                                  <p:childTnLst>
                                    <p:set>
                                      <p:cBhvr>
                                        <p:cTn id="9" dur="1" fill="hold">
                                          <p:stCondLst>
                                            <p:cond delay="0"/>
                                          </p:stCondLst>
                                        </p:cTn>
                                        <p:tgtEl>
                                          <p:spTgt spid="1216"/>
                                        </p:tgtEl>
                                        <p:attrNameLst>
                                          <p:attrName>style.visibility</p:attrName>
                                        </p:attrNameLst>
                                      </p:cBhvr>
                                      <p:to>
                                        <p:strVal val="visible"/>
                                      </p:to>
                                    </p:set>
                                    <p:animEffect transition="in" filter="wipe(up)">
                                      <p:cBhvr>
                                        <p:cTn id="10" dur="2000"/>
                                        <p:tgtEl>
                                          <p:spTgt spid="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g253fa14b5a6_0_1242"/>
          <p:cNvPicPr preferRelativeResize="0"/>
          <p:nvPr/>
        </p:nvPicPr>
        <p:blipFill rotWithShape="1">
          <a:blip r:embed="rId3">
            <a:alphaModFix/>
          </a:blip>
          <a:srcRect l="-30599" r="30829"/>
          <a:stretch/>
        </p:blipFill>
        <p:spPr>
          <a:xfrm>
            <a:off x="1506575" y="789"/>
            <a:ext cx="7714755" cy="5141928"/>
          </a:xfrm>
          <a:prstGeom prst="rect">
            <a:avLst/>
          </a:prstGeom>
          <a:noFill/>
          <a:ln>
            <a:noFill/>
          </a:ln>
        </p:spPr>
      </p:pic>
      <p:sp>
        <p:nvSpPr>
          <p:cNvPr id="1241" name="Google Shape;1241;g253fa14b5a6_0_1242"/>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1242" name="Google Shape;1242;g253fa14b5a6_0_1242"/>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1243" name="Google Shape;1243;g253fa14b5a6_0_1242"/>
          <p:cNvSpPr txBox="1"/>
          <p:nvPr/>
        </p:nvSpPr>
        <p:spPr>
          <a:xfrm>
            <a:off x="431809" y="1314143"/>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CONFLICT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TRENDS &amp;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HOTSPOTS</a:t>
            </a:r>
            <a:endParaRPr sz="300" b="0" i="0" u="none" strike="noStrike" cap="none">
              <a:solidFill>
                <a:schemeClr val="lt1"/>
              </a:solidFill>
              <a:latin typeface="Arial"/>
              <a:ea typeface="Arial"/>
              <a:cs typeface="Arial"/>
              <a:sym typeface="Arial"/>
            </a:endParaRPr>
          </a:p>
        </p:txBody>
      </p:sp>
      <p:cxnSp>
        <p:nvCxnSpPr>
          <p:cNvPr id="1244" name="Google Shape;1244;g253fa14b5a6_0_1242"/>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1245" name="Google Shape;1245;g253fa14b5a6_0_1242"/>
          <p:cNvSpPr txBox="1"/>
          <p:nvPr/>
        </p:nvSpPr>
        <p:spPr>
          <a:xfrm>
            <a:off x="481022" y="4002344"/>
            <a:ext cx="21795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Battle deaths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Country focus </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Drone usage </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1" name="Google Shape;1251;g253ae4fee85_3_356"/>
          <p:cNvPicPr preferRelativeResize="0"/>
          <p:nvPr/>
        </p:nvPicPr>
        <p:blipFill rotWithShape="1">
          <a:blip r:embed="rId3">
            <a:alphaModFix/>
          </a:blip>
          <a:srcRect/>
          <a:stretch/>
        </p:blipFill>
        <p:spPr>
          <a:xfrm>
            <a:off x="8472432" y="146033"/>
            <a:ext cx="530175" cy="404859"/>
          </a:xfrm>
          <a:prstGeom prst="rect">
            <a:avLst/>
          </a:prstGeom>
          <a:noFill/>
          <a:ln>
            <a:noFill/>
          </a:ln>
        </p:spPr>
      </p:pic>
      <p:pic>
        <p:nvPicPr>
          <p:cNvPr id="1252" name="Google Shape;1252;g253ae4fee85_3_356"/>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1253" name="Google Shape;1253;g253ae4fee85_3_356"/>
          <p:cNvSpPr txBox="1"/>
          <p:nvPr/>
        </p:nvSpPr>
        <p:spPr>
          <a:xfrm>
            <a:off x="994800" y="1351475"/>
            <a:ext cx="7154400" cy="810600"/>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Violence increased significantly in Ethiopia, Mali, Myanmar, and Ukraine in 2022. Drops significantly in Afghanistan and Yemen.</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400" b="0" i="0" u="none" strike="noStrike" cap="none" dirty="0">
                <a:solidFill>
                  <a:schemeClr val="dk1"/>
                </a:solidFill>
                <a:latin typeface="Arial"/>
                <a:ea typeface="Arial"/>
                <a:cs typeface="Arial"/>
                <a:sym typeface="Arial"/>
              </a:rPr>
              <a:t>Conflict was increasing even prior to the Russian invasion of Ukraine. Total conflict-related deaths rose by 45 per cent between 2020 and 2021, and 96% between 2021 and 2022.</a:t>
            </a:r>
          </a:p>
          <a:p>
            <a:pPr marL="139700" marR="0" lvl="0" algn="l" rtl="0">
              <a:lnSpc>
                <a:spcPct val="115000"/>
              </a:lnSpc>
              <a:spcBef>
                <a:spcPts val="0"/>
              </a:spcBef>
              <a:spcAft>
                <a:spcPts val="0"/>
              </a:spcAft>
              <a:buClr>
                <a:schemeClr val="dk1"/>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400" b="0" i="0" u="none" strike="noStrike" cap="none" dirty="0">
                <a:solidFill>
                  <a:schemeClr val="dk1"/>
                </a:solidFill>
                <a:latin typeface="Arial"/>
                <a:ea typeface="Arial"/>
                <a:cs typeface="Arial"/>
                <a:sym typeface="Arial"/>
              </a:rPr>
              <a:t>More conflict deaths in Ethiopia at 100,000 than Ukraine at 83,000 in 2022.</a:t>
            </a:r>
          </a:p>
          <a:p>
            <a:pPr marL="139700" marR="0" lvl="0" algn="l" rtl="0">
              <a:lnSpc>
                <a:spcPct val="115000"/>
              </a:lnSpc>
              <a:spcBef>
                <a:spcPts val="0"/>
              </a:spcBef>
              <a:spcAft>
                <a:spcPts val="0"/>
              </a:spcAft>
              <a:buClr>
                <a:schemeClr val="dk1"/>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400" b="0" i="0" u="none" strike="noStrike" cap="none" dirty="0" err="1">
                <a:solidFill>
                  <a:schemeClr val="dk1"/>
                </a:solidFill>
                <a:latin typeface="Arial"/>
                <a:ea typeface="Arial"/>
                <a:cs typeface="Arial"/>
                <a:sym typeface="Arial"/>
              </a:rPr>
              <a:t>Internationalised</a:t>
            </a:r>
            <a:r>
              <a:rPr lang="en-US" sz="1400" b="0" i="0" u="none" strike="noStrike" cap="none" dirty="0">
                <a:solidFill>
                  <a:schemeClr val="dk1"/>
                </a:solidFill>
                <a:latin typeface="Arial"/>
                <a:ea typeface="Arial"/>
                <a:cs typeface="Arial"/>
                <a:sym typeface="Arial"/>
              </a:rPr>
              <a:t> conflicts have increased 9 fold since 2004 to 27.</a:t>
            </a:r>
            <a:endParaRPr sz="1400" b="0" i="0" u="none" strike="noStrike" cap="none" dirty="0">
              <a:solidFill>
                <a:schemeClr val="dk1"/>
              </a:solidFill>
              <a:latin typeface="Arial"/>
              <a:ea typeface="Arial"/>
              <a:cs typeface="Arial"/>
              <a:sym typeface="Arial"/>
            </a:endParaRPr>
          </a:p>
        </p:txBody>
      </p:sp>
      <p:cxnSp>
        <p:nvCxnSpPr>
          <p:cNvPr id="1254" name="Google Shape;1254;g253ae4fee85_3_356"/>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55" name="Google Shape;1255;g253ae4fee85_3_356"/>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Conflict trends</a:t>
            </a:r>
            <a:endParaRPr sz="2000" b="0" i="0" u="none" strike="noStrike" cap="none">
              <a:solidFill>
                <a:schemeClr val="dk1"/>
              </a:solidFill>
              <a:latin typeface="Arial"/>
              <a:ea typeface="Arial"/>
              <a:cs typeface="Arial"/>
              <a:sym typeface="Arial"/>
            </a:endParaRPr>
          </a:p>
        </p:txBody>
      </p:sp>
      <p:sp>
        <p:nvSpPr>
          <p:cNvPr id="1256" name="Google Shape;1256;g253ae4fee85_3_356"/>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57" name="Google Shape;1257;g253ae4fee85_3_356"/>
          <p:cNvPicPr preferRelativeResize="0"/>
          <p:nvPr/>
        </p:nvPicPr>
        <p:blipFill rotWithShape="1">
          <a:blip r:embed="rId4">
            <a:alphaModFix/>
          </a:blip>
          <a:srcRect/>
          <a:stretch/>
        </p:blipFill>
        <p:spPr>
          <a:xfrm>
            <a:off x="193153" y="4984751"/>
            <a:ext cx="1646664" cy="844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3">
                                            <p:txEl>
                                              <p:pRg st="0" end="0"/>
                                            </p:txEl>
                                          </p:spTgt>
                                        </p:tgtEl>
                                        <p:attrNameLst>
                                          <p:attrName>style.visibility</p:attrName>
                                        </p:attrNameLst>
                                      </p:cBhvr>
                                      <p:to>
                                        <p:strVal val="visible"/>
                                      </p:to>
                                    </p:set>
                                    <p:animEffect transition="in" filter="fade">
                                      <p:cBhvr>
                                        <p:cTn id="7" dur="1000"/>
                                        <p:tgtEl>
                                          <p:spTgt spid="12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3">
                                            <p:txEl>
                                              <p:pRg st="2" end="2"/>
                                            </p:txEl>
                                          </p:spTgt>
                                        </p:tgtEl>
                                        <p:attrNameLst>
                                          <p:attrName>style.visibility</p:attrName>
                                        </p:attrNameLst>
                                      </p:cBhvr>
                                      <p:to>
                                        <p:strVal val="visible"/>
                                      </p:to>
                                    </p:set>
                                    <p:animEffect transition="in" filter="fade">
                                      <p:cBhvr>
                                        <p:cTn id="12" dur="1000"/>
                                        <p:tgtEl>
                                          <p:spTgt spid="12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3">
                                            <p:txEl>
                                              <p:pRg st="4" end="4"/>
                                            </p:txEl>
                                          </p:spTgt>
                                        </p:tgtEl>
                                        <p:attrNameLst>
                                          <p:attrName>style.visibility</p:attrName>
                                        </p:attrNameLst>
                                      </p:cBhvr>
                                      <p:to>
                                        <p:strVal val="visible"/>
                                      </p:to>
                                    </p:set>
                                    <p:animEffect transition="in" filter="fade">
                                      <p:cBhvr>
                                        <p:cTn id="17" dur="1000"/>
                                        <p:tgtEl>
                                          <p:spTgt spid="125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3">
                                            <p:txEl>
                                              <p:pRg st="6" end="6"/>
                                            </p:txEl>
                                          </p:spTgt>
                                        </p:tgtEl>
                                        <p:attrNameLst>
                                          <p:attrName>style.visibility</p:attrName>
                                        </p:attrNameLst>
                                      </p:cBhvr>
                                      <p:to>
                                        <p:strVal val="visible"/>
                                      </p:to>
                                    </p:set>
                                    <p:animEffect transition="in" filter="fade">
                                      <p:cBhvr>
                                        <p:cTn id="22" dur="1000"/>
                                        <p:tgtEl>
                                          <p:spTgt spid="12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Google Shape;1278;g253ae4fee85_3_1134"/>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279" name="Google Shape;1279;g253ae4fee85_3_113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80" name="Google Shape;1280;g253ae4fee85_3_1134"/>
          <p:cNvPicPr preferRelativeResize="0"/>
          <p:nvPr/>
        </p:nvPicPr>
        <p:blipFill rotWithShape="1">
          <a:blip r:embed="rId5">
            <a:alphaModFix/>
          </a:blip>
          <a:srcRect/>
          <a:stretch/>
        </p:blipFill>
        <p:spPr>
          <a:xfrm>
            <a:off x="193153" y="4984751"/>
            <a:ext cx="1646664" cy="84431"/>
          </a:xfrm>
          <a:prstGeom prst="rect">
            <a:avLst/>
          </a:prstGeom>
          <a:noFill/>
          <a:ln>
            <a:noFill/>
          </a:ln>
        </p:spPr>
      </p:pic>
      <p:cxnSp>
        <p:nvCxnSpPr>
          <p:cNvPr id="1285" name="Google Shape;1285;g253ae4fee85_3_113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86" name="Google Shape;1286;g253ae4fee85_3_1134"/>
          <p:cNvSpPr txBox="1"/>
          <p:nvPr/>
        </p:nvSpPr>
        <p:spPr>
          <a:xfrm>
            <a:off x="675425" y="87347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rgbClr val="393939"/>
              </a:buClr>
              <a:buSzPts val="1200"/>
              <a:buFont typeface="Arial"/>
              <a:buChar char="●"/>
            </a:pPr>
            <a:r>
              <a:rPr lang="en-US" b="0" i="0" u="none" strike="noStrike" cap="none" dirty="0" err="1">
                <a:solidFill>
                  <a:schemeClr val="dk1"/>
                </a:solidFill>
                <a:latin typeface="Arial"/>
                <a:ea typeface="Arial"/>
                <a:cs typeface="Arial"/>
                <a:sym typeface="Arial"/>
              </a:rPr>
              <a:t>Internationalised</a:t>
            </a:r>
            <a:r>
              <a:rPr lang="en-US" b="0" i="0" u="none" strike="noStrike" cap="none" dirty="0">
                <a:solidFill>
                  <a:schemeClr val="dk1"/>
                </a:solidFill>
                <a:latin typeface="Arial"/>
                <a:ea typeface="Arial"/>
                <a:cs typeface="Arial"/>
                <a:sym typeface="Arial"/>
              </a:rPr>
              <a:t> intrastate conflicts are now just as common as intrastate conflicts.</a:t>
            </a:r>
            <a:endParaRPr b="0" i="0" u="none" strike="noStrike" cap="none" dirty="0">
              <a:solidFill>
                <a:srgbClr val="393939"/>
              </a:solidFill>
              <a:latin typeface="Arial"/>
              <a:ea typeface="Arial"/>
              <a:cs typeface="Arial"/>
              <a:sym typeface="Arial"/>
            </a:endParaRPr>
          </a:p>
        </p:txBody>
      </p:sp>
      <p:sp>
        <p:nvSpPr>
          <p:cNvPr id="1287" name="Google Shape;1287;g253ae4fee85_3_1134"/>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Internationalised intrastate conflicts </a:t>
            </a:r>
            <a:endParaRPr sz="2000" b="0" i="0" u="none" strike="noStrike" cap="none">
              <a:solidFill>
                <a:schemeClr val="dk1"/>
              </a:solidFill>
              <a:latin typeface="Arial"/>
              <a:ea typeface="Arial"/>
              <a:cs typeface="Arial"/>
              <a:sym typeface="Arial"/>
            </a:endParaRPr>
          </a:p>
        </p:txBody>
      </p:sp>
      <p:sp>
        <p:nvSpPr>
          <p:cNvPr id="2" name="Google Shape;1283;g253ae4fee85_3_1134">
            <a:extLst>
              <a:ext uri="{FF2B5EF4-FFF2-40B4-BE49-F238E27FC236}">
                <a16:creationId xmlns:a16="http://schemas.microsoft.com/office/drawing/2014/main" id="{3E419B0F-97B9-9E8A-C934-CE0291873BFE}"/>
              </a:ext>
            </a:extLst>
          </p:cNvPr>
          <p:cNvSpPr txBox="1"/>
          <p:nvPr/>
        </p:nvSpPr>
        <p:spPr>
          <a:xfrm>
            <a:off x="2697425" y="1347721"/>
            <a:ext cx="29922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dirty="0">
                <a:solidFill>
                  <a:schemeClr val="tx1"/>
                </a:solidFill>
                <a:latin typeface="Arial"/>
                <a:ea typeface="Arial"/>
                <a:cs typeface="Arial"/>
                <a:sym typeface="Arial"/>
              </a:rPr>
              <a:t>Number of Conflicts by Type, 1976 - 2021</a:t>
            </a:r>
            <a:endParaRPr sz="1000" b="0" i="0" u="none" strike="noStrike" cap="none" dirty="0">
              <a:solidFill>
                <a:schemeClr val="tx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E069386E-1E1B-F896-A1EA-2EC7F438C71B}"/>
              </a:ext>
            </a:extLst>
          </p:cNvPr>
          <p:cNvGraphicFramePr>
            <a:graphicFrameLocks/>
          </p:cNvGraphicFramePr>
          <p:nvPr>
            <p:extLst>
              <p:ext uri="{D42A27DB-BD31-4B8C-83A1-F6EECF244321}">
                <p14:modId xmlns:p14="http://schemas.microsoft.com/office/powerpoint/2010/main" val="2609353471"/>
              </p:ext>
            </p:extLst>
          </p:nvPr>
        </p:nvGraphicFramePr>
        <p:xfrm>
          <a:off x="1084122" y="1566530"/>
          <a:ext cx="6337005" cy="3090543"/>
        </p:xfrm>
        <a:graphic>
          <a:graphicData uri="http://schemas.openxmlformats.org/drawingml/2006/chart">
            <c:chart xmlns:c="http://schemas.openxmlformats.org/drawingml/2006/chart" xmlns:r="http://schemas.openxmlformats.org/officeDocument/2006/relationships" r:id="rId6"/>
          </a:graphicData>
        </a:graphic>
      </p:graphicFrame>
      <p:sp>
        <p:nvSpPr>
          <p:cNvPr id="4" name="Google Shape;1005;g253ae4fee85_3_258">
            <a:extLst>
              <a:ext uri="{FF2B5EF4-FFF2-40B4-BE49-F238E27FC236}">
                <a16:creationId xmlns:a16="http://schemas.microsoft.com/office/drawing/2014/main" id="{2B81A0CB-DA22-BB31-2FBD-BA68FEC78D40}"/>
              </a:ext>
            </a:extLst>
          </p:cNvPr>
          <p:cNvSpPr txBox="1"/>
          <p:nvPr/>
        </p:nvSpPr>
        <p:spPr>
          <a:xfrm>
            <a:off x="1407407" y="4657073"/>
            <a:ext cx="12192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tx1">
                    <a:lumMod val="50000"/>
                    <a:lumOff val="50000"/>
                  </a:schemeClr>
                </a:solidFill>
                <a:latin typeface="Arial"/>
                <a:ea typeface="Arial"/>
                <a:cs typeface="Arial"/>
                <a:sym typeface="Arial"/>
              </a:rPr>
              <a:t>Source: </a:t>
            </a:r>
            <a:r>
              <a:rPr lang="en-US" sz="700">
                <a:solidFill>
                  <a:schemeClr val="tx1">
                    <a:lumMod val="50000"/>
                    <a:lumOff val="50000"/>
                  </a:schemeClr>
                </a:solidFill>
              </a:rPr>
              <a:t>UCDP</a:t>
            </a:r>
            <a:endParaRPr sz="700" b="0" i="0" u="none" strike="noStrike" cap="none">
              <a:solidFill>
                <a:schemeClr val="tx1">
                  <a:lumMod val="50000"/>
                  <a:lumOff val="5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Google Shape;1293;g253ae4fee85_3_1141"/>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294" name="Google Shape;1294;g253ae4fee85_3_114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95" name="Google Shape;1295;g253ae4fee85_3_1141"/>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296" name="Google Shape;1296;g253ae4fee85_3_1141"/>
          <p:cNvGrpSpPr/>
          <p:nvPr/>
        </p:nvGrpSpPr>
        <p:grpSpPr>
          <a:xfrm>
            <a:off x="2448321" y="1890252"/>
            <a:ext cx="4247339" cy="2953911"/>
            <a:chOff x="2197100" y="1814103"/>
            <a:chExt cx="4247339" cy="2953911"/>
          </a:xfrm>
        </p:grpSpPr>
        <p:sp>
          <p:nvSpPr>
            <p:cNvPr id="1297" name="Google Shape;1297;g253ae4fee85_3_1141"/>
            <p:cNvSpPr txBox="1"/>
            <p:nvPr/>
          </p:nvSpPr>
          <p:spPr>
            <a:xfrm>
              <a:off x="2476039" y="1814103"/>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Conflict-related Deaths in Ethiopia, 2019 - 2022</a:t>
              </a:r>
              <a:endParaRPr sz="1000" b="0" i="0" u="none" strike="noStrike" cap="none">
                <a:solidFill>
                  <a:srgbClr val="000000"/>
                </a:solidFill>
                <a:latin typeface="Arial"/>
                <a:ea typeface="Arial"/>
                <a:cs typeface="Arial"/>
                <a:sym typeface="Arial"/>
              </a:endParaRPr>
            </a:p>
          </p:txBody>
        </p:sp>
        <p:pic>
          <p:nvPicPr>
            <p:cNvPr id="1298" name="Google Shape;1298;g253ae4fee85_3_1141"/>
            <p:cNvPicPr preferRelativeResize="0"/>
            <p:nvPr/>
          </p:nvPicPr>
          <p:blipFill rotWithShape="1">
            <a:blip r:embed="rId5">
              <a:alphaModFix/>
            </a:blip>
            <a:srcRect/>
            <a:stretch/>
          </p:blipFill>
          <p:spPr>
            <a:xfrm>
              <a:off x="2197100" y="2000902"/>
              <a:ext cx="3606900" cy="2624100"/>
            </a:xfrm>
            <a:prstGeom prst="rect">
              <a:avLst/>
            </a:prstGeom>
            <a:noFill/>
            <a:ln>
              <a:noFill/>
            </a:ln>
          </p:spPr>
        </p:pic>
        <p:sp>
          <p:nvSpPr>
            <p:cNvPr id="1299" name="Google Shape;1299;g253ae4fee85_3_1141"/>
            <p:cNvSpPr txBox="1"/>
            <p:nvPr/>
          </p:nvSpPr>
          <p:spPr>
            <a:xfrm>
              <a:off x="2304939" y="4540014"/>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UCDP</a:t>
              </a:r>
              <a:endParaRPr sz="1400" b="0" i="0" u="none" strike="noStrike" cap="none">
                <a:solidFill>
                  <a:srgbClr val="000000"/>
                </a:solidFill>
                <a:latin typeface="Arial"/>
                <a:ea typeface="Arial"/>
                <a:cs typeface="Arial"/>
                <a:sym typeface="Arial"/>
              </a:endParaRPr>
            </a:p>
          </p:txBody>
        </p:sp>
      </p:grpSp>
      <p:cxnSp>
        <p:nvCxnSpPr>
          <p:cNvPr id="1300" name="Google Shape;1300;g253ae4fee85_3_1141"/>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01" name="Google Shape;1301;g253ae4fee85_3_1141"/>
          <p:cNvSpPr txBox="1"/>
          <p:nvPr/>
        </p:nvSpPr>
        <p:spPr>
          <a:xfrm>
            <a:off x="716525" y="65214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15000"/>
              </a:lnSpc>
              <a:spcBef>
                <a:spcPts val="0"/>
              </a:spcBef>
              <a:spcAft>
                <a:spcPts val="0"/>
              </a:spcAft>
              <a:buClr>
                <a:srgbClr val="393939"/>
              </a:buClr>
              <a:buSzPts val="1200"/>
              <a:buFont typeface="Arial"/>
              <a:buChar char="●"/>
            </a:pPr>
            <a:r>
              <a:rPr lang="en-US" b="0" i="0" u="none" strike="noStrike" cap="none" dirty="0">
                <a:solidFill>
                  <a:schemeClr val="dk1"/>
                </a:solidFill>
                <a:latin typeface="Arial"/>
                <a:ea typeface="Arial"/>
                <a:cs typeface="Arial"/>
                <a:sym typeface="Arial"/>
              </a:rPr>
              <a:t>Near total media blackout has made verifying conflict deaths extremely difficult.</a:t>
            </a:r>
          </a:p>
          <a:p>
            <a:pPr marL="457200" marR="0" lvl="0" indent="-304800" algn="l" rtl="0">
              <a:lnSpc>
                <a:spcPct val="115000"/>
              </a:lnSpc>
              <a:spcBef>
                <a:spcPts val="0"/>
              </a:spcBef>
              <a:spcAft>
                <a:spcPts val="0"/>
              </a:spcAft>
              <a:buClr>
                <a:srgbClr val="393939"/>
              </a:buClr>
              <a:buSzPts val="1200"/>
              <a:buFont typeface="Arial"/>
              <a:buChar char="●"/>
            </a:pPr>
            <a:endParaRPr b="0" i="0" u="none" strike="noStrike" cap="none" dirty="0">
              <a:solidFill>
                <a:schemeClr val="dk1"/>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Arial"/>
              <a:buChar char="●"/>
            </a:pPr>
            <a:r>
              <a:rPr lang="en-US" b="0" i="0" u="none" strike="noStrike" cap="none" dirty="0">
                <a:solidFill>
                  <a:schemeClr val="dk1"/>
                </a:solidFill>
                <a:latin typeface="Arial"/>
                <a:ea typeface="Arial"/>
                <a:cs typeface="Arial"/>
                <a:sym typeface="Arial"/>
              </a:rPr>
              <a:t>Some estimates suggest that over half a million people may have died owing to a lack of humanitarian aid.</a:t>
            </a:r>
            <a:endParaRPr b="0" i="0" u="none" strike="noStrike" cap="none" dirty="0">
              <a:solidFill>
                <a:schemeClr val="dk1"/>
              </a:solidFill>
              <a:latin typeface="Arial"/>
              <a:ea typeface="Arial"/>
              <a:cs typeface="Arial"/>
              <a:sym typeface="Arial"/>
            </a:endParaRPr>
          </a:p>
        </p:txBody>
      </p:sp>
      <p:sp>
        <p:nvSpPr>
          <p:cNvPr id="1302" name="Google Shape;1302;g253ae4fee85_3_1141"/>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Ethiopia </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96"/>
                                        </p:tgtEl>
                                        <p:attrNameLst>
                                          <p:attrName>style.visibility</p:attrName>
                                        </p:attrNameLst>
                                      </p:cBhvr>
                                      <p:to>
                                        <p:strVal val="visible"/>
                                      </p:to>
                                    </p:set>
                                    <p:animEffect transition="in" filter="wipe(down)">
                                      <p:cBhvr>
                                        <p:cTn id="7" dur="2000"/>
                                        <p:tgtEl>
                                          <p:spTgt spid="1296"/>
                                        </p:tgtEl>
                                      </p:cBhvr>
                                    </p:animEffect>
                                  </p:childTnLst>
                                </p:cTn>
                              </p:par>
                              <p:par>
                                <p:cTn id="8" presetID="22" presetClass="entr" presetSubtype="8" fill="hold" nodeType="withEffect">
                                  <p:stCondLst>
                                    <p:cond delay="0"/>
                                  </p:stCondLst>
                                  <p:childTnLst>
                                    <p:set>
                                      <p:cBhvr>
                                        <p:cTn id="9" dur="1" fill="hold">
                                          <p:stCondLst>
                                            <p:cond delay="0"/>
                                          </p:stCondLst>
                                        </p:cTn>
                                        <p:tgtEl>
                                          <p:spTgt spid="1301">
                                            <p:txEl>
                                              <p:pRg st="0" end="0"/>
                                            </p:txEl>
                                          </p:spTgt>
                                        </p:tgtEl>
                                        <p:attrNameLst>
                                          <p:attrName>style.visibility</p:attrName>
                                        </p:attrNameLst>
                                      </p:cBhvr>
                                      <p:to>
                                        <p:strVal val="visible"/>
                                      </p:to>
                                    </p:set>
                                    <p:animEffect transition="in" filter="wipe(left)">
                                      <p:cBhvr>
                                        <p:cTn id="10" dur="2000"/>
                                        <p:tgtEl>
                                          <p:spTgt spid="1301">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301">
                                            <p:txEl>
                                              <p:pRg st="2" end="2"/>
                                            </p:txEl>
                                          </p:spTgt>
                                        </p:tgtEl>
                                        <p:attrNameLst>
                                          <p:attrName>style.visibility</p:attrName>
                                        </p:attrNameLst>
                                      </p:cBhvr>
                                      <p:to>
                                        <p:strVal val="visible"/>
                                      </p:to>
                                    </p:set>
                                    <p:animEffect transition="in" filter="wipe(left)">
                                      <p:cBhvr>
                                        <p:cTn id="13" dur="2000"/>
                                        <p:tgtEl>
                                          <p:spTgt spid="13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g253ae4fee85_3_1148"/>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309" name="Google Shape;1309;g253ae4fee85_3_1148"/>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10" name="Google Shape;1310;g253ae4fee85_3_1148"/>
          <p:cNvPicPr preferRelativeResize="0"/>
          <p:nvPr/>
        </p:nvPicPr>
        <p:blipFill rotWithShape="1">
          <a:blip r:embed="rId4">
            <a:alphaModFix/>
          </a:blip>
          <a:srcRect/>
          <a:stretch/>
        </p:blipFill>
        <p:spPr>
          <a:xfrm>
            <a:off x="193153" y="4984751"/>
            <a:ext cx="1646664" cy="84431"/>
          </a:xfrm>
          <a:prstGeom prst="rect">
            <a:avLst/>
          </a:prstGeom>
          <a:noFill/>
          <a:ln>
            <a:noFill/>
          </a:ln>
        </p:spPr>
      </p:pic>
      <p:cxnSp>
        <p:nvCxnSpPr>
          <p:cNvPr id="1311" name="Google Shape;1311;g253ae4fee85_3_1148"/>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12" name="Google Shape;1312;g253ae4fee85_3_1148"/>
          <p:cNvSpPr txBox="1"/>
          <p:nvPr/>
        </p:nvSpPr>
        <p:spPr>
          <a:xfrm>
            <a:off x="616325" y="756064"/>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chemeClr val="dk1"/>
              </a:buClr>
              <a:buSzPts val="1200"/>
              <a:buFont typeface="Arial"/>
              <a:buChar char="●"/>
            </a:pPr>
            <a:r>
              <a:rPr lang="en-US" b="0" i="0" u="none" strike="noStrike" cap="none" dirty="0">
                <a:solidFill>
                  <a:schemeClr val="dk1"/>
                </a:solidFill>
                <a:latin typeface="Arial"/>
                <a:ea typeface="Arial"/>
                <a:cs typeface="Arial"/>
                <a:sym typeface="Arial"/>
              </a:rPr>
              <a:t>The surge in violence in 2022 has led to a large increase in violence targeted at civilians, much of it committed by government forces.</a:t>
            </a:r>
            <a:endParaRPr b="0" i="0" u="none" strike="noStrike" cap="none" dirty="0">
              <a:solidFill>
                <a:schemeClr val="dk1"/>
              </a:solidFill>
              <a:latin typeface="Arial"/>
              <a:ea typeface="Arial"/>
              <a:cs typeface="Arial"/>
              <a:sym typeface="Arial"/>
            </a:endParaRPr>
          </a:p>
        </p:txBody>
      </p:sp>
      <p:sp>
        <p:nvSpPr>
          <p:cNvPr id="1313" name="Google Shape;1313;g253ae4fee85_3_1148"/>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Mali</a:t>
            </a:r>
            <a:endParaRPr sz="2000" b="0" i="0" u="none" strike="noStrike" cap="none">
              <a:solidFill>
                <a:schemeClr val="dk1"/>
              </a:solidFill>
              <a:latin typeface="Arial"/>
              <a:ea typeface="Arial"/>
              <a:cs typeface="Arial"/>
              <a:sym typeface="Arial"/>
            </a:endParaRPr>
          </a:p>
        </p:txBody>
      </p:sp>
      <p:grpSp>
        <p:nvGrpSpPr>
          <p:cNvPr id="1314" name="Google Shape;1314;g253ae4fee85_3_1148"/>
          <p:cNvGrpSpPr/>
          <p:nvPr/>
        </p:nvGrpSpPr>
        <p:grpSpPr>
          <a:xfrm>
            <a:off x="1680974" y="1318175"/>
            <a:ext cx="5550749" cy="3322172"/>
            <a:chOff x="1660503" y="1318175"/>
            <a:chExt cx="5550749" cy="3322172"/>
          </a:xfrm>
        </p:grpSpPr>
        <p:pic>
          <p:nvPicPr>
            <p:cNvPr id="1315" name="Google Shape;1315;g253ae4fee85_3_1148"/>
            <p:cNvPicPr preferRelativeResize="0"/>
            <p:nvPr/>
          </p:nvPicPr>
          <p:blipFill rotWithShape="1">
            <a:blip r:embed="rId5">
              <a:alphaModFix/>
            </a:blip>
            <a:srcRect/>
            <a:stretch/>
          </p:blipFill>
          <p:spPr>
            <a:xfrm>
              <a:off x="1705176" y="1572524"/>
              <a:ext cx="5506076" cy="2816500"/>
            </a:xfrm>
            <a:prstGeom prst="rect">
              <a:avLst/>
            </a:prstGeom>
            <a:noFill/>
            <a:ln>
              <a:noFill/>
            </a:ln>
          </p:spPr>
        </p:pic>
        <p:sp>
          <p:nvSpPr>
            <p:cNvPr id="1316" name="Google Shape;1316;g253ae4fee85_3_1148"/>
            <p:cNvSpPr txBox="1"/>
            <p:nvPr/>
          </p:nvSpPr>
          <p:spPr>
            <a:xfrm>
              <a:off x="3144875" y="1318175"/>
              <a:ext cx="3000000" cy="323135"/>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1" i="0" u="none" strike="noStrike" cap="none" dirty="0">
                  <a:solidFill>
                    <a:schemeClr val="dk1"/>
                  </a:solidFill>
                  <a:latin typeface="Arial"/>
                  <a:ea typeface="Arial"/>
                  <a:cs typeface="Arial"/>
                  <a:sym typeface="Arial"/>
                </a:rPr>
                <a:t>Conflict Related Deaths in Mali, 2019 - 2022</a:t>
              </a:r>
              <a:endParaRPr sz="1000" b="1" i="0" u="none" strike="noStrike" cap="none" dirty="0">
                <a:solidFill>
                  <a:schemeClr val="dk1"/>
                </a:solidFill>
                <a:latin typeface="Arial"/>
                <a:ea typeface="Arial"/>
                <a:cs typeface="Arial"/>
                <a:sym typeface="Arial"/>
              </a:endParaRPr>
            </a:p>
          </p:txBody>
        </p:sp>
        <p:sp>
          <p:nvSpPr>
            <p:cNvPr id="1317" name="Google Shape;1317;g253ae4fee85_3_1148"/>
            <p:cNvSpPr txBox="1"/>
            <p:nvPr/>
          </p:nvSpPr>
          <p:spPr>
            <a:xfrm>
              <a:off x="1660503" y="4412347"/>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wipe(down)">
                                      <p:cBhvr>
                                        <p:cTn id="7" dur="2000"/>
                                        <p:tgtEl>
                                          <p:spTgt spid="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g253ae4fee85_3_1155"/>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324" name="Google Shape;1324;g253ae4fee85_3_115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25" name="Google Shape;1325;g253ae4fee85_3_1155"/>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326" name="Google Shape;1326;g253ae4fee85_3_1155"/>
          <p:cNvGrpSpPr/>
          <p:nvPr/>
        </p:nvGrpSpPr>
        <p:grpSpPr>
          <a:xfrm>
            <a:off x="1576374" y="1427336"/>
            <a:ext cx="5509983" cy="3266436"/>
            <a:chOff x="1576374" y="1427336"/>
            <a:chExt cx="5509983" cy="3266436"/>
          </a:xfrm>
        </p:grpSpPr>
        <p:sp>
          <p:nvSpPr>
            <p:cNvPr id="1327" name="Google Shape;1327;g253ae4fee85_3_1155"/>
            <p:cNvSpPr txBox="1"/>
            <p:nvPr/>
          </p:nvSpPr>
          <p:spPr>
            <a:xfrm>
              <a:off x="2419541" y="1427336"/>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dirty="0">
                  <a:solidFill>
                    <a:srgbClr val="000000"/>
                  </a:solidFill>
                  <a:latin typeface="Arial"/>
                  <a:ea typeface="Arial"/>
                  <a:cs typeface="Arial"/>
                  <a:sym typeface="Arial"/>
                </a:rPr>
                <a:t>Conflict Related Deaths in Myanmar, 2019 - 2022</a:t>
              </a:r>
              <a:endParaRPr sz="1000" b="0" i="0" u="none" strike="noStrike" cap="none" dirty="0">
                <a:solidFill>
                  <a:srgbClr val="000000"/>
                </a:solidFill>
                <a:latin typeface="Arial"/>
                <a:ea typeface="Arial"/>
                <a:cs typeface="Arial"/>
                <a:sym typeface="Arial"/>
              </a:endParaRPr>
            </a:p>
          </p:txBody>
        </p:sp>
        <p:sp>
          <p:nvSpPr>
            <p:cNvPr id="1328" name="Google Shape;1328;g253ae4fee85_3_1155"/>
            <p:cNvSpPr txBox="1"/>
            <p:nvPr/>
          </p:nvSpPr>
          <p:spPr>
            <a:xfrm>
              <a:off x="1629378" y="4465772"/>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pic>
          <p:nvPicPr>
            <p:cNvPr id="1329" name="Google Shape;1329;g253ae4fee85_3_1155"/>
            <p:cNvPicPr preferRelativeResize="0"/>
            <p:nvPr/>
          </p:nvPicPr>
          <p:blipFill rotWithShape="1">
            <a:blip r:embed="rId5">
              <a:alphaModFix/>
            </a:blip>
            <a:srcRect/>
            <a:stretch/>
          </p:blipFill>
          <p:spPr>
            <a:xfrm>
              <a:off x="1576374" y="1647314"/>
              <a:ext cx="5509983" cy="2818463"/>
            </a:xfrm>
            <a:prstGeom prst="rect">
              <a:avLst/>
            </a:prstGeom>
            <a:noFill/>
            <a:ln>
              <a:noFill/>
            </a:ln>
          </p:spPr>
        </p:pic>
      </p:grpSp>
      <p:cxnSp>
        <p:nvCxnSpPr>
          <p:cNvPr id="1330" name="Google Shape;1330;g253ae4fee85_3_115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31" name="Google Shape;1331;g253ae4fee85_3_1155"/>
          <p:cNvSpPr txBox="1"/>
          <p:nvPr/>
        </p:nvSpPr>
        <p:spPr>
          <a:xfrm>
            <a:off x="675425" y="87347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As the conflict in Myanmar intensified, opposition to the military government shifted from protest to open violent conflict.</a:t>
            </a:r>
            <a:endParaRPr sz="1200" b="0" i="0" u="none" strike="noStrike" cap="none">
              <a:solidFill>
                <a:schemeClr val="dk1"/>
              </a:solidFill>
              <a:latin typeface="Arial"/>
              <a:ea typeface="Arial"/>
              <a:cs typeface="Arial"/>
              <a:sym typeface="Arial"/>
            </a:endParaRPr>
          </a:p>
        </p:txBody>
      </p:sp>
      <p:sp>
        <p:nvSpPr>
          <p:cNvPr id="1332" name="Google Shape;1332;g253ae4fee85_3_1155"/>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Myanmar</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26"/>
                                        </p:tgtEl>
                                        <p:attrNameLst>
                                          <p:attrName>style.visibility</p:attrName>
                                        </p:attrNameLst>
                                      </p:cBhvr>
                                      <p:to>
                                        <p:strVal val="visible"/>
                                      </p:to>
                                    </p:set>
                                    <p:animEffect transition="in" filter="wipe(down)">
                                      <p:cBhvr>
                                        <p:cTn id="7" dur="2000"/>
                                        <p:tgtEl>
                                          <p:spTgt spid="1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Google Shape;1338;g253ae4fee85_3_1162"/>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339" name="Google Shape;1339;g253ae4fee85_3_1162"/>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40" name="Google Shape;1340;g253ae4fee85_3_1162"/>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341" name="Google Shape;1341;g253ae4fee85_3_1162"/>
          <p:cNvGrpSpPr/>
          <p:nvPr/>
        </p:nvGrpSpPr>
        <p:grpSpPr>
          <a:xfrm>
            <a:off x="3872413" y="1678462"/>
            <a:ext cx="4996500" cy="2817589"/>
            <a:chOff x="3847025" y="1678462"/>
            <a:chExt cx="4996500" cy="2817589"/>
          </a:xfrm>
        </p:grpSpPr>
        <p:pic>
          <p:nvPicPr>
            <p:cNvPr id="1342" name="Google Shape;1342;g253ae4fee85_3_1162"/>
            <p:cNvPicPr preferRelativeResize="0"/>
            <p:nvPr/>
          </p:nvPicPr>
          <p:blipFill rotWithShape="1">
            <a:blip r:embed="rId5">
              <a:alphaModFix/>
            </a:blip>
            <a:srcRect/>
            <a:stretch/>
          </p:blipFill>
          <p:spPr>
            <a:xfrm>
              <a:off x="3847025" y="1911551"/>
              <a:ext cx="4996500" cy="2584500"/>
            </a:xfrm>
            <a:prstGeom prst="rect">
              <a:avLst/>
            </a:prstGeom>
            <a:noFill/>
            <a:ln>
              <a:noFill/>
            </a:ln>
          </p:spPr>
        </p:pic>
        <p:sp>
          <p:nvSpPr>
            <p:cNvPr id="1343" name="Google Shape;1343;g253ae4fee85_3_1162"/>
            <p:cNvSpPr txBox="1"/>
            <p:nvPr/>
          </p:nvSpPr>
          <p:spPr>
            <a:xfrm>
              <a:off x="4582718" y="1678462"/>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Monthly Conflict-related deaths, Jan 2021 – Mar 2023</a:t>
              </a:r>
              <a:endParaRPr sz="1000" b="0" i="0" u="none" strike="noStrike" cap="none">
                <a:solidFill>
                  <a:srgbClr val="000000"/>
                </a:solidFill>
                <a:latin typeface="Arial"/>
                <a:ea typeface="Arial"/>
                <a:cs typeface="Arial"/>
                <a:sym typeface="Arial"/>
              </a:endParaRPr>
            </a:p>
          </p:txBody>
        </p:sp>
      </p:grpSp>
      <p:grpSp>
        <p:nvGrpSpPr>
          <p:cNvPr id="1344" name="Google Shape;1344;g253ae4fee85_3_1162"/>
          <p:cNvGrpSpPr/>
          <p:nvPr/>
        </p:nvGrpSpPr>
        <p:grpSpPr>
          <a:xfrm>
            <a:off x="-11" y="1678449"/>
            <a:ext cx="3968400" cy="3008390"/>
            <a:chOff x="-11" y="1678449"/>
            <a:chExt cx="3968400" cy="3008390"/>
          </a:xfrm>
        </p:grpSpPr>
        <p:pic>
          <p:nvPicPr>
            <p:cNvPr id="1345" name="Google Shape;1345;g253ae4fee85_3_1162"/>
            <p:cNvPicPr preferRelativeResize="0"/>
            <p:nvPr/>
          </p:nvPicPr>
          <p:blipFill rotWithShape="1">
            <a:blip r:embed="rId6">
              <a:alphaModFix/>
            </a:blip>
            <a:srcRect/>
            <a:stretch/>
          </p:blipFill>
          <p:spPr>
            <a:xfrm>
              <a:off x="540151" y="1678451"/>
              <a:ext cx="2792100" cy="2817600"/>
            </a:xfrm>
            <a:prstGeom prst="rect">
              <a:avLst/>
            </a:prstGeom>
            <a:noFill/>
            <a:ln>
              <a:noFill/>
            </a:ln>
          </p:spPr>
        </p:pic>
        <p:sp>
          <p:nvSpPr>
            <p:cNvPr id="1346" name="Google Shape;1346;g253ae4fee85_3_1162"/>
            <p:cNvSpPr txBox="1"/>
            <p:nvPr/>
          </p:nvSpPr>
          <p:spPr>
            <a:xfrm>
              <a:off x="-11" y="1678449"/>
              <a:ext cx="3968400" cy="2754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Conflict in Afghanistan, 2021 - 2022</a:t>
              </a:r>
              <a:endParaRPr sz="1000" b="0" i="0" u="none" strike="noStrike" cap="none">
                <a:solidFill>
                  <a:srgbClr val="000000"/>
                </a:solidFill>
                <a:latin typeface="Arial"/>
                <a:ea typeface="Arial"/>
                <a:cs typeface="Arial"/>
                <a:sym typeface="Arial"/>
              </a:endParaRPr>
            </a:p>
          </p:txBody>
        </p:sp>
        <p:sp>
          <p:nvSpPr>
            <p:cNvPr id="1347" name="Google Shape;1347;g253ae4fee85_3_1162"/>
            <p:cNvSpPr txBox="1"/>
            <p:nvPr/>
          </p:nvSpPr>
          <p:spPr>
            <a:xfrm>
              <a:off x="425339" y="4458839"/>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grpSp>
      <p:cxnSp>
        <p:nvCxnSpPr>
          <p:cNvPr id="1348" name="Google Shape;1348;g253ae4fee85_3_1162"/>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49" name="Google Shape;1349;g253ae4fee85_3_1162"/>
          <p:cNvSpPr txBox="1"/>
          <p:nvPr/>
        </p:nvSpPr>
        <p:spPr>
          <a:xfrm>
            <a:off x="675425" y="87347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chemeClr val="dk1"/>
              </a:buClr>
              <a:buSzPts val="1200"/>
              <a:buFont typeface="Arial"/>
              <a:buChar char="●"/>
            </a:pPr>
            <a:r>
              <a:rPr lang="en-US" b="0" i="0" u="none" strike="noStrike" cap="none" dirty="0">
                <a:solidFill>
                  <a:schemeClr val="dk1"/>
                </a:solidFill>
                <a:latin typeface="Arial"/>
                <a:ea typeface="Arial"/>
                <a:cs typeface="Arial"/>
                <a:sym typeface="Arial"/>
              </a:rPr>
              <a:t>The number of conflict-related deaths and incidents has fallen dramatically since the US troop withdrawal in August 2021.</a:t>
            </a:r>
            <a:endParaRPr b="0" i="0" u="none" strike="noStrike" cap="none" dirty="0">
              <a:solidFill>
                <a:schemeClr val="dk1"/>
              </a:solidFill>
              <a:latin typeface="Arial"/>
              <a:ea typeface="Arial"/>
              <a:cs typeface="Arial"/>
              <a:sym typeface="Arial"/>
            </a:endParaRPr>
          </a:p>
        </p:txBody>
      </p:sp>
      <p:sp>
        <p:nvSpPr>
          <p:cNvPr id="1350" name="Google Shape;1350;g253ae4fee85_3_1162"/>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Afghanistan</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44"/>
                                        </p:tgtEl>
                                        <p:attrNameLst>
                                          <p:attrName>style.visibility</p:attrName>
                                        </p:attrNameLst>
                                      </p:cBhvr>
                                      <p:to>
                                        <p:strVal val="visible"/>
                                      </p:to>
                                    </p:set>
                                    <p:animEffect transition="in" filter="wipe(down)">
                                      <p:cBhvr>
                                        <p:cTn id="7" dur="2000"/>
                                        <p:tgtEl>
                                          <p:spTgt spid="1344"/>
                                        </p:tgtEl>
                                      </p:cBhvr>
                                    </p:animEffect>
                                  </p:childTnLst>
                                </p:cTn>
                              </p:par>
                              <p:par>
                                <p:cTn id="8" presetID="22" presetClass="entr" presetSubtype="8" fill="hold" nodeType="withEffect">
                                  <p:stCondLst>
                                    <p:cond delay="0"/>
                                  </p:stCondLst>
                                  <p:childTnLst>
                                    <p:set>
                                      <p:cBhvr>
                                        <p:cTn id="9" dur="1" fill="hold">
                                          <p:stCondLst>
                                            <p:cond delay="0"/>
                                          </p:stCondLst>
                                        </p:cTn>
                                        <p:tgtEl>
                                          <p:spTgt spid="1341"/>
                                        </p:tgtEl>
                                        <p:attrNameLst>
                                          <p:attrName>style.visibility</p:attrName>
                                        </p:attrNameLst>
                                      </p:cBhvr>
                                      <p:to>
                                        <p:strVal val="visible"/>
                                      </p:to>
                                    </p:set>
                                    <p:animEffect transition="in" filter="wipe(left)">
                                      <p:cBhvr>
                                        <p:cTn id="10" dur="2000"/>
                                        <p:tgtEl>
                                          <p:spTgt spid="1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49"/>
          <p:cNvSpPr txBox="1"/>
          <p:nvPr/>
        </p:nvSpPr>
        <p:spPr>
          <a:xfrm>
            <a:off x="187054" y="175165"/>
            <a:ext cx="3567099" cy="27531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2000" b="1" i="0" u="none" strike="noStrike" cap="none">
                <a:solidFill>
                  <a:srgbClr val="FFFFFF"/>
                </a:solidFill>
                <a:latin typeface="Arial"/>
                <a:ea typeface="Arial"/>
                <a:cs typeface="Arial"/>
                <a:sym typeface="Arial"/>
              </a:rPr>
              <a:t>Get involved with IEP</a:t>
            </a:r>
            <a:endParaRPr sz="2000" b="1" i="0" u="none" strike="noStrike" cap="none">
              <a:solidFill>
                <a:srgbClr val="FFFFFF"/>
              </a:solidFill>
              <a:latin typeface="Arial"/>
              <a:ea typeface="Arial"/>
              <a:cs typeface="Arial"/>
              <a:sym typeface="Arial"/>
            </a:endParaRPr>
          </a:p>
        </p:txBody>
      </p:sp>
      <p:sp>
        <p:nvSpPr>
          <p:cNvPr id="1374" name="Google Shape;1374;p49"/>
          <p:cNvSpPr txBox="1"/>
          <p:nvPr/>
        </p:nvSpPr>
        <p:spPr>
          <a:xfrm>
            <a:off x="658860" y="2224020"/>
            <a:ext cx="130249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Ambassador Program</a:t>
            </a:r>
            <a:endParaRPr sz="500" b="0" i="0" u="none" strike="noStrike" cap="none">
              <a:solidFill>
                <a:srgbClr val="FFFFFF"/>
              </a:solidFill>
              <a:latin typeface="Arial"/>
              <a:ea typeface="Arial"/>
              <a:cs typeface="Arial"/>
              <a:sym typeface="Arial"/>
            </a:endParaRPr>
          </a:p>
        </p:txBody>
      </p:sp>
      <p:sp>
        <p:nvSpPr>
          <p:cNvPr id="1375" name="Google Shape;1375;p49"/>
          <p:cNvSpPr txBox="1"/>
          <p:nvPr/>
        </p:nvSpPr>
        <p:spPr>
          <a:xfrm>
            <a:off x="1926691" y="2224020"/>
            <a:ext cx="133578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Positive Peace Workshops</a:t>
            </a:r>
            <a:endParaRPr sz="500" b="0" i="0" u="none" strike="noStrike" cap="none">
              <a:solidFill>
                <a:srgbClr val="FFFFFF"/>
              </a:solidFill>
              <a:latin typeface="Arial"/>
              <a:ea typeface="Arial"/>
              <a:cs typeface="Arial"/>
              <a:sym typeface="Arial"/>
            </a:endParaRPr>
          </a:p>
        </p:txBody>
      </p:sp>
      <p:sp>
        <p:nvSpPr>
          <p:cNvPr id="1376" name="Google Shape;1376;p49"/>
          <p:cNvSpPr txBox="1"/>
          <p:nvPr/>
        </p:nvSpPr>
        <p:spPr>
          <a:xfrm>
            <a:off x="658858" y="4000322"/>
            <a:ext cx="133578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Strategic Partnerships</a:t>
            </a:r>
            <a:endParaRPr sz="500" b="0" i="0" u="none" strike="noStrike" cap="none">
              <a:solidFill>
                <a:srgbClr val="FFFFFF"/>
              </a:solidFill>
              <a:latin typeface="Arial"/>
              <a:ea typeface="Arial"/>
              <a:cs typeface="Arial"/>
              <a:sym typeface="Arial"/>
            </a:endParaRPr>
          </a:p>
        </p:txBody>
      </p:sp>
      <p:sp>
        <p:nvSpPr>
          <p:cNvPr id="1377" name="Google Shape;1377;p49"/>
          <p:cNvSpPr txBox="1"/>
          <p:nvPr/>
        </p:nvSpPr>
        <p:spPr>
          <a:xfrm>
            <a:off x="1946560" y="4000322"/>
            <a:ext cx="133578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IEP Peace Academy</a:t>
            </a:r>
            <a:endParaRPr sz="500" b="0" i="0" u="none" strike="noStrike" cap="none">
              <a:solidFill>
                <a:srgbClr val="FFFFFF"/>
              </a:solidFill>
              <a:latin typeface="Arial"/>
              <a:ea typeface="Arial"/>
              <a:cs typeface="Arial"/>
              <a:sym typeface="Arial"/>
            </a:endParaRPr>
          </a:p>
        </p:txBody>
      </p:sp>
      <p:sp>
        <p:nvSpPr>
          <p:cNvPr id="1378" name="Google Shape;1378;p49"/>
          <p:cNvSpPr/>
          <p:nvPr/>
        </p:nvSpPr>
        <p:spPr>
          <a:xfrm>
            <a:off x="1219960" y="1357751"/>
            <a:ext cx="318202" cy="352091"/>
          </a:xfrm>
          <a:custGeom>
            <a:avLst/>
            <a:gdLst/>
            <a:ahLst/>
            <a:cxnLst/>
            <a:rect l="l" t="t" r="r" b="b"/>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rgbClr val="FFFFFF"/>
          </a:solidFill>
          <a:ln w="9525" cap="flat" cmpd="sng">
            <a:solidFill>
              <a:srgbClr val="FFFFFF"/>
            </a:solidFill>
            <a:prstDash val="solid"/>
            <a:round/>
            <a:headEnd type="none" w="sm" len="sm"/>
            <a:tailEnd type="none" w="sm" len="sm"/>
          </a:ln>
        </p:spPr>
        <p:txBody>
          <a:bodyPr spcFirstLastPara="1" wrap="square" lIns="38050" tIns="38050" rIns="38050" bIns="38050" anchor="ctr" anchorCtr="0">
            <a:noAutofit/>
          </a:bodyPr>
          <a:lstStyle/>
          <a:p>
            <a:pPr marL="0" marR="0" lvl="0" indent="0" algn="l" rtl="0">
              <a:lnSpc>
                <a:spcPct val="100000"/>
              </a:lnSpc>
              <a:spcBef>
                <a:spcPts val="0"/>
              </a:spcBef>
              <a:spcAft>
                <a:spcPts val="0"/>
              </a:spcAft>
              <a:buClr>
                <a:srgbClr val="000000"/>
              </a:buClr>
              <a:buSzPts val="2999"/>
              <a:buFont typeface="Calibri"/>
              <a:buNone/>
            </a:pPr>
            <a:endParaRPr sz="2998" b="0" i="0" u="none" strike="noStrike" cap="none">
              <a:solidFill>
                <a:srgbClr val="FFFFFF"/>
              </a:solidFill>
              <a:latin typeface="Arial"/>
              <a:ea typeface="Arial"/>
              <a:cs typeface="Arial"/>
              <a:sym typeface="Arial"/>
            </a:endParaRPr>
          </a:p>
        </p:txBody>
      </p:sp>
      <p:sp>
        <p:nvSpPr>
          <p:cNvPr id="1379" name="Google Shape;1379;p49"/>
          <p:cNvSpPr/>
          <p:nvPr/>
        </p:nvSpPr>
        <p:spPr>
          <a:xfrm>
            <a:off x="3579001" y="2119518"/>
            <a:ext cx="354191" cy="750668"/>
          </a:xfrm>
          <a:custGeom>
            <a:avLst/>
            <a:gdLst/>
            <a:ahLst/>
            <a:cxnLst/>
            <a:rect l="l" t="t" r="r" b="b"/>
            <a:pathLst>
              <a:path w="120000" h="120000" extrusionOk="0">
                <a:moveTo>
                  <a:pt x="10000" y="110900"/>
                </a:moveTo>
                <a:lnTo>
                  <a:pt x="10000" y="9100"/>
                </a:lnTo>
                <a:lnTo>
                  <a:pt x="107761" y="60000"/>
                </a:lnTo>
                <a:cubicBezTo>
                  <a:pt x="107761" y="60000"/>
                  <a:pt x="10000" y="110900"/>
                  <a:pt x="10000" y="110900"/>
                </a:cubicBezTo>
                <a:close/>
                <a:moveTo>
                  <a:pt x="120000" y="60000"/>
                </a:moveTo>
                <a:cubicBezTo>
                  <a:pt x="120000" y="59222"/>
                  <a:pt x="119394" y="58533"/>
                  <a:pt x="118433" y="58033"/>
                </a:cubicBezTo>
                <a:lnTo>
                  <a:pt x="118450" y="58027"/>
                </a:lnTo>
                <a:lnTo>
                  <a:pt x="8450" y="755"/>
                </a:lnTo>
                <a:lnTo>
                  <a:pt x="8438" y="761"/>
                </a:lnTo>
                <a:cubicBezTo>
                  <a:pt x="7538" y="294"/>
                  <a:pt x="6338" y="0"/>
                  <a:pt x="5000" y="0"/>
                </a:cubicBezTo>
                <a:cubicBezTo>
                  <a:pt x="2238" y="0"/>
                  <a:pt x="0" y="1222"/>
                  <a:pt x="0" y="2727"/>
                </a:cubicBezTo>
                <a:lnTo>
                  <a:pt x="0" y="117272"/>
                </a:lnTo>
                <a:cubicBezTo>
                  <a:pt x="0" y="118777"/>
                  <a:pt x="2238" y="120000"/>
                  <a:pt x="5000" y="120000"/>
                </a:cubicBezTo>
                <a:cubicBezTo>
                  <a:pt x="6338" y="120000"/>
                  <a:pt x="7538" y="119705"/>
                  <a:pt x="8438" y="119238"/>
                </a:cubicBezTo>
                <a:lnTo>
                  <a:pt x="8450" y="119250"/>
                </a:lnTo>
                <a:lnTo>
                  <a:pt x="118450" y="61972"/>
                </a:lnTo>
                <a:lnTo>
                  <a:pt x="118433" y="61966"/>
                </a:lnTo>
                <a:cubicBezTo>
                  <a:pt x="119394" y="61472"/>
                  <a:pt x="120000" y="60777"/>
                  <a:pt x="120000" y="60000"/>
                </a:cubicBezTo>
              </a:path>
            </a:pathLst>
          </a:custGeom>
          <a:solidFill>
            <a:srgbClr val="7F7F7F"/>
          </a:solidFill>
          <a:ln w="9525" cap="flat" cmpd="sng">
            <a:solidFill>
              <a:srgbClr val="7F7F7F"/>
            </a:solidFill>
            <a:prstDash val="solid"/>
            <a:round/>
            <a:headEnd type="none" w="sm" len="sm"/>
            <a:tailEnd type="none" w="sm" len="sm"/>
          </a:ln>
        </p:spPr>
        <p:txBody>
          <a:bodyPr spcFirstLastPara="1" wrap="square" lIns="38050" tIns="38050" rIns="38050" bIns="38050" anchor="ctr" anchorCtr="0">
            <a:noAutofit/>
          </a:bodyPr>
          <a:lstStyle/>
          <a:p>
            <a:pPr marL="0" marR="0" lvl="0" indent="0" algn="l" rtl="0">
              <a:lnSpc>
                <a:spcPct val="100000"/>
              </a:lnSpc>
              <a:spcBef>
                <a:spcPts val="0"/>
              </a:spcBef>
              <a:spcAft>
                <a:spcPts val="0"/>
              </a:spcAft>
              <a:buClr>
                <a:srgbClr val="000000"/>
              </a:buClr>
              <a:buSzPts val="2999"/>
              <a:buFont typeface="Calibri"/>
              <a:buNone/>
            </a:pPr>
            <a:endParaRPr sz="2998" b="0" i="0" u="none" strike="noStrike" cap="none">
              <a:solidFill>
                <a:srgbClr val="FFFFFF"/>
              </a:solidFill>
              <a:latin typeface="Arial"/>
              <a:ea typeface="Arial"/>
              <a:cs typeface="Arial"/>
              <a:sym typeface="Arial"/>
            </a:endParaRPr>
          </a:p>
        </p:txBody>
      </p:sp>
      <p:pic>
        <p:nvPicPr>
          <p:cNvPr id="1380" name="Google Shape;1380;p49"/>
          <p:cNvPicPr preferRelativeResize="0"/>
          <p:nvPr/>
        </p:nvPicPr>
        <p:blipFill rotWithShape="1">
          <a:blip r:embed="rId3">
            <a:alphaModFix/>
          </a:blip>
          <a:srcRect/>
          <a:stretch/>
        </p:blipFill>
        <p:spPr>
          <a:xfrm>
            <a:off x="700891" y="837044"/>
            <a:ext cx="1138784" cy="1271393"/>
          </a:xfrm>
          <a:prstGeom prst="rect">
            <a:avLst/>
          </a:prstGeom>
          <a:noFill/>
          <a:ln>
            <a:noFill/>
          </a:ln>
        </p:spPr>
      </p:pic>
      <p:pic>
        <p:nvPicPr>
          <p:cNvPr id="1381" name="Google Shape;1381;p49"/>
          <p:cNvPicPr preferRelativeResize="0"/>
          <p:nvPr/>
        </p:nvPicPr>
        <p:blipFill rotWithShape="1">
          <a:blip r:embed="rId4">
            <a:alphaModFix/>
          </a:blip>
          <a:srcRect/>
          <a:stretch/>
        </p:blipFill>
        <p:spPr>
          <a:xfrm>
            <a:off x="2042438" y="831108"/>
            <a:ext cx="1191198" cy="1329911"/>
          </a:xfrm>
          <a:prstGeom prst="rect">
            <a:avLst/>
          </a:prstGeom>
          <a:noFill/>
          <a:ln>
            <a:noFill/>
          </a:ln>
        </p:spPr>
      </p:pic>
      <p:pic>
        <p:nvPicPr>
          <p:cNvPr id="1382" name="Google Shape;1382;p49"/>
          <p:cNvPicPr preferRelativeResize="0"/>
          <p:nvPr/>
        </p:nvPicPr>
        <p:blipFill rotWithShape="1">
          <a:blip r:embed="rId5">
            <a:alphaModFix/>
          </a:blip>
          <a:srcRect/>
          <a:stretch/>
        </p:blipFill>
        <p:spPr>
          <a:xfrm>
            <a:off x="747255" y="2688319"/>
            <a:ext cx="1125708" cy="1256795"/>
          </a:xfrm>
          <a:prstGeom prst="rect">
            <a:avLst/>
          </a:prstGeom>
          <a:noFill/>
          <a:ln>
            <a:noFill/>
          </a:ln>
        </p:spPr>
      </p:pic>
      <p:pic>
        <p:nvPicPr>
          <p:cNvPr id="1383" name="Google Shape;1383;p49"/>
          <p:cNvPicPr preferRelativeResize="0"/>
          <p:nvPr/>
        </p:nvPicPr>
        <p:blipFill rotWithShape="1">
          <a:blip r:embed="rId6">
            <a:alphaModFix/>
          </a:blip>
          <a:srcRect/>
          <a:stretch/>
        </p:blipFill>
        <p:spPr>
          <a:xfrm>
            <a:off x="2106818" y="2680155"/>
            <a:ext cx="1145874" cy="1279310"/>
          </a:xfrm>
          <a:prstGeom prst="rect">
            <a:avLst/>
          </a:prstGeom>
          <a:noFill/>
          <a:ln>
            <a:noFill/>
          </a:ln>
        </p:spPr>
      </p:pic>
      <p:grpSp>
        <p:nvGrpSpPr>
          <p:cNvPr id="1384" name="Google Shape;1384;p49"/>
          <p:cNvGrpSpPr/>
          <p:nvPr/>
        </p:nvGrpSpPr>
        <p:grpSpPr>
          <a:xfrm>
            <a:off x="4005721" y="496143"/>
            <a:ext cx="2469753" cy="1285226"/>
            <a:chOff x="4005721" y="496143"/>
            <a:chExt cx="2469753" cy="1285226"/>
          </a:xfrm>
        </p:grpSpPr>
        <p:cxnSp>
          <p:nvCxnSpPr>
            <p:cNvPr id="1385" name="Google Shape;1385;p49"/>
            <p:cNvCxnSpPr/>
            <p:nvPr/>
          </p:nvCxnSpPr>
          <p:spPr>
            <a:xfrm rot="10800000">
              <a:off x="4691297" y="912838"/>
              <a:ext cx="224135" cy="868531"/>
            </a:xfrm>
            <a:prstGeom prst="straightConnector1">
              <a:avLst/>
            </a:prstGeom>
            <a:noFill/>
            <a:ln w="9525" cap="flat" cmpd="sng">
              <a:solidFill>
                <a:schemeClr val="lt1"/>
              </a:solidFill>
              <a:prstDash val="solid"/>
              <a:miter lim="800000"/>
              <a:headEnd type="none" w="sm" len="sm"/>
              <a:tailEnd type="triangle" w="med" len="med"/>
            </a:ln>
          </p:spPr>
        </p:cxnSp>
        <p:grpSp>
          <p:nvGrpSpPr>
            <p:cNvPr id="1386" name="Google Shape;1386;p49"/>
            <p:cNvGrpSpPr/>
            <p:nvPr/>
          </p:nvGrpSpPr>
          <p:grpSpPr>
            <a:xfrm>
              <a:off x="4005721" y="496143"/>
              <a:ext cx="2469753" cy="253771"/>
              <a:chOff x="805019" y="2971117"/>
              <a:chExt cx="2470515" cy="253849"/>
            </a:xfrm>
          </p:grpSpPr>
          <p:sp>
            <p:nvSpPr>
              <p:cNvPr id="1387" name="Google Shape;1387;p49"/>
              <p:cNvSpPr txBox="1"/>
              <p:nvPr/>
            </p:nvSpPr>
            <p:spPr>
              <a:xfrm>
                <a:off x="1030610" y="2971117"/>
                <a:ext cx="2244924" cy="25384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@GlobPeaceIndex</a:t>
                </a:r>
                <a:endParaRPr sz="1199" b="0" i="0" u="none" strike="noStrike" cap="none">
                  <a:solidFill>
                    <a:srgbClr val="FFFFFF"/>
                  </a:solidFill>
                  <a:latin typeface="Arial"/>
                  <a:ea typeface="Arial"/>
                  <a:cs typeface="Arial"/>
                  <a:sym typeface="Arial"/>
                </a:endParaRPr>
              </a:p>
            </p:txBody>
          </p:sp>
          <p:sp>
            <p:nvSpPr>
              <p:cNvPr id="1388" name="Google Shape;1388;p49"/>
              <p:cNvSpPr/>
              <p:nvPr/>
            </p:nvSpPr>
            <p:spPr>
              <a:xfrm>
                <a:off x="805019" y="3031513"/>
                <a:ext cx="183404" cy="145975"/>
              </a:xfrm>
              <a:custGeom>
                <a:avLst/>
                <a:gdLst/>
                <a:ahLst/>
                <a:cxnLst/>
                <a:rect l="l" t="t" r="r" b="b"/>
                <a:pathLst>
                  <a:path w="427" h="346" extrusionOk="0">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grpSp>
      <p:grpSp>
        <p:nvGrpSpPr>
          <p:cNvPr id="1389" name="Google Shape;1389;p49"/>
          <p:cNvGrpSpPr/>
          <p:nvPr/>
        </p:nvGrpSpPr>
        <p:grpSpPr>
          <a:xfrm>
            <a:off x="5578870" y="1213696"/>
            <a:ext cx="2934720" cy="1042916"/>
            <a:chOff x="5578870" y="1213696"/>
            <a:chExt cx="2934720" cy="1042916"/>
          </a:xfrm>
        </p:grpSpPr>
        <p:cxnSp>
          <p:nvCxnSpPr>
            <p:cNvPr id="1390" name="Google Shape;1390;p49"/>
            <p:cNvCxnSpPr/>
            <p:nvPr/>
          </p:nvCxnSpPr>
          <p:spPr>
            <a:xfrm rot="10800000" flipH="1">
              <a:off x="5578870" y="1645239"/>
              <a:ext cx="824573" cy="611373"/>
            </a:xfrm>
            <a:prstGeom prst="straightConnector1">
              <a:avLst/>
            </a:prstGeom>
            <a:noFill/>
            <a:ln w="9525" cap="flat" cmpd="sng">
              <a:solidFill>
                <a:schemeClr val="lt1"/>
              </a:solidFill>
              <a:prstDash val="solid"/>
              <a:miter lim="800000"/>
              <a:headEnd type="none" w="sm" len="sm"/>
              <a:tailEnd type="triangle" w="med" len="med"/>
            </a:ln>
          </p:spPr>
        </p:cxnSp>
        <p:grpSp>
          <p:nvGrpSpPr>
            <p:cNvPr id="1391" name="Google Shape;1391;p49"/>
            <p:cNvGrpSpPr/>
            <p:nvPr/>
          </p:nvGrpSpPr>
          <p:grpSpPr>
            <a:xfrm>
              <a:off x="6058415" y="1213696"/>
              <a:ext cx="2455175" cy="253771"/>
              <a:chOff x="591676" y="1914387"/>
              <a:chExt cx="2455932" cy="253849"/>
            </a:xfrm>
          </p:grpSpPr>
          <p:sp>
            <p:nvSpPr>
              <p:cNvPr id="1392" name="Google Shape;1392;p49"/>
              <p:cNvSpPr txBox="1"/>
              <p:nvPr/>
            </p:nvSpPr>
            <p:spPr>
              <a:xfrm>
                <a:off x="802684" y="1914387"/>
                <a:ext cx="2244924" cy="25384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GlobalPeaceIndex</a:t>
                </a:r>
                <a:endParaRPr sz="1199" b="0" i="0" u="none" strike="noStrike" cap="none">
                  <a:solidFill>
                    <a:srgbClr val="FFFFFF"/>
                  </a:solidFill>
                  <a:latin typeface="Arial"/>
                  <a:ea typeface="Arial"/>
                  <a:cs typeface="Arial"/>
                  <a:sym typeface="Arial"/>
                </a:endParaRPr>
              </a:p>
            </p:txBody>
          </p:sp>
          <p:sp>
            <p:nvSpPr>
              <p:cNvPr id="1393" name="Google Shape;1393;p49"/>
              <p:cNvSpPr/>
              <p:nvPr/>
            </p:nvSpPr>
            <p:spPr>
              <a:xfrm>
                <a:off x="591676" y="1952649"/>
                <a:ext cx="99155" cy="198310"/>
              </a:xfrm>
              <a:custGeom>
                <a:avLst/>
                <a:gdLst/>
                <a:ahLst/>
                <a:cxnLst/>
                <a:rect l="l" t="t" r="r" b="b"/>
                <a:pathLst>
                  <a:path w="213" h="425" extrusionOk="0">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grpSp>
      <p:grpSp>
        <p:nvGrpSpPr>
          <p:cNvPr id="1394" name="Google Shape;1394;p49"/>
          <p:cNvGrpSpPr/>
          <p:nvPr/>
        </p:nvGrpSpPr>
        <p:grpSpPr>
          <a:xfrm>
            <a:off x="4156259" y="1526301"/>
            <a:ext cx="1707669" cy="2222386"/>
            <a:chOff x="4156259" y="1526301"/>
            <a:chExt cx="1707669" cy="2222386"/>
          </a:xfrm>
        </p:grpSpPr>
        <p:sp>
          <p:nvSpPr>
            <p:cNvPr id="1395" name="Google Shape;1395;p49"/>
            <p:cNvSpPr txBox="1"/>
            <p:nvPr/>
          </p:nvSpPr>
          <p:spPr>
            <a:xfrm>
              <a:off x="4329775" y="3291628"/>
              <a:ext cx="1335788" cy="457059"/>
            </a:xfrm>
            <a:prstGeom prst="rect">
              <a:avLst/>
            </a:prstGeom>
            <a:noFill/>
            <a:ln>
              <a:noFill/>
            </a:ln>
          </p:spPr>
          <p:txBody>
            <a:bodyPr spcFirstLastPara="1" wrap="square" lIns="91375" tIns="91375" rIns="91375" bIns="91375"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Online</a:t>
              </a:r>
              <a:endParaRPr sz="1400" b="0" i="0" u="none" strike="noStrike" cap="none">
                <a:solidFill>
                  <a:srgbClr val="FFFFFF"/>
                </a:solidFill>
                <a:latin typeface="Arial"/>
                <a:ea typeface="Arial"/>
                <a:cs typeface="Arial"/>
                <a:sym typeface="Arial"/>
              </a:endParaRPr>
            </a:p>
          </p:txBody>
        </p:sp>
        <p:pic>
          <p:nvPicPr>
            <p:cNvPr id="1396" name="Google Shape;1396;p49"/>
            <p:cNvPicPr preferRelativeResize="0"/>
            <p:nvPr/>
          </p:nvPicPr>
          <p:blipFill rotWithShape="1">
            <a:blip r:embed="rId7">
              <a:alphaModFix/>
            </a:blip>
            <a:srcRect/>
            <a:stretch/>
          </p:blipFill>
          <p:spPr>
            <a:xfrm>
              <a:off x="4156259" y="1526301"/>
              <a:ext cx="1707669" cy="1906525"/>
            </a:xfrm>
            <a:prstGeom prst="rect">
              <a:avLst/>
            </a:prstGeom>
            <a:noFill/>
            <a:ln>
              <a:noFill/>
            </a:ln>
          </p:spPr>
        </p:pic>
      </p:grpSp>
      <p:grpSp>
        <p:nvGrpSpPr>
          <p:cNvPr id="1397" name="Google Shape;1397;p49"/>
          <p:cNvGrpSpPr/>
          <p:nvPr/>
        </p:nvGrpSpPr>
        <p:grpSpPr>
          <a:xfrm>
            <a:off x="5745650" y="2728662"/>
            <a:ext cx="3112682" cy="268444"/>
            <a:chOff x="5745650" y="2728662"/>
            <a:chExt cx="3112682" cy="268444"/>
          </a:xfrm>
        </p:grpSpPr>
        <p:cxnSp>
          <p:nvCxnSpPr>
            <p:cNvPr id="1398" name="Google Shape;1398;p49"/>
            <p:cNvCxnSpPr/>
            <p:nvPr/>
          </p:nvCxnSpPr>
          <p:spPr>
            <a:xfrm>
              <a:off x="5745650" y="2728662"/>
              <a:ext cx="1004610" cy="149024"/>
            </a:xfrm>
            <a:prstGeom prst="straightConnector1">
              <a:avLst/>
            </a:prstGeom>
            <a:noFill/>
            <a:ln w="9525" cap="flat" cmpd="sng">
              <a:solidFill>
                <a:schemeClr val="lt1"/>
              </a:solidFill>
              <a:prstDash val="solid"/>
              <a:miter lim="800000"/>
              <a:headEnd type="none" w="sm" len="sm"/>
              <a:tailEnd type="triangle" w="med" len="med"/>
            </a:ln>
          </p:spPr>
        </p:cxnSp>
        <p:sp>
          <p:nvSpPr>
            <p:cNvPr id="1399" name="Google Shape;1399;p49"/>
            <p:cNvSpPr txBox="1"/>
            <p:nvPr/>
          </p:nvSpPr>
          <p:spPr>
            <a:xfrm>
              <a:off x="7190943" y="2743264"/>
              <a:ext cx="1667389" cy="253842"/>
            </a:xfrm>
            <a:prstGeom prst="rect">
              <a:avLst/>
            </a:prstGeom>
            <a:noFill/>
            <a:ln w="9525" cap="flat" cmpd="sng">
              <a:solidFill>
                <a:srgbClr val="000000"/>
              </a:solidFill>
              <a:prstDash val="solid"/>
              <a:miter lim="800000"/>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@GlobalPeaceIndex</a:t>
              </a:r>
              <a:endParaRPr sz="1199" b="0" i="0" u="none" strike="noStrike" cap="none">
                <a:solidFill>
                  <a:srgbClr val="FFFFFF"/>
                </a:solidFill>
                <a:latin typeface="Arial"/>
                <a:ea typeface="Arial"/>
                <a:cs typeface="Arial"/>
                <a:sym typeface="Arial"/>
              </a:endParaRPr>
            </a:p>
          </p:txBody>
        </p:sp>
        <p:sp>
          <p:nvSpPr>
            <p:cNvPr id="1400" name="Google Shape;1400;p49"/>
            <p:cNvSpPr/>
            <p:nvPr/>
          </p:nvSpPr>
          <p:spPr>
            <a:xfrm>
              <a:off x="6944981" y="2770606"/>
              <a:ext cx="201214" cy="199159"/>
            </a:xfrm>
            <a:custGeom>
              <a:avLst/>
              <a:gdLst/>
              <a:ahLst/>
              <a:cxnLst/>
              <a:rect l="l" t="t" r="r" b="b"/>
              <a:pathLst>
                <a:path w="7559315" h="7559315" extrusionOk="0">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rgbClr val="0C0C0C"/>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grpSp>
        <p:nvGrpSpPr>
          <p:cNvPr id="1401" name="Google Shape;1401;p49"/>
          <p:cNvGrpSpPr/>
          <p:nvPr/>
        </p:nvGrpSpPr>
        <p:grpSpPr>
          <a:xfrm>
            <a:off x="5462063" y="3070232"/>
            <a:ext cx="3067156" cy="1190943"/>
            <a:chOff x="5462063" y="3070232"/>
            <a:chExt cx="3067156" cy="1190943"/>
          </a:xfrm>
        </p:grpSpPr>
        <p:cxnSp>
          <p:nvCxnSpPr>
            <p:cNvPr id="1402" name="Google Shape;1402;p49"/>
            <p:cNvCxnSpPr/>
            <p:nvPr/>
          </p:nvCxnSpPr>
          <p:spPr>
            <a:xfrm>
              <a:off x="5462063" y="3070232"/>
              <a:ext cx="737100" cy="790200"/>
            </a:xfrm>
            <a:prstGeom prst="straightConnector1">
              <a:avLst/>
            </a:prstGeom>
            <a:noFill/>
            <a:ln w="9525" cap="flat" cmpd="sng">
              <a:solidFill>
                <a:schemeClr val="lt1"/>
              </a:solidFill>
              <a:prstDash val="solid"/>
              <a:miter lim="800000"/>
              <a:headEnd type="none" w="sm" len="sm"/>
              <a:tailEnd type="triangle" w="med" len="med"/>
            </a:ln>
          </p:spPr>
        </p:cxnSp>
        <p:sp>
          <p:nvSpPr>
            <p:cNvPr id="1403" name="Google Shape;1403;p49"/>
            <p:cNvSpPr txBox="1"/>
            <p:nvPr/>
          </p:nvSpPr>
          <p:spPr>
            <a:xfrm>
              <a:off x="6212596" y="4007404"/>
              <a:ext cx="2316623" cy="253771"/>
            </a:xfrm>
            <a:prstGeom prst="rect">
              <a:avLst/>
            </a:prstGeom>
            <a:noFill/>
            <a:ln w="9525" cap="flat" cmpd="sng">
              <a:solidFill>
                <a:srgbClr val="000000"/>
              </a:solidFill>
              <a:prstDash val="solid"/>
              <a:miter lim="800000"/>
              <a:headEnd type="none" w="sm" len="sm"/>
              <a:tailEnd type="none" w="sm" len="sm"/>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visionofhumanity.org</a:t>
              </a:r>
              <a:endParaRPr sz="1199" b="0" i="0" u="none" strike="noStrike" cap="none">
                <a:solidFill>
                  <a:srgbClr val="FFFFFF"/>
                </a:solidFill>
                <a:latin typeface="Arial"/>
                <a:ea typeface="Arial"/>
                <a:cs typeface="Arial"/>
                <a:sym typeface="Arial"/>
              </a:endParaRPr>
            </a:p>
          </p:txBody>
        </p:sp>
        <p:sp>
          <p:nvSpPr>
            <p:cNvPr id="1404" name="Google Shape;1404;p49"/>
            <p:cNvSpPr/>
            <p:nvPr/>
          </p:nvSpPr>
          <p:spPr>
            <a:xfrm>
              <a:off x="5959543" y="4053033"/>
              <a:ext cx="204358" cy="179076"/>
            </a:xfrm>
            <a:custGeom>
              <a:avLst/>
              <a:gdLst/>
              <a:ahLst/>
              <a:cxnLst/>
              <a:rect l="l" t="t" r="r" b="b"/>
              <a:pathLst>
                <a:path w="426" h="373" extrusionOk="0">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rgbClr val="0C0C0C"/>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79"/>
                                        </p:tgtEl>
                                        <p:attrNameLst>
                                          <p:attrName>style.visibility</p:attrName>
                                        </p:attrNameLst>
                                      </p:cBhvr>
                                      <p:to>
                                        <p:strVal val="visible"/>
                                      </p:to>
                                    </p:set>
                                    <p:anim calcmode="lin" valueType="num">
                                      <p:cBhvr additive="base">
                                        <p:cTn id="7" dur="1000"/>
                                        <p:tgtEl>
                                          <p:spTgt spid="137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4"/>
                                        </p:tgtEl>
                                        <p:attrNameLst>
                                          <p:attrName>style.visibility</p:attrName>
                                        </p:attrNameLst>
                                      </p:cBhvr>
                                      <p:to>
                                        <p:strVal val="visible"/>
                                      </p:to>
                                    </p:set>
                                    <p:anim calcmode="lin" valueType="num">
                                      <p:cBhvr additive="base">
                                        <p:cTn id="10" dur="1000"/>
                                        <p:tgtEl>
                                          <p:spTgt spid="1394"/>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84"/>
                                        </p:tgtEl>
                                        <p:attrNameLst>
                                          <p:attrName>style.visibility</p:attrName>
                                        </p:attrNameLst>
                                      </p:cBhvr>
                                      <p:to>
                                        <p:strVal val="visible"/>
                                      </p:to>
                                    </p:set>
                                    <p:animEffect transition="in" filter="fade">
                                      <p:cBhvr>
                                        <p:cTn id="14" dur="1000"/>
                                        <p:tgtEl>
                                          <p:spTgt spid="138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89"/>
                                        </p:tgtEl>
                                        <p:attrNameLst>
                                          <p:attrName>style.visibility</p:attrName>
                                        </p:attrNameLst>
                                      </p:cBhvr>
                                      <p:to>
                                        <p:strVal val="visible"/>
                                      </p:to>
                                    </p:set>
                                    <p:animEffect transition="in" filter="fade">
                                      <p:cBhvr>
                                        <p:cTn id="18" dur="1000"/>
                                        <p:tgtEl>
                                          <p:spTgt spid="1389"/>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397"/>
                                        </p:tgtEl>
                                        <p:attrNameLst>
                                          <p:attrName>style.visibility</p:attrName>
                                        </p:attrNameLst>
                                      </p:cBhvr>
                                      <p:to>
                                        <p:strVal val="visible"/>
                                      </p:to>
                                    </p:set>
                                    <p:animEffect transition="in" filter="fade">
                                      <p:cBhvr>
                                        <p:cTn id="22" dur="1000"/>
                                        <p:tgtEl>
                                          <p:spTgt spid="1397"/>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401"/>
                                        </p:tgtEl>
                                        <p:attrNameLst>
                                          <p:attrName>style.visibility</p:attrName>
                                        </p:attrNameLst>
                                      </p:cBhvr>
                                      <p:to>
                                        <p:strVal val="visible"/>
                                      </p:to>
                                    </p:set>
                                    <p:animEffect transition="in" filter="fade">
                                      <p:cBhvr>
                                        <p:cTn id="26" dur="1000"/>
                                        <p:tgtEl>
                                          <p:spTgt spid="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253fa14b5a6_0_26"/>
          <p:cNvPicPr preferRelativeResize="0"/>
          <p:nvPr/>
        </p:nvPicPr>
        <p:blipFill rotWithShape="1">
          <a:blip r:embed="rId3">
            <a:alphaModFix/>
          </a:blip>
          <a:srcRect t="1133" b="1132"/>
          <a:stretch/>
        </p:blipFill>
        <p:spPr>
          <a:xfrm>
            <a:off x="1506575" y="789"/>
            <a:ext cx="7714755" cy="5141929"/>
          </a:xfrm>
          <a:prstGeom prst="rect">
            <a:avLst/>
          </a:prstGeom>
          <a:noFill/>
          <a:ln>
            <a:noFill/>
          </a:ln>
        </p:spPr>
      </p:pic>
      <p:sp>
        <p:nvSpPr>
          <p:cNvPr id="561" name="Google Shape;561;g253fa14b5a6_0_26"/>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562" name="Google Shape;562;g253fa14b5a6_0_26"/>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563" name="Google Shape;563;g253fa14b5a6_0_26"/>
          <p:cNvSpPr txBox="1"/>
          <p:nvPr/>
        </p:nvSpPr>
        <p:spPr>
          <a:xfrm>
            <a:off x="449934" y="2122493"/>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KEY FINDINGS</a:t>
            </a:r>
            <a:endParaRPr sz="300" b="0" i="0" u="none" strike="noStrike" cap="none">
              <a:solidFill>
                <a:schemeClr val="lt1"/>
              </a:solidFill>
              <a:latin typeface="Arial"/>
              <a:ea typeface="Arial"/>
              <a:cs typeface="Arial"/>
              <a:sym typeface="Arial"/>
            </a:endParaRPr>
          </a:p>
        </p:txBody>
      </p:sp>
      <p:cxnSp>
        <p:nvCxnSpPr>
          <p:cNvPr id="564" name="Google Shape;564;g253fa14b5a6_0_26"/>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565" name="Google Shape;565;g253fa14b5a6_0_26"/>
          <p:cNvSpPr txBox="1"/>
          <p:nvPr/>
        </p:nvSpPr>
        <p:spPr>
          <a:xfrm>
            <a:off x="481025" y="4002350"/>
            <a:ext cx="23166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Key indicators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GPI highlights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Results &amp; trends</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Shape 569"/>
        <p:cNvGrpSpPr/>
        <p:nvPr/>
      </p:nvGrpSpPr>
      <p:grpSpPr>
        <a:xfrm>
          <a:off x="0" y="0"/>
          <a:ext cx="0" cy="0"/>
          <a:chOff x="0" y="0"/>
          <a:chExt cx="0" cy="0"/>
        </a:xfrm>
      </p:grpSpPr>
      <p:sp>
        <p:nvSpPr>
          <p:cNvPr id="570" name="Google Shape;570;p6"/>
          <p:cNvSpPr/>
          <p:nvPr/>
        </p:nvSpPr>
        <p:spPr>
          <a:xfrm>
            <a:off x="292277" y="2970223"/>
            <a:ext cx="1650035" cy="1797269"/>
          </a:xfrm>
          <a:prstGeom prst="rect">
            <a:avLst/>
          </a:prstGeom>
          <a:solidFill>
            <a:srgbClr val="00081C"/>
          </a:solidFill>
          <a:ln w="12700" cap="flat" cmpd="sng">
            <a:solidFill>
              <a:srgbClr val="0008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71" name="Google Shape;571;p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51"/>
              <a:buFont typeface="Arial"/>
              <a:buNone/>
            </a:pPr>
            <a:endParaRPr sz="2251" b="1" i="0" u="none" strike="noStrike" cap="none">
              <a:solidFill>
                <a:srgbClr val="0681C4"/>
              </a:solidFill>
              <a:latin typeface="Arial"/>
              <a:ea typeface="Arial"/>
              <a:cs typeface="Arial"/>
              <a:sym typeface="Arial"/>
            </a:endParaRPr>
          </a:p>
        </p:txBody>
      </p:sp>
      <p:grpSp>
        <p:nvGrpSpPr>
          <p:cNvPr id="572" name="Google Shape;572;p6"/>
          <p:cNvGrpSpPr/>
          <p:nvPr/>
        </p:nvGrpSpPr>
        <p:grpSpPr>
          <a:xfrm>
            <a:off x="-803197" y="1080283"/>
            <a:ext cx="5792560" cy="5792560"/>
            <a:chOff x="-730619" y="1484451"/>
            <a:chExt cx="5267400" cy="5267400"/>
          </a:xfrm>
        </p:grpSpPr>
        <p:sp>
          <p:nvSpPr>
            <p:cNvPr id="573" name="Google Shape;573;p6"/>
            <p:cNvSpPr/>
            <p:nvPr/>
          </p:nvSpPr>
          <p:spPr>
            <a:xfrm>
              <a:off x="-730619" y="1484451"/>
              <a:ext cx="5267400" cy="52674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74" name="Google Shape;574;p6"/>
            <p:cNvSpPr/>
            <p:nvPr/>
          </p:nvSpPr>
          <p:spPr>
            <a:xfrm>
              <a:off x="-502755" y="1796301"/>
              <a:ext cx="4643700" cy="46437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Calibri"/>
                <a:ea typeface="Calibri"/>
                <a:cs typeface="Calibri"/>
                <a:sym typeface="Calibri"/>
              </a:endParaRPr>
            </a:p>
          </p:txBody>
        </p:sp>
      </p:grpSp>
      <p:grpSp>
        <p:nvGrpSpPr>
          <p:cNvPr id="575" name="Google Shape;575;p6"/>
          <p:cNvGrpSpPr/>
          <p:nvPr/>
        </p:nvGrpSpPr>
        <p:grpSpPr>
          <a:xfrm>
            <a:off x="429081" y="1691674"/>
            <a:ext cx="2680744" cy="2299793"/>
            <a:chOff x="498132" y="1655190"/>
            <a:chExt cx="2680744" cy="2299793"/>
          </a:xfrm>
        </p:grpSpPr>
        <p:sp>
          <p:nvSpPr>
            <p:cNvPr id="576" name="Google Shape;576;p6"/>
            <p:cNvSpPr txBox="1"/>
            <p:nvPr/>
          </p:nvSpPr>
          <p:spPr>
            <a:xfrm>
              <a:off x="1364476" y="2777483"/>
              <a:ext cx="1814400" cy="1177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chemeClr val="lt1"/>
                  </a:solidFill>
                  <a:latin typeface="Arial"/>
                  <a:ea typeface="Arial"/>
                  <a:cs typeface="Arial"/>
                  <a:sym typeface="Arial"/>
                </a:rPr>
                <a:t>Including: intensity of </a:t>
              </a:r>
              <a:r>
                <a:rPr lang="en-US" sz="1200" b="0" i="1" u="none" strike="noStrike" cap="none" dirty="0" err="1">
                  <a:solidFill>
                    <a:schemeClr val="lt1"/>
                  </a:solidFill>
                  <a:latin typeface="Arial"/>
                  <a:ea typeface="Arial"/>
                  <a:cs typeface="Arial"/>
                  <a:sym typeface="Arial"/>
                </a:rPr>
                <a:t>organised</a:t>
              </a:r>
              <a:r>
                <a:rPr lang="en-US" sz="1200" b="0" i="1" u="none" strike="noStrike" cap="none" dirty="0">
                  <a:solidFill>
                    <a:schemeClr val="lt1"/>
                  </a:solidFill>
                  <a:latin typeface="Arial"/>
                  <a:ea typeface="Arial"/>
                  <a:cs typeface="Arial"/>
                  <a:sym typeface="Arial"/>
                </a:rPr>
                <a:t> internal conflicts, relations with </a:t>
              </a:r>
              <a:r>
                <a:rPr lang="en-US" sz="1200" b="0" i="1" u="none" strike="noStrike" cap="none" dirty="0" err="1">
                  <a:solidFill>
                    <a:schemeClr val="lt1"/>
                  </a:solidFill>
                  <a:latin typeface="Arial"/>
                  <a:ea typeface="Arial"/>
                  <a:cs typeface="Arial"/>
                  <a:sym typeface="Arial"/>
                </a:rPr>
                <a:t>neighbouring</a:t>
              </a:r>
              <a:r>
                <a:rPr lang="en-US" sz="1200" b="0" i="1" u="none" strike="noStrike" cap="none" dirty="0">
                  <a:solidFill>
                    <a:schemeClr val="lt1"/>
                  </a:solidFill>
                  <a:latin typeface="Arial"/>
                  <a:ea typeface="Arial"/>
                  <a:cs typeface="Arial"/>
                  <a:sym typeface="Arial"/>
                </a:rPr>
                <a:t> countries and number of deaths from conflict</a:t>
              </a:r>
              <a:endParaRPr sz="1200" b="0" i="1" u="none" strike="noStrike" cap="none" dirty="0">
                <a:solidFill>
                  <a:schemeClr val="lt1"/>
                </a:solidFill>
                <a:latin typeface="Arial"/>
                <a:ea typeface="Arial"/>
                <a:cs typeface="Arial"/>
                <a:sym typeface="Arial"/>
              </a:endParaRPr>
            </a:p>
          </p:txBody>
        </p:sp>
        <p:sp>
          <p:nvSpPr>
            <p:cNvPr id="577" name="Google Shape;577;p6"/>
            <p:cNvSpPr txBox="1"/>
            <p:nvPr/>
          </p:nvSpPr>
          <p:spPr>
            <a:xfrm>
              <a:off x="498132" y="1655190"/>
              <a:ext cx="827865" cy="103037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8000" b="1" i="0" u="none" strike="noStrike" cap="none">
                  <a:solidFill>
                    <a:schemeClr val="lt1"/>
                  </a:solidFill>
                  <a:latin typeface="Arial"/>
                  <a:ea typeface="Arial"/>
                  <a:cs typeface="Arial"/>
                  <a:sym typeface="Arial"/>
                </a:rPr>
                <a:t>6</a:t>
              </a:r>
              <a:endParaRPr sz="8000" b="1" i="0" u="none" strike="noStrike" cap="none">
                <a:solidFill>
                  <a:schemeClr val="lt1"/>
                </a:solidFill>
                <a:latin typeface="Arial"/>
                <a:ea typeface="Arial"/>
                <a:cs typeface="Arial"/>
                <a:sym typeface="Arial"/>
              </a:endParaRPr>
            </a:p>
          </p:txBody>
        </p:sp>
        <p:sp>
          <p:nvSpPr>
            <p:cNvPr id="578" name="Google Shape;578;p6"/>
            <p:cNvSpPr txBox="1"/>
            <p:nvPr/>
          </p:nvSpPr>
          <p:spPr>
            <a:xfrm>
              <a:off x="1364476" y="1754540"/>
              <a:ext cx="17577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measures of ongoing domestic and international conflict</a:t>
              </a:r>
              <a:endParaRPr sz="1400" b="0" i="0" u="none" strike="noStrike" cap="none">
                <a:solidFill>
                  <a:srgbClr val="000000"/>
                </a:solidFill>
                <a:latin typeface="Arial"/>
                <a:ea typeface="Arial"/>
                <a:cs typeface="Arial"/>
                <a:sym typeface="Arial"/>
              </a:endParaRPr>
            </a:p>
          </p:txBody>
        </p:sp>
      </p:grpSp>
      <p:grpSp>
        <p:nvGrpSpPr>
          <p:cNvPr id="579" name="Google Shape;579;p6"/>
          <p:cNvGrpSpPr/>
          <p:nvPr/>
        </p:nvGrpSpPr>
        <p:grpSpPr>
          <a:xfrm>
            <a:off x="3109830" y="1691674"/>
            <a:ext cx="2924471" cy="2276146"/>
            <a:chOff x="3105456" y="1655190"/>
            <a:chExt cx="2924471" cy="2276146"/>
          </a:xfrm>
        </p:grpSpPr>
        <p:sp>
          <p:nvSpPr>
            <p:cNvPr id="580" name="Google Shape;580;p6"/>
            <p:cNvSpPr txBox="1"/>
            <p:nvPr/>
          </p:nvSpPr>
          <p:spPr>
            <a:xfrm>
              <a:off x="4586927" y="2754087"/>
              <a:ext cx="1442868" cy="1177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lt1"/>
                  </a:solidFill>
                  <a:latin typeface="Arial"/>
                  <a:ea typeface="Arial"/>
                  <a:cs typeface="Arial"/>
                  <a:sym typeface="Arial"/>
                </a:rPr>
                <a:t>Including: number of refugees and IDPs, impact of terrorism, homicide and incarceration rates</a:t>
              </a:r>
              <a:endParaRPr sz="1200" b="0" i="0" u="none" strike="noStrike" cap="none">
                <a:solidFill>
                  <a:schemeClr val="lt1"/>
                </a:solidFill>
                <a:latin typeface="Arial"/>
                <a:ea typeface="Arial"/>
                <a:cs typeface="Arial"/>
                <a:sym typeface="Arial"/>
              </a:endParaRPr>
            </a:p>
          </p:txBody>
        </p:sp>
        <p:sp>
          <p:nvSpPr>
            <p:cNvPr id="581" name="Google Shape;581;p6"/>
            <p:cNvSpPr txBox="1"/>
            <p:nvPr/>
          </p:nvSpPr>
          <p:spPr>
            <a:xfrm>
              <a:off x="3105456" y="1655190"/>
              <a:ext cx="1360361" cy="103037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8000" b="1" i="0" u="none" strike="noStrike" cap="none">
                  <a:solidFill>
                    <a:schemeClr val="lt1"/>
                  </a:solidFill>
                  <a:latin typeface="Arial"/>
                  <a:ea typeface="Arial"/>
                  <a:cs typeface="Arial"/>
                  <a:sym typeface="Arial"/>
                </a:rPr>
                <a:t>10</a:t>
              </a:r>
              <a:endParaRPr sz="8000" b="1" i="0" u="none" strike="noStrike" cap="none">
                <a:solidFill>
                  <a:schemeClr val="lt1"/>
                </a:solidFill>
                <a:latin typeface="Arial"/>
                <a:ea typeface="Arial"/>
                <a:cs typeface="Arial"/>
                <a:sym typeface="Arial"/>
              </a:endParaRPr>
            </a:p>
          </p:txBody>
        </p:sp>
        <p:sp>
          <p:nvSpPr>
            <p:cNvPr id="582" name="Google Shape;582;p6"/>
            <p:cNvSpPr txBox="1"/>
            <p:nvPr/>
          </p:nvSpPr>
          <p:spPr>
            <a:xfrm>
              <a:off x="4586927" y="1734447"/>
              <a:ext cx="14430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measures of societal safety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and security</a:t>
              </a:r>
              <a:endParaRPr sz="1400" b="0" i="0" u="none" strike="noStrike" cap="none">
                <a:solidFill>
                  <a:srgbClr val="000000"/>
                </a:solidFill>
                <a:latin typeface="Arial"/>
                <a:ea typeface="Arial"/>
                <a:cs typeface="Arial"/>
                <a:sym typeface="Arial"/>
              </a:endParaRPr>
            </a:p>
          </p:txBody>
        </p:sp>
      </p:grpSp>
      <p:grpSp>
        <p:nvGrpSpPr>
          <p:cNvPr id="583" name="Google Shape;583;p6"/>
          <p:cNvGrpSpPr/>
          <p:nvPr/>
        </p:nvGrpSpPr>
        <p:grpSpPr>
          <a:xfrm>
            <a:off x="6364554" y="1691674"/>
            <a:ext cx="2217195" cy="2212126"/>
            <a:chOff x="6360180" y="1650691"/>
            <a:chExt cx="2217195" cy="2212126"/>
          </a:xfrm>
        </p:grpSpPr>
        <p:sp>
          <p:nvSpPr>
            <p:cNvPr id="584" name="Google Shape;584;p6"/>
            <p:cNvSpPr txBox="1"/>
            <p:nvPr/>
          </p:nvSpPr>
          <p:spPr>
            <a:xfrm>
              <a:off x="7188045" y="2685568"/>
              <a:ext cx="1389330" cy="1177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lt1"/>
                  </a:solidFill>
                  <a:latin typeface="Arial"/>
                  <a:ea typeface="Arial"/>
                  <a:cs typeface="Arial"/>
                  <a:sym typeface="Arial"/>
                </a:rPr>
                <a:t>Including: military expenditure, number of armed service personnel, ease of access to small weapons</a:t>
              </a:r>
              <a:endParaRPr sz="1200" b="0" i="1" u="none" strike="noStrike" cap="none">
                <a:solidFill>
                  <a:schemeClr val="lt1"/>
                </a:solidFill>
                <a:latin typeface="Arial"/>
                <a:ea typeface="Arial"/>
                <a:cs typeface="Arial"/>
                <a:sym typeface="Arial"/>
              </a:endParaRPr>
            </a:p>
          </p:txBody>
        </p:sp>
        <p:sp>
          <p:nvSpPr>
            <p:cNvPr id="585" name="Google Shape;585;p6"/>
            <p:cNvSpPr txBox="1"/>
            <p:nvPr/>
          </p:nvSpPr>
          <p:spPr>
            <a:xfrm>
              <a:off x="6360180" y="1650691"/>
              <a:ext cx="827865" cy="103037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8000" b="1" i="0" u="none" strike="noStrike" cap="none">
                  <a:solidFill>
                    <a:schemeClr val="lt1"/>
                  </a:solidFill>
                  <a:latin typeface="Arial"/>
                  <a:ea typeface="Arial"/>
                  <a:cs typeface="Arial"/>
                  <a:sym typeface="Arial"/>
                </a:rPr>
                <a:t>7</a:t>
              </a:r>
              <a:endParaRPr sz="8000" b="1" i="0" u="none" strike="noStrike" cap="none">
                <a:solidFill>
                  <a:schemeClr val="lt1"/>
                </a:solidFill>
                <a:latin typeface="Arial"/>
                <a:ea typeface="Arial"/>
                <a:cs typeface="Arial"/>
                <a:sym typeface="Arial"/>
              </a:endParaRPr>
            </a:p>
          </p:txBody>
        </p:sp>
        <p:sp>
          <p:nvSpPr>
            <p:cNvPr id="586" name="Google Shape;586;p6"/>
            <p:cNvSpPr txBox="1"/>
            <p:nvPr/>
          </p:nvSpPr>
          <p:spPr>
            <a:xfrm>
              <a:off x="7188045" y="1719913"/>
              <a:ext cx="1303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measures of militarisation</a:t>
              </a:r>
              <a:endParaRPr sz="1400" b="0" i="0" u="none" strike="noStrike" cap="none">
                <a:solidFill>
                  <a:srgbClr val="000000"/>
                </a:solidFill>
                <a:latin typeface="Arial"/>
                <a:ea typeface="Arial"/>
                <a:cs typeface="Arial"/>
                <a:sym typeface="Arial"/>
              </a:endParaRPr>
            </a:p>
          </p:txBody>
        </p:sp>
      </p:grpSp>
      <p:sp>
        <p:nvSpPr>
          <p:cNvPr id="587" name="Google Shape;587;p6"/>
          <p:cNvSpPr txBox="1"/>
          <p:nvPr/>
        </p:nvSpPr>
        <p:spPr>
          <a:xfrm>
            <a:off x="516125" y="300925"/>
            <a:ext cx="40272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lt1"/>
                </a:solidFill>
                <a:latin typeface="Arial"/>
                <a:ea typeface="Arial"/>
                <a:cs typeface="Arial"/>
                <a:sym typeface="Arial"/>
              </a:rPr>
              <a:t>The Global Peace Index Indicators</a:t>
            </a:r>
            <a:endParaRPr sz="2000" b="0" i="0" u="none" strike="noStrike" cap="none">
              <a:solidFill>
                <a:schemeClr val="dk1"/>
              </a:solidFill>
              <a:latin typeface="Arial"/>
              <a:ea typeface="Arial"/>
              <a:cs typeface="Arial"/>
              <a:sym typeface="Arial"/>
            </a:endParaRPr>
          </a:p>
        </p:txBody>
      </p:sp>
      <p:cxnSp>
        <p:nvCxnSpPr>
          <p:cNvPr id="588" name="Google Shape;588;p6"/>
          <p:cNvCxnSpPr/>
          <p:nvPr/>
        </p:nvCxnSpPr>
        <p:spPr>
          <a:xfrm rot="10800000">
            <a:off x="-10" y="438629"/>
            <a:ext cx="402600" cy="0"/>
          </a:xfrm>
          <a:prstGeom prst="straightConnector1">
            <a:avLst/>
          </a:prstGeom>
          <a:noFill/>
          <a:ln w="19050" cap="flat" cmpd="sng">
            <a:solidFill>
              <a:schemeClr val="lt1"/>
            </a:solidFill>
            <a:prstDash val="solid"/>
            <a:miter lim="800000"/>
            <a:headEnd type="none" w="sm" len="sm"/>
            <a:tailEnd type="none" w="sm" len="sm"/>
          </a:ln>
        </p:spPr>
      </p:cxnSp>
      <p:sp>
        <p:nvSpPr>
          <p:cNvPr id="2" name="TextBox 1">
            <a:extLst>
              <a:ext uri="{FF2B5EF4-FFF2-40B4-BE49-F238E27FC236}">
                <a16:creationId xmlns:a16="http://schemas.microsoft.com/office/drawing/2014/main" id="{708344E6-6B8A-BBF3-F03E-9DC480C118D0}"/>
              </a:ext>
            </a:extLst>
          </p:cNvPr>
          <p:cNvSpPr txBox="1"/>
          <p:nvPr/>
        </p:nvSpPr>
        <p:spPr>
          <a:xfrm>
            <a:off x="2093083" y="4256644"/>
            <a:ext cx="5189034" cy="369332"/>
          </a:xfrm>
          <a:prstGeom prst="rect">
            <a:avLst/>
          </a:prstGeom>
          <a:noFill/>
        </p:spPr>
        <p:txBody>
          <a:bodyPr wrap="square" rtlCol="0">
            <a:spAutoFit/>
          </a:bodyPr>
          <a:lstStyle/>
          <a:p>
            <a:r>
              <a:rPr lang="en-AU" sz="1800" b="1" dirty="0">
                <a:solidFill>
                  <a:schemeClr val="tx2"/>
                </a:solidFill>
              </a:rPr>
              <a:t>17</a:t>
            </a:r>
            <a:r>
              <a:rPr lang="en-AU" sz="1800" b="1" baseline="30000" dirty="0">
                <a:solidFill>
                  <a:schemeClr val="tx2"/>
                </a:solidFill>
              </a:rPr>
              <a:t>th</a:t>
            </a:r>
            <a:r>
              <a:rPr lang="en-AU" sz="1800" b="1" dirty="0">
                <a:solidFill>
                  <a:schemeClr val="tx2"/>
                </a:solidFill>
              </a:rPr>
              <a:t> edition, covers 99.7% world’s population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9"/>
                                        </p:tgtEl>
                                        <p:attrNameLst>
                                          <p:attrName>style.visibility</p:attrName>
                                        </p:attrNameLst>
                                      </p:cBhvr>
                                      <p:to>
                                        <p:strVal val="visible"/>
                                      </p:to>
                                    </p:set>
                                    <p:animEffect transition="in" filter="fade">
                                      <p:cBhvr>
                                        <p:cTn id="12" dur="500"/>
                                        <p:tgtEl>
                                          <p:spTgt spid="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
                                        </p:tgtEl>
                                        <p:attrNameLst>
                                          <p:attrName>style.visibility</p:attrName>
                                        </p:attrNameLst>
                                      </p:cBhvr>
                                      <p:to>
                                        <p:strVal val="visible"/>
                                      </p:to>
                                    </p:set>
                                    <p:animEffect transition="in" filter="fade">
                                      <p:cBhvr>
                                        <p:cTn id="17" dur="500"/>
                                        <p:tgtEl>
                                          <p:spTgt spid="583"/>
                                        </p:tgtEl>
                                      </p:cBhvr>
                                    </p:animEffect>
                                  </p:childTnLst>
                                </p:cTn>
                              </p:par>
                              <p:par>
                                <p:cTn id="18" presetID="22" presetClass="entr" presetSubtype="8"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2"/>
        <p:cNvGrpSpPr/>
        <p:nvPr/>
      </p:nvGrpSpPr>
      <p:grpSpPr>
        <a:xfrm>
          <a:off x="0" y="0"/>
          <a:ext cx="0" cy="0"/>
          <a:chOff x="0" y="0"/>
          <a:chExt cx="0" cy="0"/>
        </a:xfrm>
      </p:grpSpPr>
      <p:pic>
        <p:nvPicPr>
          <p:cNvPr id="593" name="Google Shape;593;g253fa14b5a6_6_5"/>
          <p:cNvPicPr preferRelativeResize="0"/>
          <p:nvPr/>
        </p:nvPicPr>
        <p:blipFill rotWithShape="1">
          <a:blip r:embed="rId3">
            <a:alphaModFix/>
          </a:blip>
          <a:srcRect/>
          <a:stretch/>
        </p:blipFill>
        <p:spPr>
          <a:xfrm>
            <a:off x="0" y="569013"/>
            <a:ext cx="9144003" cy="3263796"/>
          </a:xfrm>
          <a:prstGeom prst="rect">
            <a:avLst/>
          </a:prstGeom>
          <a:noFill/>
          <a:ln>
            <a:noFill/>
          </a:ln>
        </p:spPr>
      </p:pic>
      <p:sp>
        <p:nvSpPr>
          <p:cNvPr id="594" name="Google Shape;594;g253fa14b5a6_6_5"/>
          <p:cNvSpPr/>
          <p:nvPr/>
        </p:nvSpPr>
        <p:spPr>
          <a:xfrm>
            <a:off x="5605325" y="3070025"/>
            <a:ext cx="2161500" cy="825900"/>
          </a:xfrm>
          <a:prstGeom prst="rect">
            <a:avLst/>
          </a:prstGeom>
          <a:solidFill>
            <a:schemeClr val="dk1"/>
          </a:solidFill>
          <a:ln w="9525"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5" name="Google Shape;595;g253fa14b5a6_6_5"/>
          <p:cNvPicPr preferRelativeResize="0"/>
          <p:nvPr/>
        </p:nvPicPr>
        <p:blipFill rotWithShape="1">
          <a:blip r:embed="rId4">
            <a:alphaModFix/>
          </a:blip>
          <a:srcRect/>
          <a:stretch/>
        </p:blipFill>
        <p:spPr>
          <a:xfrm>
            <a:off x="320550" y="3694526"/>
            <a:ext cx="3130149" cy="825900"/>
          </a:xfrm>
          <a:prstGeom prst="rect">
            <a:avLst/>
          </a:prstGeom>
          <a:noFill/>
          <a:ln>
            <a:noFill/>
          </a:ln>
        </p:spPr>
      </p:pic>
      <p:pic>
        <p:nvPicPr>
          <p:cNvPr id="596" name="Google Shape;596;g253fa14b5a6_6_5"/>
          <p:cNvPicPr preferRelativeResize="0"/>
          <p:nvPr/>
        </p:nvPicPr>
        <p:blipFill rotWithShape="1">
          <a:blip r:embed="rId5">
            <a:alphaModFix/>
          </a:blip>
          <a:srcRect/>
          <a:stretch/>
        </p:blipFill>
        <p:spPr>
          <a:xfrm>
            <a:off x="8372235" y="198573"/>
            <a:ext cx="603847" cy="4611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10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g253ae4fee85_3_785"/>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635" name="Google Shape;635;g253ae4fee85_3_78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36" name="Google Shape;636;g253ae4fee85_3_785"/>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637" name="Google Shape;637;g253ae4fee85_3_785"/>
          <p:cNvSpPr txBox="1"/>
          <p:nvPr/>
        </p:nvSpPr>
        <p:spPr>
          <a:xfrm>
            <a:off x="167474" y="198573"/>
            <a:ext cx="44193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endParaRPr sz="2000" b="1" i="0" u="none" strike="noStrike" cap="none">
              <a:solidFill>
                <a:srgbClr val="000000"/>
              </a:solidFill>
              <a:latin typeface="Arial"/>
              <a:ea typeface="Arial"/>
              <a:cs typeface="Arial"/>
              <a:sym typeface="Arial"/>
            </a:endParaRPr>
          </a:p>
        </p:txBody>
      </p:sp>
      <p:sp>
        <p:nvSpPr>
          <p:cNvPr id="638" name="Google Shape;638;g253ae4fee85_3_785"/>
          <p:cNvSpPr txBox="1"/>
          <p:nvPr/>
        </p:nvSpPr>
        <p:spPr>
          <a:xfrm>
            <a:off x="1331680" y="783133"/>
            <a:ext cx="2716470" cy="531600"/>
          </a:xfrm>
          <a:prstGeom prst="rect">
            <a:avLst/>
          </a:prstGeom>
          <a:noFill/>
          <a:ln>
            <a:noFill/>
          </a:ln>
        </p:spPr>
        <p:txBody>
          <a:bodyPr spcFirstLastPara="1" wrap="square" lIns="0" tIns="0" rIns="0" bIns="0" anchor="t" anchorCtr="0">
            <a:noAutofit/>
          </a:bodyPr>
          <a:lstStyle/>
          <a:p>
            <a:pPr marL="0" marR="0" lvl="2" indent="0" algn="l" rtl="0">
              <a:lnSpc>
                <a:spcPct val="100000"/>
              </a:lnSpc>
              <a:spcBef>
                <a:spcPts val="0"/>
              </a:spcBef>
              <a:spcAft>
                <a:spcPts val="0"/>
              </a:spcAft>
              <a:buClr>
                <a:srgbClr val="FFC000"/>
              </a:buClr>
              <a:buSzPts val="1100"/>
              <a:buFont typeface="Arial"/>
              <a:buNone/>
            </a:pPr>
            <a:r>
              <a:rPr lang="en-US" sz="1350" b="0" i="0" u="none" strike="noStrike" cap="none">
                <a:solidFill>
                  <a:srgbClr val="000000"/>
                </a:solidFill>
                <a:latin typeface="Arial"/>
                <a:ea typeface="Arial"/>
                <a:cs typeface="Arial"/>
                <a:sym typeface="Arial"/>
              </a:rPr>
              <a:t>The average level of global country peacefulness has deteriorated by </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FFC000"/>
              </a:buClr>
              <a:buSzPts val="1100"/>
              <a:buFont typeface="Arial"/>
              <a:buNone/>
            </a:pPr>
            <a:endParaRPr sz="1350" b="0" i="0" u="none" strike="noStrike" cap="none">
              <a:solidFill>
                <a:srgbClr val="385623"/>
              </a:solidFill>
              <a:latin typeface="Arial"/>
              <a:ea typeface="Arial"/>
              <a:cs typeface="Arial"/>
              <a:sym typeface="Arial"/>
            </a:endParaRPr>
          </a:p>
          <a:p>
            <a:pPr marL="0" marR="0" lvl="2" indent="0" algn="l" rtl="0">
              <a:lnSpc>
                <a:spcPct val="100000"/>
              </a:lnSpc>
              <a:spcBef>
                <a:spcPts val="0"/>
              </a:spcBef>
              <a:spcAft>
                <a:spcPts val="0"/>
              </a:spcAft>
              <a:buClr>
                <a:srgbClr val="FFC000"/>
              </a:buClr>
              <a:buSzPts val="1100"/>
              <a:buFont typeface="Arial"/>
              <a:buNone/>
            </a:pPr>
            <a:endParaRPr sz="1350" b="0" i="0" u="none" strike="noStrike" cap="none">
              <a:solidFill>
                <a:srgbClr val="385623"/>
              </a:solidFill>
              <a:latin typeface="Arial"/>
              <a:ea typeface="Arial"/>
              <a:cs typeface="Arial"/>
              <a:sym typeface="Arial"/>
            </a:endParaRPr>
          </a:p>
          <a:p>
            <a:pPr marL="0" marR="0" lvl="2" indent="0" algn="l" rtl="0">
              <a:lnSpc>
                <a:spcPct val="100000"/>
              </a:lnSpc>
              <a:spcBef>
                <a:spcPts val="0"/>
              </a:spcBef>
              <a:spcAft>
                <a:spcPts val="0"/>
              </a:spcAft>
              <a:buClr>
                <a:srgbClr val="FFC000"/>
              </a:buClr>
              <a:buSzPts val="1100"/>
              <a:buFont typeface="Arial"/>
              <a:buNone/>
            </a:pPr>
            <a:endParaRPr sz="1350" b="0" i="0" u="none" strike="noStrike" cap="none">
              <a:solidFill>
                <a:srgbClr val="385623"/>
              </a:solidFill>
              <a:latin typeface="Arial"/>
              <a:ea typeface="Arial"/>
              <a:cs typeface="Arial"/>
              <a:sym typeface="Arial"/>
            </a:endParaRPr>
          </a:p>
        </p:txBody>
      </p:sp>
      <p:sp>
        <p:nvSpPr>
          <p:cNvPr id="639" name="Google Shape;639;g253ae4fee85_3_785"/>
          <p:cNvSpPr/>
          <p:nvPr/>
        </p:nvSpPr>
        <p:spPr>
          <a:xfrm>
            <a:off x="5010613" y="3265475"/>
            <a:ext cx="3577800" cy="1169700"/>
          </a:xfrm>
          <a:prstGeom prst="rect">
            <a:avLst/>
          </a:prstGeom>
          <a:noFill/>
          <a:ln>
            <a:noFill/>
          </a:ln>
        </p:spPr>
        <p:txBody>
          <a:bodyPr spcFirstLastPara="1" wrap="square" lIns="91425" tIns="45700" rIns="91425" bIns="45700" anchor="t" anchorCtr="0">
            <a:noAutofit/>
          </a:bodyPr>
          <a:lstStyle/>
          <a:p>
            <a:pPr marL="0" marR="0" lvl="2" indent="0" algn="l" rtl="0">
              <a:lnSpc>
                <a:spcPct val="115000"/>
              </a:lnSpc>
              <a:spcBef>
                <a:spcPts val="0"/>
              </a:spcBef>
              <a:spcAft>
                <a:spcPts val="0"/>
              </a:spcAft>
              <a:buClr>
                <a:srgbClr val="FFC000"/>
              </a:buClr>
              <a:buSzPts val="1100"/>
              <a:buFont typeface="Arial"/>
              <a:buNone/>
            </a:pPr>
            <a:r>
              <a:rPr lang="en-US" sz="1200" b="1" i="0" u="none" strike="noStrike" cap="none">
                <a:solidFill>
                  <a:srgbClr val="000000"/>
                </a:solidFill>
                <a:latin typeface="Arial"/>
                <a:ea typeface="Arial"/>
                <a:cs typeface="Arial"/>
                <a:sym typeface="Arial"/>
              </a:rPr>
              <a:t>Deteriorations primarily driven by changes in:</a:t>
            </a:r>
            <a:endParaRPr sz="1200" b="0" i="0" u="none" strike="noStrike" cap="none">
              <a:solidFill>
                <a:srgbClr val="000000"/>
              </a:solidFill>
              <a:latin typeface="Arial"/>
              <a:ea typeface="Arial"/>
              <a:cs typeface="Arial"/>
              <a:sym typeface="Arial"/>
            </a:endParaRPr>
          </a:p>
          <a:p>
            <a:pPr marL="171450" marR="0" lvl="4" indent="-17145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External Conflicts Fought</a:t>
            </a:r>
            <a:endParaRPr sz="1200" b="0" i="0" u="none" strike="noStrike" cap="none">
              <a:solidFill>
                <a:srgbClr val="000000"/>
              </a:solidFill>
              <a:latin typeface="Arial"/>
              <a:ea typeface="Arial"/>
              <a:cs typeface="Arial"/>
              <a:sym typeface="Arial"/>
            </a:endParaRPr>
          </a:p>
          <a:p>
            <a:pPr marL="171450" marR="0" lvl="4" indent="-17145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Political Instability</a:t>
            </a:r>
            <a:endParaRPr sz="1200" b="0" i="0" u="none" strike="noStrike" cap="none">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Deaths from Internal Conflict</a:t>
            </a:r>
            <a:endParaRPr sz="1200" b="0" i="0" u="none" strike="noStrike" cap="none">
              <a:solidFill>
                <a:srgbClr val="000000"/>
              </a:solidFill>
              <a:latin typeface="Arial"/>
              <a:ea typeface="Arial"/>
              <a:cs typeface="Arial"/>
              <a:sym typeface="Arial"/>
            </a:endParaRPr>
          </a:p>
        </p:txBody>
      </p:sp>
      <p:sp>
        <p:nvSpPr>
          <p:cNvPr id="640" name="Google Shape;640;g253ae4fee85_3_785"/>
          <p:cNvSpPr txBox="1"/>
          <p:nvPr/>
        </p:nvSpPr>
        <p:spPr>
          <a:xfrm>
            <a:off x="5128433" y="2189261"/>
            <a:ext cx="3150900" cy="831000"/>
          </a:xfrm>
          <a:prstGeom prst="rect">
            <a:avLst/>
          </a:prstGeom>
          <a:noFill/>
          <a:ln>
            <a:noFill/>
          </a:ln>
        </p:spPr>
        <p:txBody>
          <a:bodyPr spcFirstLastPara="1" wrap="square" lIns="0" tIns="0" rIns="0" bIns="0" anchor="t" anchorCtr="0">
            <a:noAutofit/>
          </a:bodyPr>
          <a:lstStyle/>
          <a:p>
            <a:pPr marL="0" marR="0" lvl="2" indent="0" algn="l" rtl="0">
              <a:lnSpc>
                <a:spcPct val="115000"/>
              </a:lnSpc>
              <a:spcBef>
                <a:spcPts val="0"/>
              </a:spcBef>
              <a:spcAft>
                <a:spcPts val="0"/>
              </a:spcAft>
              <a:buClr>
                <a:srgbClr val="FFC000"/>
              </a:buClr>
              <a:buSzPts val="1100"/>
              <a:buFont typeface="Arial"/>
              <a:buNone/>
            </a:pPr>
            <a:r>
              <a:rPr lang="en-US" sz="1200" b="1" i="0" u="none" strike="noStrike" cap="none" dirty="0">
                <a:solidFill>
                  <a:srgbClr val="000000"/>
                </a:solidFill>
                <a:latin typeface="Arial"/>
                <a:ea typeface="Arial"/>
                <a:cs typeface="Arial"/>
                <a:sym typeface="Arial"/>
              </a:rPr>
              <a:t>Improvements were driven by changes in:</a:t>
            </a:r>
            <a:endParaRPr sz="1200" b="0" i="0" u="none" strike="noStrike" cap="none" dirty="0">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Terrorism Impact</a:t>
            </a:r>
            <a:endParaRPr sz="1200" b="0" i="0" u="none" strike="noStrike" cap="none" dirty="0">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AU" sz="1200" b="0" i="0" u="none" strike="noStrike" cap="none" dirty="0">
                <a:solidFill>
                  <a:srgbClr val="000000"/>
                </a:solidFill>
                <a:latin typeface="Arial"/>
                <a:ea typeface="Arial"/>
                <a:cs typeface="Arial"/>
                <a:sym typeface="Arial"/>
              </a:rPr>
              <a:t>Political Terror Scale</a:t>
            </a:r>
            <a:endParaRPr sz="1200" b="0" i="0" u="none" strike="noStrike" cap="none" dirty="0">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Military expenditure (% of GDP)</a:t>
            </a:r>
            <a:endParaRPr sz="1200" b="0" i="0" u="none" strike="noStrike" cap="none" dirty="0">
              <a:solidFill>
                <a:srgbClr val="000000"/>
              </a:solidFill>
              <a:latin typeface="Arial"/>
              <a:ea typeface="Arial"/>
              <a:cs typeface="Arial"/>
              <a:sym typeface="Arial"/>
            </a:endParaRPr>
          </a:p>
        </p:txBody>
      </p:sp>
      <p:sp>
        <p:nvSpPr>
          <p:cNvPr id="641" name="Google Shape;641;g253ae4fee85_3_785"/>
          <p:cNvSpPr txBox="1"/>
          <p:nvPr/>
        </p:nvSpPr>
        <p:spPr>
          <a:xfrm>
            <a:off x="516125" y="300925"/>
            <a:ext cx="29769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2023 key highlights </a:t>
            </a:r>
            <a:endParaRPr sz="2000" b="0" i="0" u="none" strike="noStrike" cap="none">
              <a:solidFill>
                <a:schemeClr val="dk1"/>
              </a:solidFill>
              <a:latin typeface="Arial"/>
              <a:ea typeface="Arial"/>
              <a:cs typeface="Arial"/>
              <a:sym typeface="Arial"/>
            </a:endParaRPr>
          </a:p>
        </p:txBody>
      </p:sp>
      <p:cxnSp>
        <p:nvCxnSpPr>
          <p:cNvPr id="642" name="Google Shape;642;g253ae4fee85_3_78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pic>
        <p:nvPicPr>
          <p:cNvPr id="643" name="Google Shape;643;g253ae4fee85_3_785"/>
          <p:cNvPicPr preferRelativeResize="0"/>
          <p:nvPr/>
        </p:nvPicPr>
        <p:blipFill rotWithShape="1">
          <a:blip r:embed="rId5">
            <a:alphaModFix/>
          </a:blip>
          <a:srcRect/>
          <a:stretch/>
        </p:blipFill>
        <p:spPr>
          <a:xfrm>
            <a:off x="0" y="2514024"/>
            <a:ext cx="4195126" cy="2394900"/>
          </a:xfrm>
          <a:prstGeom prst="rect">
            <a:avLst/>
          </a:prstGeom>
          <a:noFill/>
          <a:ln>
            <a:noFill/>
          </a:ln>
        </p:spPr>
      </p:pic>
      <p:grpSp>
        <p:nvGrpSpPr>
          <p:cNvPr id="644" name="Google Shape;644;g253ae4fee85_3_785"/>
          <p:cNvGrpSpPr/>
          <p:nvPr/>
        </p:nvGrpSpPr>
        <p:grpSpPr>
          <a:xfrm>
            <a:off x="701195" y="1319128"/>
            <a:ext cx="3501562" cy="1254675"/>
            <a:chOff x="701195" y="1319128"/>
            <a:chExt cx="3501562" cy="1254675"/>
          </a:xfrm>
        </p:grpSpPr>
        <p:sp>
          <p:nvSpPr>
            <p:cNvPr id="645" name="Google Shape;645;g253ae4fee85_3_785"/>
            <p:cNvSpPr txBox="1"/>
            <p:nvPr/>
          </p:nvSpPr>
          <p:spPr>
            <a:xfrm>
              <a:off x="1331668" y="1319128"/>
              <a:ext cx="2871044" cy="630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5600" b="1" i="0" u="none" strike="noStrike" cap="none">
                  <a:solidFill>
                    <a:srgbClr val="000000"/>
                  </a:solidFill>
                  <a:latin typeface="Arial"/>
                  <a:ea typeface="Arial"/>
                  <a:cs typeface="Arial"/>
                  <a:sym typeface="Arial"/>
                </a:rPr>
                <a:t>0.42%</a:t>
              </a:r>
              <a:endParaRPr sz="5600" b="1" i="0" u="none" strike="noStrike" cap="none">
                <a:solidFill>
                  <a:srgbClr val="000000"/>
                </a:solidFill>
                <a:latin typeface="Arial"/>
                <a:ea typeface="Arial"/>
                <a:cs typeface="Arial"/>
                <a:sym typeface="Arial"/>
              </a:endParaRPr>
            </a:p>
          </p:txBody>
        </p:sp>
        <p:sp>
          <p:nvSpPr>
            <p:cNvPr id="646" name="Google Shape;646;g253ae4fee85_3_785"/>
            <p:cNvSpPr txBox="1"/>
            <p:nvPr/>
          </p:nvSpPr>
          <p:spPr>
            <a:xfrm>
              <a:off x="701195" y="2109703"/>
              <a:ext cx="3501562" cy="464100"/>
            </a:xfrm>
            <a:prstGeom prst="rect">
              <a:avLst/>
            </a:prstGeom>
            <a:noFill/>
            <a:ln>
              <a:noFill/>
            </a:ln>
          </p:spPr>
          <p:txBody>
            <a:bodyPr spcFirstLastPara="1" wrap="square" lIns="0" tIns="0" rIns="0" bIns="0" anchor="t" anchorCtr="0">
              <a:noAutofit/>
            </a:bodyPr>
            <a:lstStyle/>
            <a:p>
              <a:pPr marL="685845" marR="0" lvl="2" indent="0" algn="l" rtl="0">
                <a:lnSpc>
                  <a:spcPct val="90000"/>
                </a:lnSpc>
                <a:spcBef>
                  <a:spcPts val="0"/>
                </a:spcBef>
                <a:spcAft>
                  <a:spcPts val="0"/>
                </a:spcAft>
                <a:buClr>
                  <a:srgbClr val="FFC000"/>
                </a:buClr>
                <a:buSzPts val="1100"/>
                <a:buFont typeface="Arial"/>
                <a:buNone/>
              </a:pPr>
              <a:r>
                <a:rPr lang="en-US" sz="1350" b="1" i="0" u="none" strike="noStrike" cap="none">
                  <a:solidFill>
                    <a:srgbClr val="000000"/>
                  </a:solidFill>
                  <a:latin typeface="Arial"/>
                  <a:ea typeface="Arial"/>
                  <a:cs typeface="Arial"/>
                  <a:sym typeface="Arial"/>
                </a:rPr>
                <a:t>This is the 13</a:t>
              </a:r>
              <a:r>
                <a:rPr lang="en-US" sz="1350" b="1" i="0" u="none" strike="noStrike" cap="none" baseline="30000">
                  <a:solidFill>
                    <a:srgbClr val="000000"/>
                  </a:solidFill>
                  <a:latin typeface="Arial"/>
                  <a:ea typeface="Arial"/>
                  <a:cs typeface="Arial"/>
                  <a:sym typeface="Arial"/>
                </a:rPr>
                <a:t>th</a:t>
              </a:r>
              <a:r>
                <a:rPr lang="en-US" sz="1350" b="1" i="0" u="none" strike="noStrike" cap="none">
                  <a:solidFill>
                    <a:srgbClr val="000000"/>
                  </a:solidFill>
                  <a:latin typeface="Arial"/>
                  <a:ea typeface="Arial"/>
                  <a:cs typeface="Arial"/>
                  <a:sym typeface="Arial"/>
                </a:rPr>
                <a:t> deterioration in the last 15 years.</a:t>
              </a:r>
              <a:endParaRPr sz="1350" b="1" i="0" u="none" strike="noStrike" cap="none">
                <a:solidFill>
                  <a:srgbClr val="000000"/>
                </a:solidFill>
                <a:latin typeface="Arial"/>
                <a:ea typeface="Arial"/>
                <a:cs typeface="Arial"/>
                <a:sym typeface="Arial"/>
              </a:endParaRPr>
            </a:p>
          </p:txBody>
        </p:sp>
        <p:pic>
          <p:nvPicPr>
            <p:cNvPr id="647" name="Google Shape;647;g253ae4fee85_3_785"/>
            <p:cNvPicPr preferRelativeResize="0"/>
            <p:nvPr/>
          </p:nvPicPr>
          <p:blipFill rotWithShape="1">
            <a:blip r:embed="rId6">
              <a:alphaModFix/>
            </a:blip>
            <a:srcRect/>
            <a:stretch/>
          </p:blipFill>
          <p:spPr>
            <a:xfrm>
              <a:off x="3420297" y="1548584"/>
              <a:ext cx="402600" cy="402618"/>
            </a:xfrm>
            <a:prstGeom prst="rect">
              <a:avLst/>
            </a:prstGeom>
            <a:noFill/>
            <a:ln>
              <a:noFill/>
            </a:ln>
          </p:spPr>
        </p:pic>
      </p:grpSp>
      <p:grpSp>
        <p:nvGrpSpPr>
          <p:cNvPr id="648" name="Google Shape;648;g253ae4fee85_3_785"/>
          <p:cNvGrpSpPr/>
          <p:nvPr/>
        </p:nvGrpSpPr>
        <p:grpSpPr>
          <a:xfrm>
            <a:off x="5128422" y="1387409"/>
            <a:ext cx="3257101" cy="667384"/>
            <a:chOff x="5128422" y="1387409"/>
            <a:chExt cx="3257101" cy="667384"/>
          </a:xfrm>
        </p:grpSpPr>
        <p:sp>
          <p:nvSpPr>
            <p:cNvPr id="649" name="Google Shape;649;g253ae4fee85_3_785"/>
            <p:cNvSpPr txBox="1"/>
            <p:nvPr/>
          </p:nvSpPr>
          <p:spPr>
            <a:xfrm>
              <a:off x="5669266" y="1387409"/>
              <a:ext cx="1058100" cy="5763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FFC000"/>
                </a:buClr>
                <a:buSzPts val="1100"/>
                <a:buFont typeface="Arial"/>
                <a:buNone/>
              </a:pPr>
              <a:r>
                <a:rPr lang="en-US" sz="4500" b="1" i="0" u="none" strike="noStrike" cap="none">
                  <a:solidFill>
                    <a:srgbClr val="000000"/>
                  </a:solidFill>
                  <a:latin typeface="Arial"/>
                  <a:ea typeface="Arial"/>
                  <a:cs typeface="Arial"/>
                  <a:sym typeface="Arial"/>
                </a:rPr>
                <a:t>79</a:t>
              </a:r>
              <a:r>
                <a:rPr lang="en-US" sz="1350" b="1" i="0" u="none" strike="noStrike" cap="none">
                  <a:solidFill>
                    <a:srgbClr val="000000"/>
                  </a:solidFill>
                  <a:latin typeface="Arial"/>
                  <a:ea typeface="Arial"/>
                  <a:cs typeface="Arial"/>
                  <a:sym typeface="Arial"/>
                </a:rPr>
                <a:t> </a:t>
              </a:r>
              <a:endParaRPr sz="1350" b="1" i="0" u="none" strike="noStrike" cap="none">
                <a:solidFill>
                  <a:srgbClr val="000000"/>
                </a:solidFill>
                <a:latin typeface="Arial"/>
                <a:ea typeface="Arial"/>
                <a:cs typeface="Arial"/>
                <a:sym typeface="Arial"/>
              </a:endParaRPr>
            </a:p>
          </p:txBody>
        </p:sp>
        <p:sp>
          <p:nvSpPr>
            <p:cNvPr id="650" name="Google Shape;650;g253ae4fee85_3_785"/>
            <p:cNvSpPr txBox="1"/>
            <p:nvPr/>
          </p:nvSpPr>
          <p:spPr>
            <a:xfrm>
              <a:off x="5804923" y="1702893"/>
              <a:ext cx="2580600" cy="351900"/>
            </a:xfrm>
            <a:prstGeom prst="rect">
              <a:avLst/>
            </a:prstGeom>
            <a:noFill/>
            <a:ln>
              <a:noFill/>
            </a:ln>
          </p:spPr>
          <p:txBody>
            <a:bodyPr spcFirstLastPara="1" wrap="square" lIns="0" tIns="0" rIns="0" bIns="0" anchor="t" anchorCtr="0">
              <a:noAutofit/>
            </a:bodyPr>
            <a:lstStyle/>
            <a:p>
              <a:pPr marL="685845" marR="0" lvl="2" indent="0" algn="l" rtl="0">
                <a:lnSpc>
                  <a:spcPct val="90000"/>
                </a:lnSpc>
                <a:spcBef>
                  <a:spcPts val="0"/>
                </a:spcBef>
                <a:spcAft>
                  <a:spcPts val="0"/>
                </a:spcAft>
                <a:buClr>
                  <a:srgbClr val="FFC000"/>
                </a:buClr>
                <a:buSzPts val="1100"/>
                <a:buFont typeface="Arial"/>
                <a:buNone/>
              </a:pPr>
              <a:r>
                <a:rPr lang="en-US" sz="1350" b="0" i="0" u="none" strike="noStrike" cap="none">
                  <a:solidFill>
                    <a:srgbClr val="000000"/>
                  </a:solidFill>
                  <a:latin typeface="Arial"/>
                  <a:ea typeface="Arial"/>
                  <a:cs typeface="Arial"/>
                  <a:sym typeface="Arial"/>
                </a:rPr>
                <a:t>countries deteriorated</a:t>
              </a:r>
              <a:endParaRPr sz="1350" b="1" i="0" u="none" strike="noStrike" cap="none">
                <a:solidFill>
                  <a:srgbClr val="000000"/>
                </a:solidFill>
                <a:latin typeface="Arial"/>
                <a:ea typeface="Arial"/>
                <a:cs typeface="Arial"/>
                <a:sym typeface="Arial"/>
              </a:endParaRPr>
            </a:p>
          </p:txBody>
        </p:sp>
        <p:pic>
          <p:nvPicPr>
            <p:cNvPr id="651" name="Google Shape;651;g253ae4fee85_3_785"/>
            <p:cNvPicPr preferRelativeResize="0"/>
            <p:nvPr/>
          </p:nvPicPr>
          <p:blipFill rotWithShape="1">
            <a:blip r:embed="rId6">
              <a:alphaModFix/>
            </a:blip>
            <a:srcRect/>
            <a:stretch/>
          </p:blipFill>
          <p:spPr>
            <a:xfrm>
              <a:off x="5128422" y="1472384"/>
              <a:ext cx="402600" cy="402618"/>
            </a:xfrm>
            <a:prstGeom prst="rect">
              <a:avLst/>
            </a:prstGeom>
            <a:noFill/>
            <a:ln>
              <a:noFill/>
            </a:ln>
          </p:spPr>
        </p:pic>
      </p:grpSp>
      <p:grpSp>
        <p:nvGrpSpPr>
          <p:cNvPr id="652" name="Google Shape;652;g253ae4fee85_3_785"/>
          <p:cNvGrpSpPr/>
          <p:nvPr/>
        </p:nvGrpSpPr>
        <p:grpSpPr>
          <a:xfrm>
            <a:off x="5128563" y="812307"/>
            <a:ext cx="3167735" cy="660173"/>
            <a:chOff x="5128563" y="812307"/>
            <a:chExt cx="3167735" cy="660173"/>
          </a:xfrm>
        </p:grpSpPr>
        <p:sp>
          <p:nvSpPr>
            <p:cNvPr id="653" name="Google Shape;653;g253ae4fee85_3_785"/>
            <p:cNvSpPr txBox="1"/>
            <p:nvPr/>
          </p:nvSpPr>
          <p:spPr>
            <a:xfrm>
              <a:off x="5669266" y="812307"/>
              <a:ext cx="1058100" cy="5763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FFC000"/>
                </a:buClr>
                <a:buSzPts val="1100"/>
                <a:buFont typeface="Arial"/>
                <a:buNone/>
              </a:pPr>
              <a:r>
                <a:rPr lang="en-US" sz="4500" b="1" i="0" u="none" strike="noStrike" cap="none">
                  <a:solidFill>
                    <a:srgbClr val="000000"/>
                  </a:solidFill>
                  <a:latin typeface="Arial"/>
                  <a:ea typeface="Arial"/>
                  <a:cs typeface="Arial"/>
                  <a:sym typeface="Arial"/>
                </a:rPr>
                <a:t>84</a:t>
              </a:r>
              <a:endParaRPr sz="1050" b="1" i="0" u="none" strike="noStrike" cap="none">
                <a:solidFill>
                  <a:srgbClr val="000000"/>
                </a:solidFill>
                <a:latin typeface="Arial"/>
                <a:ea typeface="Arial"/>
                <a:cs typeface="Arial"/>
                <a:sym typeface="Arial"/>
              </a:endParaRPr>
            </a:p>
          </p:txBody>
        </p:sp>
        <p:sp>
          <p:nvSpPr>
            <p:cNvPr id="654" name="Google Shape;654;g253ae4fee85_3_785"/>
            <p:cNvSpPr txBox="1"/>
            <p:nvPr/>
          </p:nvSpPr>
          <p:spPr>
            <a:xfrm>
              <a:off x="5834498" y="940880"/>
              <a:ext cx="2461800" cy="531600"/>
            </a:xfrm>
            <a:prstGeom prst="rect">
              <a:avLst/>
            </a:prstGeom>
            <a:noFill/>
            <a:ln>
              <a:noFill/>
            </a:ln>
          </p:spPr>
          <p:txBody>
            <a:bodyPr spcFirstLastPara="1" wrap="square" lIns="0" tIns="0" rIns="0" bIns="0" anchor="t" anchorCtr="0">
              <a:noAutofit/>
            </a:bodyPr>
            <a:lstStyle/>
            <a:p>
              <a:pPr marL="685845" marR="0" lvl="2" indent="0" algn="l" rtl="0">
                <a:lnSpc>
                  <a:spcPct val="90000"/>
                </a:lnSpc>
                <a:spcBef>
                  <a:spcPts val="0"/>
                </a:spcBef>
                <a:spcAft>
                  <a:spcPts val="0"/>
                </a:spcAft>
                <a:buClr>
                  <a:srgbClr val="FFC000"/>
                </a:buClr>
                <a:buSzPts val="1100"/>
                <a:buFont typeface="Arial"/>
                <a:buNone/>
              </a:pPr>
              <a:r>
                <a:rPr lang="en-US" sz="1350" b="0" i="0" u="none" strike="noStrike" cap="none">
                  <a:solidFill>
                    <a:srgbClr val="000000"/>
                  </a:solidFill>
                  <a:latin typeface="Arial"/>
                  <a:ea typeface="Arial"/>
                  <a:cs typeface="Arial"/>
                  <a:sym typeface="Arial"/>
                </a:rPr>
                <a:t>countries became more peaceful</a:t>
              </a:r>
              <a:endParaRPr sz="1350" b="1" i="0" u="none" strike="noStrike" cap="none">
                <a:solidFill>
                  <a:srgbClr val="000000"/>
                </a:solidFill>
                <a:latin typeface="Arial"/>
                <a:ea typeface="Arial"/>
                <a:cs typeface="Arial"/>
                <a:sym typeface="Arial"/>
              </a:endParaRPr>
            </a:p>
          </p:txBody>
        </p:sp>
        <p:pic>
          <p:nvPicPr>
            <p:cNvPr id="655" name="Google Shape;655;g253ae4fee85_3_785"/>
            <p:cNvPicPr preferRelativeResize="0"/>
            <p:nvPr/>
          </p:nvPicPr>
          <p:blipFill rotWithShape="1">
            <a:blip r:embed="rId7">
              <a:alphaModFix/>
            </a:blip>
            <a:srcRect/>
            <a:stretch/>
          </p:blipFill>
          <p:spPr>
            <a:xfrm>
              <a:off x="5128563" y="899288"/>
              <a:ext cx="402336" cy="40233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Effect transition="in" filter="fade">
                                      <p:cBhvr>
                                        <p:cTn id="12" dur="10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g253ae4fee85_3_1354"/>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662" name="Google Shape;662;g253ae4fee85_3_135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63" name="Google Shape;663;g253ae4fee85_3_1354"/>
          <p:cNvPicPr preferRelativeResize="0"/>
          <p:nvPr/>
        </p:nvPicPr>
        <p:blipFill rotWithShape="1">
          <a:blip r:embed="rId4">
            <a:alphaModFix/>
          </a:blip>
          <a:srcRect/>
          <a:stretch/>
        </p:blipFill>
        <p:spPr>
          <a:xfrm>
            <a:off x="193153" y="4984751"/>
            <a:ext cx="1646664" cy="84431"/>
          </a:xfrm>
          <a:prstGeom prst="rect">
            <a:avLst/>
          </a:prstGeom>
          <a:noFill/>
          <a:ln>
            <a:noFill/>
          </a:ln>
        </p:spPr>
      </p:pic>
      <p:pic>
        <p:nvPicPr>
          <p:cNvPr id="664" name="Google Shape;664;g253ae4fee85_3_1354"/>
          <p:cNvPicPr preferRelativeResize="0"/>
          <p:nvPr/>
        </p:nvPicPr>
        <p:blipFill rotWithShape="1">
          <a:blip r:embed="rId5">
            <a:alphaModFix/>
          </a:blip>
          <a:srcRect/>
          <a:stretch/>
        </p:blipFill>
        <p:spPr>
          <a:xfrm>
            <a:off x="5763475" y="1389000"/>
            <a:ext cx="2973325" cy="2575025"/>
          </a:xfrm>
          <a:prstGeom prst="rect">
            <a:avLst/>
          </a:prstGeom>
          <a:noFill/>
          <a:ln>
            <a:noFill/>
          </a:ln>
        </p:spPr>
      </p:pic>
      <p:sp>
        <p:nvSpPr>
          <p:cNvPr id="665" name="Google Shape;665;g253ae4fee85_3_1354"/>
          <p:cNvSpPr txBox="1"/>
          <p:nvPr/>
        </p:nvSpPr>
        <p:spPr>
          <a:xfrm>
            <a:off x="516125" y="300925"/>
            <a:ext cx="29769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2023 key highlights </a:t>
            </a:r>
            <a:endParaRPr sz="2000" b="0" i="0" u="none" strike="noStrike" cap="none">
              <a:solidFill>
                <a:schemeClr val="dk1"/>
              </a:solidFill>
              <a:latin typeface="Arial"/>
              <a:ea typeface="Arial"/>
              <a:cs typeface="Arial"/>
              <a:sym typeface="Arial"/>
            </a:endParaRPr>
          </a:p>
        </p:txBody>
      </p:sp>
      <p:cxnSp>
        <p:nvCxnSpPr>
          <p:cNvPr id="666" name="Google Shape;666;g253ae4fee85_3_135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667" name="Google Shape;667;g253ae4fee85_3_1354"/>
          <p:cNvSpPr txBox="1"/>
          <p:nvPr/>
        </p:nvSpPr>
        <p:spPr>
          <a:xfrm>
            <a:off x="402590" y="1217463"/>
            <a:ext cx="5242500" cy="810600"/>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Iceland remains as the most peaceful country in the world</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rgbClr val="262626"/>
              </a:solidFill>
              <a:latin typeface="Arial"/>
              <a:ea typeface="Arial"/>
              <a:cs typeface="Arial"/>
              <a:sym typeface="Arial"/>
            </a:endParaRPr>
          </a:p>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Libya and Burundi had the largest improvements</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rgbClr val="262626"/>
              </a:solidFill>
              <a:latin typeface="Arial"/>
              <a:ea typeface="Arial"/>
              <a:cs typeface="Arial"/>
              <a:sym typeface="Arial"/>
            </a:endParaRPr>
          </a:p>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Middle East and North Africa (MENA) improved significantly for the last three consecutive years</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rgbClr val="262626"/>
              </a:solidFill>
              <a:latin typeface="Arial"/>
              <a:ea typeface="Arial"/>
              <a:cs typeface="Arial"/>
              <a:sym typeface="Arial"/>
            </a:endParaRPr>
          </a:p>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Europe remains the most peaceful region, and recorded a slight improvement in the past year</a:t>
            </a:r>
            <a:endParaRPr sz="16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67">
                                            <p:txEl>
                                              <p:pRg st="0" end="0"/>
                                            </p:txEl>
                                          </p:spTgt>
                                        </p:tgtEl>
                                        <p:attrNameLst>
                                          <p:attrName>style.visibility</p:attrName>
                                        </p:attrNameLst>
                                      </p:cBhvr>
                                      <p:to>
                                        <p:strVal val="visible"/>
                                      </p:to>
                                    </p:set>
                                    <p:animEffect transition="in" filter="fade">
                                      <p:cBhvr>
                                        <p:cTn id="7" dur="1000"/>
                                        <p:tgtEl>
                                          <p:spTgt spid="667">
                                            <p:txEl>
                                              <p:pRg st="0" end="0"/>
                                            </p:txEl>
                                          </p:spTgt>
                                        </p:tgtEl>
                                      </p:cBhvr>
                                    </p:animEffect>
                                    <p:anim calcmode="lin" valueType="num">
                                      <p:cBhvr>
                                        <p:cTn id="8" dur="1000" fill="hold"/>
                                        <p:tgtEl>
                                          <p:spTgt spid="6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7">
                                            <p:txEl>
                                              <p:pRg st="2" end="2"/>
                                            </p:txEl>
                                          </p:spTgt>
                                        </p:tgtEl>
                                        <p:attrNameLst>
                                          <p:attrName>style.visibility</p:attrName>
                                        </p:attrNameLst>
                                      </p:cBhvr>
                                      <p:to>
                                        <p:strVal val="visible"/>
                                      </p:to>
                                    </p:set>
                                    <p:animEffect transition="in" filter="fade">
                                      <p:cBhvr>
                                        <p:cTn id="14" dur="1000"/>
                                        <p:tgtEl>
                                          <p:spTgt spid="667">
                                            <p:txEl>
                                              <p:pRg st="2" end="2"/>
                                            </p:txEl>
                                          </p:spTgt>
                                        </p:tgtEl>
                                      </p:cBhvr>
                                    </p:animEffect>
                                    <p:anim calcmode="lin" valueType="num">
                                      <p:cBhvr>
                                        <p:cTn id="15" dur="1000" fill="hold"/>
                                        <p:tgtEl>
                                          <p:spTgt spid="6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67">
                                            <p:txEl>
                                              <p:pRg st="4" end="4"/>
                                            </p:txEl>
                                          </p:spTgt>
                                        </p:tgtEl>
                                        <p:attrNameLst>
                                          <p:attrName>style.visibility</p:attrName>
                                        </p:attrNameLst>
                                      </p:cBhvr>
                                      <p:to>
                                        <p:strVal val="visible"/>
                                      </p:to>
                                    </p:set>
                                    <p:animEffect transition="in" filter="fade">
                                      <p:cBhvr>
                                        <p:cTn id="21" dur="1000"/>
                                        <p:tgtEl>
                                          <p:spTgt spid="667">
                                            <p:txEl>
                                              <p:pRg st="4" end="4"/>
                                            </p:txEl>
                                          </p:spTgt>
                                        </p:tgtEl>
                                      </p:cBhvr>
                                    </p:animEffect>
                                    <p:anim calcmode="lin" valueType="num">
                                      <p:cBhvr>
                                        <p:cTn id="22" dur="1000" fill="hold"/>
                                        <p:tgtEl>
                                          <p:spTgt spid="66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67">
                                            <p:txEl>
                                              <p:pRg st="6" end="6"/>
                                            </p:txEl>
                                          </p:spTgt>
                                        </p:tgtEl>
                                        <p:attrNameLst>
                                          <p:attrName>style.visibility</p:attrName>
                                        </p:attrNameLst>
                                      </p:cBhvr>
                                      <p:to>
                                        <p:strVal val="visible"/>
                                      </p:to>
                                    </p:set>
                                    <p:animEffect transition="in" filter="fade">
                                      <p:cBhvr>
                                        <p:cTn id="28" dur="1000"/>
                                        <p:tgtEl>
                                          <p:spTgt spid="667">
                                            <p:txEl>
                                              <p:pRg st="6" end="6"/>
                                            </p:txEl>
                                          </p:spTgt>
                                        </p:tgtEl>
                                      </p:cBhvr>
                                    </p:animEffect>
                                    <p:anim calcmode="lin" valueType="num">
                                      <p:cBhvr>
                                        <p:cTn id="29" dur="1000" fill="hold"/>
                                        <p:tgtEl>
                                          <p:spTgt spid="66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6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g253ae4fee85_3_1374"/>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674" name="Google Shape;674;g253ae4fee85_3_137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75" name="Google Shape;675;g253ae4fee85_3_1374"/>
          <p:cNvPicPr preferRelativeResize="0"/>
          <p:nvPr/>
        </p:nvPicPr>
        <p:blipFill rotWithShape="1">
          <a:blip r:embed="rId4">
            <a:alphaModFix/>
          </a:blip>
          <a:srcRect/>
          <a:stretch/>
        </p:blipFill>
        <p:spPr>
          <a:xfrm>
            <a:off x="193153" y="4984751"/>
            <a:ext cx="1646664" cy="84431"/>
          </a:xfrm>
          <a:prstGeom prst="rect">
            <a:avLst/>
          </a:prstGeom>
          <a:noFill/>
          <a:ln>
            <a:noFill/>
          </a:ln>
        </p:spPr>
      </p:pic>
      <p:pic>
        <p:nvPicPr>
          <p:cNvPr id="676" name="Google Shape;676;g253ae4fee85_3_1374"/>
          <p:cNvPicPr preferRelativeResize="0"/>
          <p:nvPr/>
        </p:nvPicPr>
        <p:blipFill rotWithShape="1">
          <a:blip r:embed="rId5">
            <a:alphaModFix/>
          </a:blip>
          <a:srcRect/>
          <a:stretch/>
        </p:blipFill>
        <p:spPr>
          <a:xfrm>
            <a:off x="5763475" y="1389000"/>
            <a:ext cx="2973325" cy="2575025"/>
          </a:xfrm>
          <a:prstGeom prst="rect">
            <a:avLst/>
          </a:prstGeom>
          <a:noFill/>
          <a:ln>
            <a:noFill/>
          </a:ln>
        </p:spPr>
      </p:pic>
      <p:sp>
        <p:nvSpPr>
          <p:cNvPr id="677" name="Google Shape;677;g253ae4fee85_3_1374"/>
          <p:cNvSpPr txBox="1"/>
          <p:nvPr/>
        </p:nvSpPr>
        <p:spPr>
          <a:xfrm>
            <a:off x="516125" y="300925"/>
            <a:ext cx="38325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2023 key highlights - continued </a:t>
            </a:r>
            <a:endParaRPr sz="2000" b="0" i="0" u="none" strike="noStrike" cap="none">
              <a:solidFill>
                <a:schemeClr val="dk1"/>
              </a:solidFill>
              <a:latin typeface="Arial"/>
              <a:ea typeface="Arial"/>
              <a:cs typeface="Arial"/>
              <a:sym typeface="Arial"/>
            </a:endParaRPr>
          </a:p>
        </p:txBody>
      </p:sp>
      <p:cxnSp>
        <p:nvCxnSpPr>
          <p:cNvPr id="678" name="Google Shape;678;g253ae4fee85_3_137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679" name="Google Shape;679;g253ae4fee85_3_1374"/>
          <p:cNvSpPr txBox="1"/>
          <p:nvPr/>
        </p:nvSpPr>
        <p:spPr>
          <a:xfrm>
            <a:off x="402590" y="1282448"/>
            <a:ext cx="6278685" cy="810600"/>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chemeClr val="dk1"/>
                </a:solidFill>
                <a:latin typeface="Arial"/>
                <a:ea typeface="Arial"/>
                <a:cs typeface="Arial"/>
                <a:sym typeface="Arial"/>
              </a:rPr>
              <a:t>Afghanistan remains the world’s least peaceful nation. However, it recorded one of the largest increases in peacefulness</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600" b="0" i="0" u="none" strike="noStrike" cap="none">
                <a:solidFill>
                  <a:schemeClr val="dk1"/>
                </a:solidFill>
                <a:latin typeface="Arial"/>
                <a:ea typeface="Arial"/>
                <a:cs typeface="Arial"/>
                <a:sym typeface="Arial"/>
              </a:rPr>
              <a:t>Conflict deaths increased by 96%</a:t>
            </a:r>
          </a:p>
          <a:p>
            <a:pPr marL="457200" marR="0" lvl="0" indent="-317500" algn="l" rtl="0">
              <a:lnSpc>
                <a:spcPct val="115000"/>
              </a:lnSpc>
              <a:spcBef>
                <a:spcPts val="0"/>
              </a:spcBef>
              <a:spcAft>
                <a:spcPts val="0"/>
              </a:spcAft>
              <a:buClr>
                <a:schemeClr val="dk1"/>
              </a:buClr>
              <a:buSzPts val="1400"/>
              <a:buFont typeface="Arial"/>
              <a:buChar char="●"/>
            </a:pPr>
            <a:endParaRPr sz="16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600" b="0" i="0" u="none" strike="noStrike" cap="none">
                <a:solidFill>
                  <a:schemeClr val="dk1"/>
                </a:solidFill>
                <a:latin typeface="Arial"/>
                <a:ea typeface="Arial"/>
                <a:cs typeface="Arial"/>
                <a:sym typeface="Arial"/>
              </a:rPr>
              <a:t>Russia and Eurasia recorded the steepest regional deterioration</a:t>
            </a:r>
          </a:p>
          <a:p>
            <a:pPr marL="457200" marR="0" lvl="0" indent="-317500" algn="l" rtl="0">
              <a:lnSpc>
                <a:spcPct val="115000"/>
              </a:lnSpc>
              <a:spcBef>
                <a:spcPts val="0"/>
              </a:spcBef>
              <a:spcAft>
                <a:spcPts val="0"/>
              </a:spcAft>
              <a:buClr>
                <a:schemeClr val="dk1"/>
              </a:buClr>
              <a:buSzPts val="1400"/>
              <a:buFont typeface="Arial"/>
              <a:buChar char="●"/>
            </a:pPr>
            <a:endParaRPr sz="16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600" b="0" i="0" u="none" strike="noStrike" cap="none">
                <a:solidFill>
                  <a:schemeClr val="dk1"/>
                </a:solidFill>
                <a:latin typeface="Arial"/>
                <a:ea typeface="Arial"/>
                <a:cs typeface="Arial"/>
                <a:sym typeface="Arial"/>
              </a:rPr>
              <a:t>Six of the nine GPI regions recorded deteriorations</a:t>
            </a:r>
            <a:endParaRPr sz="1600" b="0" i="0" u="none" strike="noStrike" cap="none">
              <a:solidFill>
                <a:schemeClr val="dk1"/>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9">
                                            <p:txEl>
                                              <p:pRg st="0" end="0"/>
                                            </p:txEl>
                                          </p:spTgt>
                                        </p:tgtEl>
                                        <p:attrNameLst>
                                          <p:attrName>style.visibility</p:attrName>
                                        </p:attrNameLst>
                                      </p:cBhvr>
                                      <p:to>
                                        <p:strVal val="visible"/>
                                      </p:to>
                                    </p:set>
                                    <p:animEffect transition="in" filter="fade">
                                      <p:cBhvr>
                                        <p:cTn id="7" dur="1000"/>
                                        <p:tgtEl>
                                          <p:spTgt spid="679">
                                            <p:txEl>
                                              <p:pRg st="0" end="0"/>
                                            </p:txEl>
                                          </p:spTgt>
                                        </p:tgtEl>
                                      </p:cBhvr>
                                    </p:animEffect>
                                    <p:anim calcmode="lin" valueType="num">
                                      <p:cBhvr>
                                        <p:cTn id="8" dur="1000" fill="hold"/>
                                        <p:tgtEl>
                                          <p:spTgt spid="6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79">
                                            <p:txEl>
                                              <p:pRg st="2" end="2"/>
                                            </p:txEl>
                                          </p:spTgt>
                                        </p:tgtEl>
                                        <p:attrNameLst>
                                          <p:attrName>style.visibility</p:attrName>
                                        </p:attrNameLst>
                                      </p:cBhvr>
                                      <p:to>
                                        <p:strVal val="visible"/>
                                      </p:to>
                                    </p:set>
                                    <p:animEffect transition="in" filter="fade">
                                      <p:cBhvr>
                                        <p:cTn id="14" dur="1000"/>
                                        <p:tgtEl>
                                          <p:spTgt spid="679">
                                            <p:txEl>
                                              <p:pRg st="2" end="2"/>
                                            </p:txEl>
                                          </p:spTgt>
                                        </p:tgtEl>
                                      </p:cBhvr>
                                    </p:animEffect>
                                    <p:anim calcmode="lin" valueType="num">
                                      <p:cBhvr>
                                        <p:cTn id="15" dur="1000" fill="hold"/>
                                        <p:tgtEl>
                                          <p:spTgt spid="67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79">
                                            <p:txEl>
                                              <p:pRg st="4" end="4"/>
                                            </p:txEl>
                                          </p:spTgt>
                                        </p:tgtEl>
                                        <p:attrNameLst>
                                          <p:attrName>style.visibility</p:attrName>
                                        </p:attrNameLst>
                                      </p:cBhvr>
                                      <p:to>
                                        <p:strVal val="visible"/>
                                      </p:to>
                                    </p:set>
                                    <p:animEffect transition="in" filter="fade">
                                      <p:cBhvr>
                                        <p:cTn id="21" dur="1000"/>
                                        <p:tgtEl>
                                          <p:spTgt spid="679">
                                            <p:txEl>
                                              <p:pRg st="4" end="4"/>
                                            </p:txEl>
                                          </p:spTgt>
                                        </p:tgtEl>
                                      </p:cBhvr>
                                    </p:animEffect>
                                    <p:anim calcmode="lin" valueType="num">
                                      <p:cBhvr>
                                        <p:cTn id="22" dur="1000" fill="hold"/>
                                        <p:tgtEl>
                                          <p:spTgt spid="67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79">
                                            <p:txEl>
                                              <p:pRg st="6" end="6"/>
                                            </p:txEl>
                                          </p:spTgt>
                                        </p:tgtEl>
                                        <p:attrNameLst>
                                          <p:attrName>style.visibility</p:attrName>
                                        </p:attrNameLst>
                                      </p:cBhvr>
                                      <p:to>
                                        <p:strVal val="visible"/>
                                      </p:to>
                                    </p:set>
                                    <p:animEffect transition="in" filter="fade">
                                      <p:cBhvr>
                                        <p:cTn id="28" dur="1000"/>
                                        <p:tgtEl>
                                          <p:spTgt spid="679">
                                            <p:txEl>
                                              <p:pRg st="6" end="6"/>
                                            </p:txEl>
                                          </p:spTgt>
                                        </p:tgtEl>
                                      </p:cBhvr>
                                    </p:animEffect>
                                    <p:anim calcmode="lin" valueType="num">
                                      <p:cBhvr>
                                        <p:cTn id="29" dur="1000" fill="hold"/>
                                        <p:tgtEl>
                                          <p:spTgt spid="67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7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4E6E8"/>
      </a:lt2>
      <a:accent1>
        <a:srgbClr val="000000"/>
      </a:accent1>
      <a:accent2>
        <a:srgbClr val="7F7F7F"/>
      </a:accent2>
      <a:accent3>
        <a:srgbClr val="A7A7A7"/>
      </a:accent3>
      <a:accent4>
        <a:srgbClr val="000000"/>
      </a:accent4>
      <a:accent5>
        <a:srgbClr val="7F7F7F"/>
      </a:accent5>
      <a:accent6>
        <a:srgbClr val="DCDDD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6BA21F0A62C342A85501CD020EA046" ma:contentTypeVersion="13" ma:contentTypeDescription="Create a new document." ma:contentTypeScope="" ma:versionID="a52ddb4bdf5f7c96d2bac5f63eec0ec6">
  <xsd:schema xmlns:xsd="http://www.w3.org/2001/XMLSchema" xmlns:xs="http://www.w3.org/2001/XMLSchema" xmlns:p="http://schemas.microsoft.com/office/2006/metadata/properties" xmlns:ns2="89acec49-c921-4ac0-91c0-e5a9c05c57b7" xmlns:ns3="c8a02466-6266-45eb-8a84-c8534202ffbb" targetNamespace="http://schemas.microsoft.com/office/2006/metadata/properties" ma:root="true" ma:fieldsID="f3965d0127a55cdb4a25f62448031114" ns2:_="" ns3:_="">
    <xsd:import namespace="89acec49-c921-4ac0-91c0-e5a9c05c57b7"/>
    <xsd:import namespace="c8a02466-6266-45eb-8a84-c8534202ff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acec49-c921-4ac0-91c0-e5a9c05c5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8cc7c11-6364-468d-953c-3f63a2abf84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a02466-6266-45eb-8a84-c8534202ff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3af4ee-f7bf-4df4-a469-5d911d5ad190}" ma:internalName="TaxCatchAll" ma:showField="CatchAllData" ma:web="c8a02466-6266-45eb-8a84-c8534202ff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8a02466-6266-45eb-8a84-c8534202ffbb">
      <UserInfo>
        <DisplayName>Puja Pandit</DisplayName>
        <AccountId>135</AccountId>
        <AccountType/>
      </UserInfo>
    </SharedWithUsers>
    <lcf76f155ced4ddcb4097134ff3c332f xmlns="89acec49-c921-4ac0-91c0-e5a9c05c57b7">
      <Terms xmlns="http://schemas.microsoft.com/office/infopath/2007/PartnerControls"/>
    </lcf76f155ced4ddcb4097134ff3c332f>
    <TaxCatchAll xmlns="c8a02466-6266-45eb-8a84-c8534202ffb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01E100-392C-42FC-A285-F09C942F4E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acec49-c921-4ac0-91c0-e5a9c05c57b7"/>
    <ds:schemaRef ds:uri="c8a02466-6266-45eb-8a84-c8534202f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C40AC1-87E4-4E82-92C4-78345678FFA4}">
  <ds:schemaRefs>
    <ds:schemaRef ds:uri="http://schemas.microsoft.com/office/2006/metadata/properties"/>
    <ds:schemaRef ds:uri="http://schemas.microsoft.com/office/infopath/2007/PartnerControls"/>
    <ds:schemaRef ds:uri="c8a02466-6266-45eb-8a84-c8534202ffbb"/>
    <ds:schemaRef ds:uri="89acec49-c921-4ac0-91c0-e5a9c05c57b7"/>
  </ds:schemaRefs>
</ds:datastoreItem>
</file>

<file path=customXml/itemProps3.xml><?xml version="1.0" encoding="utf-8"?>
<ds:datastoreItem xmlns:ds="http://schemas.openxmlformats.org/officeDocument/2006/customXml" ds:itemID="{8FDAB8F0-1ED4-43D2-A0FB-4C119D548F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4740</TotalTime>
  <Words>1707</Words>
  <Application>Microsoft Office PowerPoint</Application>
  <PresentationFormat>Custom</PresentationFormat>
  <Paragraphs>396</Paragraphs>
  <Slides>39</Slides>
  <Notes>39</Notes>
  <HiddenSlides>1</HiddenSlides>
  <MMClips>0</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Office Theme</vt:lpstr>
      <vt:lpstr>1_Custom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DLewis@economicsandpeace.org</dc:creator>
  <cp:lastModifiedBy>Ann Prosser @IEP</cp:lastModifiedBy>
  <cp:revision>5</cp:revision>
  <dcterms:created xsi:type="dcterms:W3CDTF">2014-11-12T21:47:38Z</dcterms:created>
  <dcterms:modified xsi:type="dcterms:W3CDTF">2023-06-28T02:16:58Z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0x010100216BA21F0A62C342A85501CD020EA046</vt:lpwstr>
  </property>
  <property fmtid="{D5CDD505-2E9C-101B-9397-08002B2CF9AE}" pid="3" name="Order">
    <vt:r8>796000</vt:r8>
  </property>
  <property fmtid="{D5CDD505-2E9C-101B-9397-08002B2CF9AE}" pid="4" name="MediaServiceImageTags">
    <vt:lpwstr/>
  </property>
</Properties>
</file>