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8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4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6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3648" r:id="rId4"/>
    <p:sldMasterId id="2147483877" r:id="rId5"/>
  </p:sldMasterIdLst>
  <p:notesMasterIdLst>
    <p:notesMasterId r:id="rId51"/>
  </p:notesMasterIdLst>
  <p:sldIdLst>
    <p:sldId id="427" r:id="rId6"/>
    <p:sldId id="431" r:id="rId7"/>
    <p:sldId id="259" r:id="rId8"/>
    <p:sldId id="429" r:id="rId9"/>
    <p:sldId id="423" r:id="rId10"/>
    <p:sldId id="430" r:id="rId11"/>
    <p:sldId id="388" r:id="rId12"/>
    <p:sldId id="265" r:id="rId13"/>
    <p:sldId id="432" r:id="rId14"/>
    <p:sldId id="273" r:id="rId15"/>
    <p:sldId id="448" r:id="rId16"/>
    <p:sldId id="433" r:id="rId17"/>
    <p:sldId id="419" r:id="rId18"/>
    <p:sldId id="449" r:id="rId19"/>
    <p:sldId id="439" r:id="rId20"/>
    <p:sldId id="440" r:id="rId21"/>
    <p:sldId id="363" r:id="rId22"/>
    <p:sldId id="364" r:id="rId23"/>
    <p:sldId id="387" r:id="rId24"/>
    <p:sldId id="365" r:id="rId25"/>
    <p:sldId id="434" r:id="rId26"/>
    <p:sldId id="368" r:id="rId27"/>
    <p:sldId id="370" r:id="rId28"/>
    <p:sldId id="369" r:id="rId29"/>
    <p:sldId id="367" r:id="rId30"/>
    <p:sldId id="451" r:id="rId31"/>
    <p:sldId id="452" r:id="rId32"/>
    <p:sldId id="447" r:id="rId33"/>
    <p:sldId id="437" r:id="rId34"/>
    <p:sldId id="402" r:id="rId35"/>
    <p:sldId id="422" r:id="rId36"/>
    <p:sldId id="425" r:id="rId37"/>
    <p:sldId id="436" r:id="rId38"/>
    <p:sldId id="442" r:id="rId39"/>
    <p:sldId id="411" r:id="rId40"/>
    <p:sldId id="441" r:id="rId41"/>
    <p:sldId id="450" r:id="rId42"/>
    <p:sldId id="417" r:id="rId43"/>
    <p:sldId id="383" r:id="rId44"/>
    <p:sldId id="444" r:id="rId45"/>
    <p:sldId id="445" r:id="rId46"/>
    <p:sldId id="438" r:id="rId47"/>
    <p:sldId id="403" r:id="rId48"/>
    <p:sldId id="393" r:id="rId49"/>
    <p:sldId id="42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8FFEC7-9267-F64A-1ECA-E16BC6C8090E}" name="Briahna Tandoh" initials="BT" userId="S::btandoh@economicsandpeace.org::f51b44e8-49c1-4938-8e83-a3aedc0b9cf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a Adams" initials="OA" lastIdx="6" clrIdx="0">
    <p:extLst>
      <p:ext uri="{19B8F6BF-5375-455C-9EA6-DF929625EA0E}">
        <p15:presenceInfo xmlns:p15="http://schemas.microsoft.com/office/powerpoint/2012/main" userId="S-1-5-21-1553274971-2453297018-3422895145-41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FE8"/>
    <a:srgbClr val="800000"/>
    <a:srgbClr val="00081C"/>
    <a:srgbClr val="4CACDE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E185B-45C4-415C-B063-A12555C3FFBC}" v="2" dt="2023-03-09T05:53:56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6327" autoAdjust="0"/>
  </p:normalViewPr>
  <p:slideViewPr>
    <p:cSldViewPr snapToGrid="0">
      <p:cViewPr varScale="1">
        <p:scale>
          <a:sx n="119" d="100"/>
          <a:sy n="119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4%20-%20Sahel%20v2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4%20-%20Sahel%20v2.xlsx" TargetMode="Externa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4%20-%20Sahel%20v2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4%20-%20Sahel%20v2.xlsx" TargetMode="Externa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1%20-%20Results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Section%20Drafts/03.%20Ten%20Years%20of%20GTI/GTI%202023-%20Section%203%20MEN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Section%20Drafts/03.%20Ten%20Years%20of%20GTI/GTI%202023-%20Section%203%20MEN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1%20-%20Results%20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1%20-%20Results%20Char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1%20-%20Results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1%20-%20Results%20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economicsandpeace.sharepoint.com/Institute%20for%20Economics%20and%20Peace/Global%20Terrorism%20Index/2023%20GTI/Chart%20Files/GTI%202023%20-%20Section%202%20-%20Trend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CHANGE 2021-2022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171954970286527"/>
          <c:y val="0.10487692422393395"/>
          <c:w val="0.69449995653142405"/>
          <c:h val="0.831359699893659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D7-4BD4-9E96-886DEDA7F5CC}"/>
              </c:ext>
            </c:extLst>
          </c:dPt>
          <c:cat>
            <c:strRef>
              <c:f>Sheet1!$D$6:$D$14</c:f>
              <c:strCache>
                <c:ptCount val="9"/>
                <c:pt idx="0">
                  <c:v>South Asia</c:v>
                </c:pt>
                <c:pt idx="1">
                  <c:v>North America</c:v>
                </c:pt>
                <c:pt idx="2">
                  <c:v>Middle East and North Africa</c:v>
                </c:pt>
                <c:pt idx="3">
                  <c:v>South America</c:v>
                </c:pt>
                <c:pt idx="4">
                  <c:v>sub-Saharan Africa</c:v>
                </c:pt>
                <c:pt idx="5">
                  <c:v>Asia-Pacific</c:v>
                </c:pt>
                <c:pt idx="6">
                  <c:v>Europe</c:v>
                </c:pt>
                <c:pt idx="7">
                  <c:v>Russia and Eurasia</c:v>
                </c:pt>
                <c:pt idx="8">
                  <c:v>Central America and the Caribbean</c:v>
                </c:pt>
              </c:strCache>
            </c:strRef>
          </c:cat>
          <c:val>
            <c:numRef>
              <c:f>Sheet1!$E$6:$E$14</c:f>
              <c:numCache>
                <c:formatCode>General</c:formatCode>
                <c:ptCount val="9"/>
                <c:pt idx="0">
                  <c:v>-0.28799999999999998</c:v>
                </c:pt>
                <c:pt idx="1">
                  <c:v>-0.441</c:v>
                </c:pt>
                <c:pt idx="2">
                  <c:v>-0.19800000000000001</c:v>
                </c:pt>
                <c:pt idx="3">
                  <c:v>-0.30499999999999999</c:v>
                </c:pt>
                <c:pt idx="4">
                  <c:v>9.1999999999999998E-2</c:v>
                </c:pt>
                <c:pt idx="5">
                  <c:v>-0.17699999999999999</c:v>
                </c:pt>
                <c:pt idx="6">
                  <c:v>-2E-3</c:v>
                </c:pt>
                <c:pt idx="7">
                  <c:v>0</c:v>
                </c:pt>
                <c:pt idx="8">
                  <c:v>-6.9000000000000006E-2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7-4BD4-9E96-886DEDA7F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1294095"/>
        <c:axId val="1211290351"/>
      </c:barChart>
      <c:catAx>
        <c:axId val="12112940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211290351"/>
        <c:crosses val="autoZero"/>
        <c:auto val="0"/>
        <c:lblAlgn val="ctr"/>
        <c:lblOffset val="100"/>
        <c:noMultiLvlLbl val="0"/>
      </c:catAx>
      <c:valAx>
        <c:axId val="1211290351"/>
        <c:scaling>
          <c:orientation val="minMax"/>
          <c:max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704020202020204" pitchFamily="34" charset="0"/>
                <a:ea typeface="+mn-ea"/>
                <a:cs typeface="Arial Bold" panose="020B0704020202020204" pitchFamily="34" charset="0"/>
              </a:defRPr>
            </a:pPr>
            <a:endParaRPr lang="en-US"/>
          </a:p>
        </c:txPr>
        <c:crossAx val="1211294095"/>
        <c:crosses val="max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7216839794429"/>
          <c:y val="5.025105254669901E-2"/>
          <c:w val="0.8366277583481565"/>
          <c:h val="0.81472409345648544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type'!$F$10</c:f>
              <c:strCache>
                <c:ptCount val="1"/>
                <c:pt idx="0">
                  <c:v>Minor Armed Conflict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type'!$D$11:$D$26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by conflict type'!$F$11:$F$26</c:f>
              <c:numCache>
                <c:formatCode>_-* #,##0_-;\-* #,##0_-;_-* "-"??_-;_-@_-</c:formatCode>
                <c:ptCount val="16"/>
                <c:pt idx="0">
                  <c:v>2041</c:v>
                </c:pt>
                <c:pt idx="1">
                  <c:v>993</c:v>
                </c:pt>
                <c:pt idx="2">
                  <c:v>998</c:v>
                </c:pt>
                <c:pt idx="3">
                  <c:v>1450</c:v>
                </c:pt>
                <c:pt idx="4">
                  <c:v>1644</c:v>
                </c:pt>
                <c:pt idx="5">
                  <c:v>4090</c:v>
                </c:pt>
                <c:pt idx="6">
                  <c:v>1684</c:v>
                </c:pt>
                <c:pt idx="7">
                  <c:v>1254</c:v>
                </c:pt>
                <c:pt idx="8">
                  <c:v>2617</c:v>
                </c:pt>
                <c:pt idx="9">
                  <c:v>2012</c:v>
                </c:pt>
                <c:pt idx="10">
                  <c:v>2578</c:v>
                </c:pt>
                <c:pt idx="11">
                  <c:v>2689</c:v>
                </c:pt>
                <c:pt idx="12">
                  <c:v>3810</c:v>
                </c:pt>
                <c:pt idx="13">
                  <c:v>3681</c:v>
                </c:pt>
                <c:pt idx="14">
                  <c:v>3847</c:v>
                </c:pt>
                <c:pt idx="15">
                  <c:v>4189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DC-41F0-90B6-ADFBF6577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3"/>
                      <c:pt idx="0">
                        <c:v>226</c:v>
                      </c:pt>
                      <c:pt idx="1">
                        <c:v>244</c:v>
                      </c:pt>
                      <c:pt idx="2">
                        <c:v>129</c:v>
                      </c:pt>
                      <c:pt idx="3">
                        <c:v>303</c:v>
                      </c:pt>
                      <c:pt idx="4">
                        <c:v>309</c:v>
                      </c:pt>
                      <c:pt idx="5">
                        <c:v>184</c:v>
                      </c:pt>
                      <c:pt idx="6">
                        <c:v>349</c:v>
                      </c:pt>
                      <c:pt idx="7">
                        <c:v>190</c:v>
                      </c:pt>
                      <c:pt idx="8">
                        <c:v>587</c:v>
                      </c:pt>
                      <c:pt idx="9">
                        <c:v>380</c:v>
                      </c:pt>
                      <c:pt idx="10">
                        <c:v>412</c:v>
                      </c:pt>
                      <c:pt idx="11">
                        <c:v>194</c:v>
                      </c:pt>
                      <c:pt idx="12">
                        <c:v>345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55DC-41F0-90B6-ADFBF657715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type'!$F$11:$F$23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3"/>
                      <c:pt idx="0">
                        <c:v>2041</c:v>
                      </c:pt>
                      <c:pt idx="1">
                        <c:v>993</c:v>
                      </c:pt>
                      <c:pt idx="2">
                        <c:v>998</c:v>
                      </c:pt>
                      <c:pt idx="3">
                        <c:v>1450</c:v>
                      </c:pt>
                      <c:pt idx="4">
                        <c:v>1644</c:v>
                      </c:pt>
                      <c:pt idx="5">
                        <c:v>4090</c:v>
                      </c:pt>
                      <c:pt idx="6">
                        <c:v>1684</c:v>
                      </c:pt>
                      <c:pt idx="7">
                        <c:v>1254</c:v>
                      </c:pt>
                      <c:pt idx="8">
                        <c:v>2617</c:v>
                      </c:pt>
                      <c:pt idx="9">
                        <c:v>2012</c:v>
                      </c:pt>
                      <c:pt idx="10">
                        <c:v>2578</c:v>
                      </c:pt>
                      <c:pt idx="11">
                        <c:v>2689</c:v>
                      </c:pt>
                      <c:pt idx="12">
                        <c:v>3810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5DC-41F0-90B6-ADFBF657715B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3"/>
        <c:noMultiLvlLbl val="0"/>
      </c:catAx>
      <c:valAx>
        <c:axId val="293153144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72899640840795"/>
          <c:y val="7.313544043887571E-2"/>
          <c:w val="0.8366277583481565"/>
          <c:h val="0.79734167255813226"/>
        </c:manualLayout>
      </c:layout>
      <c:lineChart>
        <c:grouping val="standard"/>
        <c:varyColors val="0"/>
        <c:ser>
          <c:idx val="0"/>
          <c:order val="0"/>
          <c:tx>
            <c:strRef>
              <c:f>'Deaths by conflict type'!$E$10</c:f>
              <c:strCache>
                <c:ptCount val="1"/>
                <c:pt idx="0">
                  <c:v>Non-Conflict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type'!$D$11:$D$26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by conflict type'!$E$11:$E$26</c:f>
              <c:numCache>
                <c:formatCode>_-* #,##0_-;\-* #,##0_-;_-* "-"??_-;_-@_-</c:formatCode>
                <c:ptCount val="16"/>
                <c:pt idx="0">
                  <c:v>226</c:v>
                </c:pt>
                <c:pt idx="1">
                  <c:v>244</c:v>
                </c:pt>
                <c:pt idx="2">
                  <c:v>129</c:v>
                </c:pt>
                <c:pt idx="3">
                  <c:v>303</c:v>
                </c:pt>
                <c:pt idx="4">
                  <c:v>309</c:v>
                </c:pt>
                <c:pt idx="5">
                  <c:v>184</c:v>
                </c:pt>
                <c:pt idx="6">
                  <c:v>349</c:v>
                </c:pt>
                <c:pt idx="7">
                  <c:v>190</c:v>
                </c:pt>
                <c:pt idx="8">
                  <c:v>587</c:v>
                </c:pt>
                <c:pt idx="9">
                  <c:v>380</c:v>
                </c:pt>
                <c:pt idx="10">
                  <c:v>412</c:v>
                </c:pt>
                <c:pt idx="11">
                  <c:v>194</c:v>
                </c:pt>
                <c:pt idx="12">
                  <c:v>345</c:v>
                </c:pt>
                <c:pt idx="13">
                  <c:v>78</c:v>
                </c:pt>
                <c:pt idx="14">
                  <c:v>79</c:v>
                </c:pt>
                <c:pt idx="15">
                  <c:v>137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0305-4EEC-964D-E740CB35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/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200"/>
        <c:tickLblSkip val="3"/>
        <c:tickMarkSkip val="1"/>
        <c:noMultiLvlLbl val="0"/>
      </c:catAx>
      <c:valAx>
        <c:axId val="2931531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 rot="-5400000" vert="horz"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36519738968931"/>
          <c:y val="5.1140755668409296E-2"/>
          <c:w val="0.85377220561657341"/>
          <c:h val="0.80375299676126688"/>
        </c:manualLayout>
      </c:layout>
      <c:lineChart>
        <c:grouping val="standard"/>
        <c:varyColors val="0"/>
        <c:ser>
          <c:idx val="4"/>
          <c:order val="3"/>
          <c:tx>
            <c:strRef>
              <c:f>'Region trend'!$B$15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ln w="28575" cap="rnd">
              <a:solidFill>
                <a:srgbClr val="990000"/>
              </a:solidFill>
              <a:round/>
            </a:ln>
            <a:effectLst/>
          </c:spPr>
          <c:marker>
            <c:symbol val="none"/>
          </c:marker>
          <c:cat>
            <c:numRef>
              <c:f>'Region trend'!$C$11:$R$11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'Region trend'!$C$15:$R$15</c:f>
              <c:numCache>
                <c:formatCode>General</c:formatCode>
                <c:ptCount val="16"/>
                <c:pt idx="0">
                  <c:v>6642</c:v>
                </c:pt>
                <c:pt idx="1">
                  <c:v>2576</c:v>
                </c:pt>
                <c:pt idx="2">
                  <c:v>2665</c:v>
                </c:pt>
                <c:pt idx="3">
                  <c:v>2859</c:v>
                </c:pt>
                <c:pt idx="4">
                  <c:v>2761</c:v>
                </c:pt>
                <c:pt idx="5">
                  <c:v>3902</c:v>
                </c:pt>
                <c:pt idx="6">
                  <c:v>5553</c:v>
                </c:pt>
                <c:pt idx="7">
                  <c:v>4632</c:v>
                </c:pt>
                <c:pt idx="8">
                  <c:v>4706</c:v>
                </c:pt>
                <c:pt idx="9">
                  <c:v>5930</c:v>
                </c:pt>
                <c:pt idx="10">
                  <c:v>3007</c:v>
                </c:pt>
                <c:pt idx="11">
                  <c:v>1918</c:v>
                </c:pt>
                <c:pt idx="12">
                  <c:v>1210</c:v>
                </c:pt>
                <c:pt idx="13">
                  <c:v>1360</c:v>
                </c:pt>
                <c:pt idx="14">
                  <c:v>1167</c:v>
                </c:pt>
                <c:pt idx="15">
                  <c:v>791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909B-4985-BE94-37BAC9C505E9}"/>
            </c:ext>
          </c:extLst>
        </c:ser>
        <c:ser>
          <c:idx val="3"/>
          <c:order val="7"/>
          <c:tx>
            <c:strRef>
              <c:f>'Region trend'!$B$19</c:f>
              <c:strCache>
                <c:ptCount val="1"/>
                <c:pt idx="0">
                  <c:v>South Asia</c:v>
                </c:pt>
              </c:strCache>
            </c:strRef>
          </c:tx>
          <c:spPr>
            <a:ln w="28575" cap="rnd">
              <a:solidFill>
                <a:srgbClr val="5B9BD5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'Region trend'!$C$11:$R$11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'Region trend'!$C$19:$R$19</c:f>
              <c:numCache>
                <c:formatCode>General</c:formatCode>
                <c:ptCount val="16"/>
                <c:pt idx="0">
                  <c:v>2683</c:v>
                </c:pt>
                <c:pt idx="1">
                  <c:v>3125</c:v>
                </c:pt>
                <c:pt idx="2">
                  <c:v>3411</c:v>
                </c:pt>
                <c:pt idx="3">
                  <c:v>3827</c:v>
                </c:pt>
                <c:pt idx="4">
                  <c:v>3325</c:v>
                </c:pt>
                <c:pt idx="5">
                  <c:v>3001</c:v>
                </c:pt>
                <c:pt idx="6">
                  <c:v>2751</c:v>
                </c:pt>
                <c:pt idx="7">
                  <c:v>2309</c:v>
                </c:pt>
                <c:pt idx="8">
                  <c:v>1818</c:v>
                </c:pt>
                <c:pt idx="9">
                  <c:v>1532</c:v>
                </c:pt>
                <c:pt idx="10">
                  <c:v>2143</c:v>
                </c:pt>
                <c:pt idx="11">
                  <c:v>2444</c:v>
                </c:pt>
                <c:pt idx="12">
                  <c:v>1870</c:v>
                </c:pt>
                <c:pt idx="13">
                  <c:v>1733</c:v>
                </c:pt>
                <c:pt idx="14">
                  <c:v>1920</c:v>
                </c:pt>
                <c:pt idx="15">
                  <c:v>1354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9B-4985-BE94-37BAC9C505E9}"/>
            </c:ext>
          </c:extLst>
        </c:ser>
        <c:ser>
          <c:idx val="7"/>
          <c:order val="8"/>
          <c:tx>
            <c:strRef>
              <c:f>'Region trend'!$B$20</c:f>
              <c:strCache>
                <c:ptCount val="1"/>
                <c:pt idx="0">
                  <c:v>sub-Saharan Africa</c:v>
                </c:pt>
              </c:strCache>
            </c:strRef>
          </c:tx>
          <c:spPr>
            <a:ln w="28575" cap="rnd">
              <a:solidFill>
                <a:srgbClr val="70AD47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'Region trend'!$C$11:$R$11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'Region trend'!$C$20:$R$20</c:f>
              <c:numCache>
                <c:formatCode>General</c:formatCode>
                <c:ptCount val="16"/>
                <c:pt idx="0">
                  <c:v>592</c:v>
                </c:pt>
                <c:pt idx="1">
                  <c:v>609</c:v>
                </c:pt>
                <c:pt idx="2">
                  <c:v>614</c:v>
                </c:pt>
                <c:pt idx="3">
                  <c:v>718</c:v>
                </c:pt>
                <c:pt idx="4">
                  <c:v>760</c:v>
                </c:pt>
                <c:pt idx="5">
                  <c:v>1445</c:v>
                </c:pt>
                <c:pt idx="6">
                  <c:v>1451</c:v>
                </c:pt>
                <c:pt idx="7">
                  <c:v>2772</c:v>
                </c:pt>
                <c:pt idx="8">
                  <c:v>3473</c:v>
                </c:pt>
                <c:pt idx="9">
                  <c:v>1842</c:v>
                </c:pt>
                <c:pt idx="10">
                  <c:v>3172</c:v>
                </c:pt>
                <c:pt idx="11">
                  <c:v>2543</c:v>
                </c:pt>
                <c:pt idx="12">
                  <c:v>3551</c:v>
                </c:pt>
                <c:pt idx="13">
                  <c:v>3972</c:v>
                </c:pt>
                <c:pt idx="14">
                  <c:v>3719</c:v>
                </c:pt>
                <c:pt idx="15">
                  <c:v>4023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9B-4985-BE94-37BAC9C50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2895672"/>
        <c:axId val="782899936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'Region trend'!$B$12</c15:sqref>
                        </c15:formulaRef>
                      </c:ext>
                    </c:extLst>
                    <c:strCache>
                      <c:ptCount val="1"/>
                      <c:pt idx="0">
                        <c:v>Asia-Pacific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'Region trend'!$C$11:$R$11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'Region trend'!$C$12:$R$12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271</c:v>
                      </c:pt>
                      <c:pt idx="1">
                        <c:v>211</c:v>
                      </c:pt>
                      <c:pt idx="2">
                        <c:v>316</c:v>
                      </c:pt>
                      <c:pt idx="3">
                        <c:v>381</c:v>
                      </c:pt>
                      <c:pt idx="4">
                        <c:v>422</c:v>
                      </c:pt>
                      <c:pt idx="5">
                        <c:v>312</c:v>
                      </c:pt>
                      <c:pt idx="6">
                        <c:v>289</c:v>
                      </c:pt>
                      <c:pt idx="7">
                        <c:v>275</c:v>
                      </c:pt>
                      <c:pt idx="8">
                        <c:v>264</c:v>
                      </c:pt>
                      <c:pt idx="9">
                        <c:v>190</c:v>
                      </c:pt>
                      <c:pt idx="10">
                        <c:v>212</c:v>
                      </c:pt>
                      <c:pt idx="11">
                        <c:v>226</c:v>
                      </c:pt>
                      <c:pt idx="12">
                        <c:v>296</c:v>
                      </c:pt>
                      <c:pt idx="13">
                        <c:v>151</c:v>
                      </c:pt>
                      <c:pt idx="14">
                        <c:v>408</c:v>
                      </c:pt>
                      <c:pt idx="15">
                        <c:v>463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909B-4985-BE94-37BAC9C505E9}"/>
                  </c:ext>
                </c:extLst>
              </c15:ser>
            </c15:filteredLineSeries>
            <c15:filteredLine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trend'!$B$13</c15:sqref>
                        </c15:formulaRef>
                      </c:ext>
                    </c:extLst>
                    <c:strCache>
                      <c:ptCount val="1"/>
                      <c:pt idx="0">
                        <c:v>Central America and the Caribbean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trend'!$C$11:$R$11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trend'!$C$13:$R$13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0</c:v>
                      </c:pt>
                      <c:pt idx="2">
                        <c:v>8</c:v>
                      </c:pt>
                      <c:pt idx="3">
                        <c:v>5</c:v>
                      </c:pt>
                      <c:pt idx="4">
                        <c:v>1</c:v>
                      </c:pt>
                      <c:pt idx="5">
                        <c:v>7</c:v>
                      </c:pt>
                      <c:pt idx="6">
                        <c:v>0</c:v>
                      </c:pt>
                      <c:pt idx="7">
                        <c:v>5</c:v>
                      </c:pt>
                      <c:pt idx="8">
                        <c:v>0</c:v>
                      </c:pt>
                      <c:pt idx="9">
                        <c:v>1</c:v>
                      </c:pt>
                      <c:pt idx="10">
                        <c:v>5</c:v>
                      </c:pt>
                      <c:pt idx="11">
                        <c:v>1</c:v>
                      </c:pt>
                      <c:pt idx="12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09B-4985-BE94-37BAC9C505E9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trend'!$B$14</c15:sqref>
                        </c15:formulaRef>
                      </c:ext>
                    </c:extLst>
                    <c:strCache>
                      <c:ptCount val="1"/>
                      <c:pt idx="0">
                        <c:v>Europe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trend'!$C$11:$R$11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trend'!$C$14:$R$14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67</c:v>
                      </c:pt>
                      <c:pt idx="1">
                        <c:v>66</c:v>
                      </c:pt>
                      <c:pt idx="2">
                        <c:v>46</c:v>
                      </c:pt>
                      <c:pt idx="3">
                        <c:v>109</c:v>
                      </c:pt>
                      <c:pt idx="4">
                        <c:v>273</c:v>
                      </c:pt>
                      <c:pt idx="5">
                        <c:v>207</c:v>
                      </c:pt>
                      <c:pt idx="6">
                        <c:v>59</c:v>
                      </c:pt>
                      <c:pt idx="7">
                        <c:v>10</c:v>
                      </c:pt>
                      <c:pt idx="8">
                        <c:v>450</c:v>
                      </c:pt>
                      <c:pt idx="9">
                        <c:v>750</c:v>
                      </c:pt>
                      <c:pt idx="10">
                        <c:v>218</c:v>
                      </c:pt>
                      <c:pt idx="11">
                        <c:v>80</c:v>
                      </c:pt>
                      <c:pt idx="12">
                        <c:v>65</c:v>
                      </c:pt>
                      <c:pt idx="13">
                        <c:v>43</c:v>
                      </c:pt>
                      <c:pt idx="14">
                        <c:v>8</c:v>
                      </c:pt>
                      <c:pt idx="15">
                        <c:v>27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09B-4985-BE94-37BAC9C505E9}"/>
                  </c:ext>
                </c:extLst>
              </c15:ser>
            </c15:filteredLineSeries>
            <c15:filteredLine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trend'!$B$16</c15:sqref>
                        </c15:formulaRef>
                      </c:ext>
                    </c:extLst>
                    <c:strCache>
                      <c:ptCount val="1"/>
                      <c:pt idx="0">
                        <c:v>North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trend'!$C$11:$R$11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trend'!$C$16:$R$16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2</c:v>
                      </c:pt>
                      <c:pt idx="2">
                        <c:v>16</c:v>
                      </c:pt>
                      <c:pt idx="3">
                        <c:v>0</c:v>
                      </c:pt>
                      <c:pt idx="4">
                        <c:v>7</c:v>
                      </c:pt>
                      <c:pt idx="5">
                        <c:v>6</c:v>
                      </c:pt>
                      <c:pt idx="6">
                        <c:v>4</c:v>
                      </c:pt>
                      <c:pt idx="7">
                        <c:v>15</c:v>
                      </c:pt>
                      <c:pt idx="8">
                        <c:v>26</c:v>
                      </c:pt>
                      <c:pt idx="9">
                        <c:v>49</c:v>
                      </c:pt>
                      <c:pt idx="10">
                        <c:v>80</c:v>
                      </c:pt>
                      <c:pt idx="11">
                        <c:v>26</c:v>
                      </c:pt>
                      <c:pt idx="12">
                        <c:v>31</c:v>
                      </c:pt>
                      <c:pt idx="13">
                        <c:v>5</c:v>
                      </c:pt>
                      <c:pt idx="14">
                        <c:v>7</c:v>
                      </c:pt>
                      <c:pt idx="15">
                        <c:v>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09B-4985-BE94-37BAC9C505E9}"/>
                  </c:ext>
                </c:extLst>
              </c15:ser>
            </c15:filteredLineSeries>
            <c15:filteredLine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trend'!$B$17</c15:sqref>
                        </c15:formulaRef>
                      </c:ext>
                    </c:extLst>
                    <c:strCache>
                      <c:ptCount val="1"/>
                      <c:pt idx="0">
                        <c:v>Russia and Eurasia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trend'!$C$11:$R$11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trend'!$C$17:$R$17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76</c:v>
                      </c:pt>
                      <c:pt idx="1">
                        <c:v>97</c:v>
                      </c:pt>
                      <c:pt idx="2">
                        <c:v>214</c:v>
                      </c:pt>
                      <c:pt idx="3">
                        <c:v>323</c:v>
                      </c:pt>
                      <c:pt idx="4">
                        <c:v>193</c:v>
                      </c:pt>
                      <c:pt idx="5">
                        <c:v>162</c:v>
                      </c:pt>
                      <c:pt idx="6">
                        <c:v>135</c:v>
                      </c:pt>
                      <c:pt idx="7">
                        <c:v>50</c:v>
                      </c:pt>
                      <c:pt idx="8">
                        <c:v>24</c:v>
                      </c:pt>
                      <c:pt idx="9">
                        <c:v>30</c:v>
                      </c:pt>
                      <c:pt idx="10">
                        <c:v>34</c:v>
                      </c:pt>
                      <c:pt idx="11">
                        <c:v>65</c:v>
                      </c:pt>
                      <c:pt idx="12">
                        <c:v>12</c:v>
                      </c:pt>
                      <c:pt idx="13">
                        <c:v>7</c:v>
                      </c:pt>
                      <c:pt idx="14">
                        <c:v>2</c:v>
                      </c:pt>
                      <c:pt idx="15">
                        <c:v>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09B-4985-BE94-37BAC9C505E9}"/>
                  </c:ext>
                </c:extLst>
              </c15:ser>
            </c15:filteredLineSeries>
            <c15:filteredLineSeries>
              <c15:ser>
                <c:idx val="8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trend'!$B$18</c15:sqref>
                        </c15:formulaRef>
                      </c:ext>
                    </c:extLst>
                    <c:strCache>
                      <c:ptCount val="1"/>
                      <c:pt idx="0">
                        <c:v>South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trend'!$C$11:$R$11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'Region trend'!$C$18:$R$18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83</c:v>
                      </c:pt>
                      <c:pt idx="1">
                        <c:v>51</c:v>
                      </c:pt>
                      <c:pt idx="2">
                        <c:v>163</c:v>
                      </c:pt>
                      <c:pt idx="3">
                        <c:v>178</c:v>
                      </c:pt>
                      <c:pt idx="4">
                        <c:v>172</c:v>
                      </c:pt>
                      <c:pt idx="5">
                        <c:v>187</c:v>
                      </c:pt>
                      <c:pt idx="6">
                        <c:v>156</c:v>
                      </c:pt>
                      <c:pt idx="7">
                        <c:v>62</c:v>
                      </c:pt>
                      <c:pt idx="8">
                        <c:v>120</c:v>
                      </c:pt>
                      <c:pt idx="9">
                        <c:v>62</c:v>
                      </c:pt>
                      <c:pt idx="10">
                        <c:v>61</c:v>
                      </c:pt>
                      <c:pt idx="11">
                        <c:v>177</c:v>
                      </c:pt>
                      <c:pt idx="12">
                        <c:v>158</c:v>
                      </c:pt>
                      <c:pt idx="13">
                        <c:v>162</c:v>
                      </c:pt>
                      <c:pt idx="14">
                        <c:v>97</c:v>
                      </c:pt>
                      <c:pt idx="15">
                        <c:v>30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09B-4985-BE94-37BAC9C505E9}"/>
                  </c:ext>
                </c:extLst>
              </c15:ser>
            </c15:filteredLineSeries>
          </c:ext>
        </c:extLst>
      </c:lineChart>
      <c:catAx>
        <c:axId val="78289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899936"/>
        <c:crosses val="autoZero"/>
        <c:auto val="1"/>
        <c:lblAlgn val="ctr"/>
        <c:lblOffset val="100"/>
        <c:tickLblSkip val="3"/>
        <c:noMultiLvlLbl val="0"/>
      </c:catAx>
      <c:valAx>
        <c:axId val="782899936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</a:t>
                </a:r>
                <a:r>
                  <a:rPr lang="en-AU" sz="1200" b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TERRORISM</a:t>
                </a:r>
                <a:endParaRPr lang="en-AU" sz="1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7.2161430912699902E-3"/>
              <c:y val="0.266888053027513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2895672"/>
        <c:crosses val="autoZero"/>
        <c:crossBetween val="midCat"/>
        <c:majorUnit val="3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987359667784609"/>
          <c:y val="0.15596238561809478"/>
          <c:w val="0.25572680858571256"/>
          <c:h val="0.19853906921282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09050899217915E-2"/>
          <c:y val="3.1970933683999017E-2"/>
          <c:w val="0.9054783634987188"/>
          <c:h val="0.772807725385928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Regional!$B$11</c:f>
              <c:strCache>
                <c:ptCount val="1"/>
                <c:pt idx="0">
                  <c:v>WRP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Regional!$A$12:$A$20</c:f>
              <c:strCache>
                <c:ptCount val="9"/>
                <c:pt idx="0">
                  <c:v>South Asia</c:v>
                </c:pt>
                <c:pt idx="1">
                  <c:v>Russia and Eurasia</c:v>
                </c:pt>
                <c:pt idx="2">
                  <c:v>Middle East and North Africa</c:v>
                </c:pt>
                <c:pt idx="3">
                  <c:v>sub-Saharan Africa</c:v>
                </c:pt>
                <c:pt idx="4">
                  <c:v>Europe</c:v>
                </c:pt>
                <c:pt idx="5">
                  <c:v>Asia-Pacific</c:v>
                </c:pt>
                <c:pt idx="6">
                  <c:v>North America</c:v>
                </c:pt>
                <c:pt idx="7">
                  <c:v>South America</c:v>
                </c:pt>
                <c:pt idx="8">
                  <c:v>Central America and the Caribbean</c:v>
                </c:pt>
              </c:strCache>
            </c:strRef>
          </c:cat>
          <c:val>
            <c:numRef>
              <c:f>Regional!$B$12:$B$20</c:f>
              <c:numCache>
                <c:formatCode>0%</c:formatCode>
                <c:ptCount val="9"/>
                <c:pt idx="0">
                  <c:v>0.11170936000104831</c:v>
                </c:pt>
                <c:pt idx="1">
                  <c:v>6.1084455405072333E-2</c:v>
                </c:pt>
                <c:pt idx="2">
                  <c:v>3.3384605156786117E-2</c:v>
                </c:pt>
                <c:pt idx="3">
                  <c:v>3.1503653732133513E-2</c:v>
                </c:pt>
                <c:pt idx="4">
                  <c:v>1.4632594738280765E-2</c:v>
                </c:pt>
                <c:pt idx="5">
                  <c:v>1.2445684528896533E-2</c:v>
                </c:pt>
                <c:pt idx="6">
                  <c:v>3.51525621811844E-3</c:v>
                </c:pt>
                <c:pt idx="7">
                  <c:v>1.2004271757328079E-3</c:v>
                </c:pt>
                <c:pt idx="8">
                  <c:v>2.7636788844612002E-4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E-4884-99AD-EB87A7350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026175"/>
        <c:axId val="573021599"/>
      </c:barChart>
      <c:catAx>
        <c:axId val="573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021599"/>
        <c:crosses val="autoZero"/>
        <c:auto val="1"/>
        <c:lblAlgn val="ctr"/>
        <c:lblOffset val="100"/>
        <c:noMultiLvlLbl val="0"/>
      </c:catAx>
      <c:valAx>
        <c:axId val="573021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>
                    <a:solidFill>
                      <a:schemeClr val="tx1"/>
                    </a:solidFill>
                  </a:rPr>
                  <a:t>Percentage</a:t>
                </a:r>
                <a:r>
                  <a:rPr lang="en-AU" sz="1400" baseline="0">
                    <a:solidFill>
                      <a:schemeClr val="tx1"/>
                    </a:solidFill>
                  </a:rPr>
                  <a:t> of Responses</a:t>
                </a:r>
                <a:endParaRPr lang="en-AU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3026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19046790569478"/>
          <c:y val="5.3724053724053727E-2"/>
          <c:w val="0.86716363980564815"/>
          <c:h val="0.828921405725322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'Deaths by motivation'!$F$12:$F$15</c:f>
              <c:strCache>
                <c:ptCount val="4"/>
                <c:pt idx="0">
                  <c:v>Religious</c:v>
                </c:pt>
                <c:pt idx="1">
                  <c:v>Ideological</c:v>
                </c:pt>
                <c:pt idx="2">
                  <c:v>Unclear</c:v>
                </c:pt>
                <c:pt idx="3">
                  <c:v>Nationalist/Separatist</c:v>
                </c:pt>
              </c:strCache>
            </c:strRef>
          </c:cat>
          <c:val>
            <c:numRef>
              <c:f>'Deaths by motivation'!$G$12:$G$15</c:f>
              <c:numCache>
                <c:formatCode>General</c:formatCode>
                <c:ptCount val="4"/>
                <c:pt idx="0">
                  <c:v>484</c:v>
                </c:pt>
                <c:pt idx="1">
                  <c:v>273</c:v>
                </c:pt>
                <c:pt idx="2">
                  <c:v>111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8-4D18-9D4A-D721666BE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8738687"/>
        <c:axId val="1468744511"/>
      </c:barChart>
      <c:catAx>
        <c:axId val="1468738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8744511"/>
        <c:crosses val="autoZero"/>
        <c:auto val="1"/>
        <c:lblAlgn val="ctr"/>
        <c:lblOffset val="100"/>
        <c:noMultiLvlLbl val="0"/>
      </c:catAx>
      <c:valAx>
        <c:axId val="146874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>
                    <a:solidFill>
                      <a:schemeClr val="tx1"/>
                    </a:solidFill>
                  </a:rPr>
                  <a:t>Deaths</a:t>
                </a:r>
                <a:r>
                  <a:rPr lang="en-AU" sz="1400" baseline="0">
                    <a:solidFill>
                      <a:schemeClr val="tx1"/>
                    </a:solidFill>
                  </a:rPr>
                  <a:t> from Terrorism</a:t>
                </a:r>
                <a:endParaRPr lang="en-AU" sz="14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9125764484359315E-2"/>
              <c:y val="0.253687224697669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8738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58613772004617E-2"/>
          <c:y val="3.5171862509992005E-2"/>
          <c:w val="0.93285922062289983"/>
          <c:h val="0.731180221177388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'Attacks by motivation'!$C$14</c:f>
              <c:strCache>
                <c:ptCount val="1"/>
                <c:pt idx="0">
                  <c:v>Ideological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'Attacks by motivation'!$B$15:$B$30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'Attacks by motivation'!$C$15:$C$30</c:f>
              <c:numCache>
                <c:formatCode>General</c:formatCode>
                <c:ptCount val="16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2</c:v>
                </c:pt>
                <c:pt idx="4">
                  <c:v>9</c:v>
                </c:pt>
                <c:pt idx="5">
                  <c:v>2</c:v>
                </c:pt>
                <c:pt idx="6">
                  <c:v>0</c:v>
                </c:pt>
                <c:pt idx="7">
                  <c:v>3</c:v>
                </c:pt>
                <c:pt idx="8">
                  <c:v>7</c:v>
                </c:pt>
                <c:pt idx="9">
                  <c:v>23</c:v>
                </c:pt>
                <c:pt idx="10">
                  <c:v>70</c:v>
                </c:pt>
                <c:pt idx="11">
                  <c:v>87</c:v>
                </c:pt>
                <c:pt idx="12">
                  <c:v>69</c:v>
                </c:pt>
                <c:pt idx="13">
                  <c:v>63</c:v>
                </c:pt>
                <c:pt idx="14">
                  <c:v>38</c:v>
                </c:pt>
                <c:pt idx="1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CA-4BBF-AF1B-1DA126DE1118}"/>
            </c:ext>
          </c:extLst>
        </c:ser>
        <c:ser>
          <c:idx val="1"/>
          <c:order val="1"/>
          <c:tx>
            <c:strRef>
              <c:f>'Attacks by motivation'!$D$14</c:f>
              <c:strCache>
                <c:ptCount val="1"/>
                <c:pt idx="0">
                  <c:v>Religious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'Attacks by motivation'!$B$15:$B$30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'Attacks by motivation'!$D$15:$D$30</c:f>
              <c:numCache>
                <c:formatCode>General</c:formatCode>
                <c:ptCount val="1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  <c:pt idx="8">
                  <c:v>13</c:v>
                </c:pt>
                <c:pt idx="9">
                  <c:v>27</c:v>
                </c:pt>
                <c:pt idx="10">
                  <c:v>25</c:v>
                </c:pt>
                <c:pt idx="11">
                  <c:v>15</c:v>
                </c:pt>
                <c:pt idx="12">
                  <c:v>8</c:v>
                </c:pt>
                <c:pt idx="13">
                  <c:v>17</c:v>
                </c:pt>
                <c:pt idx="14">
                  <c:v>3</c:v>
                </c:pt>
                <c:pt idx="1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CA-4BBF-AF1B-1DA126DE1118}"/>
            </c:ext>
          </c:extLst>
        </c:ser>
        <c:ser>
          <c:idx val="2"/>
          <c:order val="2"/>
          <c:tx>
            <c:strRef>
              <c:f>'Attacks by motivation'!$E$14</c:f>
              <c:strCache>
                <c:ptCount val="1"/>
                <c:pt idx="0">
                  <c:v>Nationalist/Separatist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'Attacks by motivation'!$B$15:$B$30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'Attacks by motivation'!$E$15:$E$30</c:f>
              <c:numCache>
                <c:formatCode>General</c:formatCode>
                <c:ptCount val="16"/>
                <c:pt idx="0">
                  <c:v>31</c:v>
                </c:pt>
                <c:pt idx="1">
                  <c:v>31</c:v>
                </c:pt>
                <c:pt idx="2">
                  <c:v>35</c:v>
                </c:pt>
                <c:pt idx="3">
                  <c:v>24</c:v>
                </c:pt>
                <c:pt idx="4">
                  <c:v>17</c:v>
                </c:pt>
                <c:pt idx="5">
                  <c:v>6</c:v>
                </c:pt>
                <c:pt idx="6">
                  <c:v>4</c:v>
                </c:pt>
                <c:pt idx="7">
                  <c:v>8</c:v>
                </c:pt>
                <c:pt idx="8">
                  <c:v>12</c:v>
                </c:pt>
                <c:pt idx="9">
                  <c:v>17</c:v>
                </c:pt>
                <c:pt idx="10">
                  <c:v>62</c:v>
                </c:pt>
                <c:pt idx="11">
                  <c:v>38</c:v>
                </c:pt>
                <c:pt idx="12">
                  <c:v>37</c:v>
                </c:pt>
                <c:pt idx="13">
                  <c:v>11</c:v>
                </c:pt>
                <c:pt idx="14">
                  <c:v>7</c:v>
                </c:pt>
                <c:pt idx="1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CA-4BBF-AF1B-1DA126DE1118}"/>
            </c:ext>
          </c:extLst>
        </c:ser>
        <c:ser>
          <c:idx val="3"/>
          <c:order val="3"/>
          <c:tx>
            <c:strRef>
              <c:f>'Attacks by motivation'!$F$14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'Attacks by motivation'!$B$15:$B$30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'Attacks by motivation'!$F$15:$F$30</c:f>
              <c:numCache>
                <c:formatCode>General</c:formatCode>
                <c:ptCount val="1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CA-4BBF-AF1B-1DA126DE1118}"/>
            </c:ext>
          </c:extLst>
        </c:ser>
        <c:ser>
          <c:idx val="4"/>
          <c:order val="4"/>
          <c:tx>
            <c:strRef>
              <c:f>'Attacks by motivation'!$G$14</c:f>
              <c:strCache>
                <c:ptCount val="1"/>
                <c:pt idx="0">
                  <c:v>Unclear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'Attacks by motivation'!$B$15:$B$30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'Attacks by motivation'!$G$15:$G$30</c:f>
              <c:numCache>
                <c:formatCode>General</c:formatCode>
                <c:ptCount val="16"/>
                <c:pt idx="0">
                  <c:v>44</c:v>
                </c:pt>
                <c:pt idx="1">
                  <c:v>28</c:v>
                </c:pt>
                <c:pt idx="2">
                  <c:v>30</c:v>
                </c:pt>
                <c:pt idx="3">
                  <c:v>44</c:v>
                </c:pt>
                <c:pt idx="4">
                  <c:v>39</c:v>
                </c:pt>
                <c:pt idx="5">
                  <c:v>28</c:v>
                </c:pt>
                <c:pt idx="6">
                  <c:v>29</c:v>
                </c:pt>
                <c:pt idx="7">
                  <c:v>27</c:v>
                </c:pt>
                <c:pt idx="8">
                  <c:v>20</c:v>
                </c:pt>
                <c:pt idx="9">
                  <c:v>43</c:v>
                </c:pt>
                <c:pt idx="10">
                  <c:v>19</c:v>
                </c:pt>
                <c:pt idx="11">
                  <c:v>13</c:v>
                </c:pt>
                <c:pt idx="12">
                  <c:v>9</c:v>
                </c:pt>
                <c:pt idx="13">
                  <c:v>4</c:v>
                </c:pt>
                <c:pt idx="14">
                  <c:v>7</c:v>
                </c:pt>
                <c:pt idx="1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CA-4BBF-AF1B-1DA126DE1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2335343"/>
        <c:axId val="1642332847"/>
      </c:barChart>
      <c:catAx>
        <c:axId val="164233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332847"/>
        <c:crosses val="autoZero"/>
        <c:auto val="1"/>
        <c:lblAlgn val="ctr"/>
        <c:lblOffset val="100"/>
        <c:noMultiLvlLbl val="0"/>
      </c:catAx>
      <c:valAx>
        <c:axId val="164233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2335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119884098256442"/>
          <c:y val="0.88320554347410596"/>
          <c:w val="0.5120280856612669"/>
          <c:h val="5.3957212183009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47145316512855E-2"/>
          <c:y val="3.1659053281170364E-2"/>
          <c:w val="0.89360697654728638"/>
          <c:h val="0.81960821010719587"/>
        </c:manualLayout>
      </c:layout>
      <c:areaChart>
        <c:grouping val="stacked"/>
        <c:varyColors val="0"/>
        <c:ser>
          <c:idx val="0"/>
          <c:order val="0"/>
          <c:tx>
            <c:strRef>
              <c:f>'Sahel v non Sahel'!$C$58</c:f>
              <c:strCache>
                <c:ptCount val="1"/>
                <c:pt idx="0">
                  <c:v>Non-Sahel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cat>
            <c:numRef>
              <c:f>'Sahel v non Sahel'!$D$57:$S$57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'Sahel v non Sahel'!$D$58:$S$58</c:f>
              <c:numCache>
                <c:formatCode>General</c:formatCode>
                <c:ptCount val="16"/>
                <c:pt idx="0">
                  <c:v>458</c:v>
                </c:pt>
                <c:pt idx="1">
                  <c:v>557</c:v>
                </c:pt>
                <c:pt idx="2">
                  <c:v>572</c:v>
                </c:pt>
                <c:pt idx="3">
                  <c:v>574</c:v>
                </c:pt>
                <c:pt idx="4">
                  <c:v>397</c:v>
                </c:pt>
                <c:pt idx="5">
                  <c:v>633</c:v>
                </c:pt>
                <c:pt idx="6">
                  <c:v>472</c:v>
                </c:pt>
                <c:pt idx="7">
                  <c:v>503</c:v>
                </c:pt>
                <c:pt idx="8">
                  <c:v>619</c:v>
                </c:pt>
                <c:pt idx="9">
                  <c:v>860</c:v>
                </c:pt>
                <c:pt idx="10">
                  <c:v>1757</c:v>
                </c:pt>
                <c:pt idx="11">
                  <c:v>1032</c:v>
                </c:pt>
                <c:pt idx="12">
                  <c:v>1139</c:v>
                </c:pt>
                <c:pt idx="13">
                  <c:v>1410</c:v>
                </c:pt>
                <c:pt idx="14">
                  <c:v>1040</c:v>
                </c:pt>
                <c:pt idx="15">
                  <c:v>1159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8F-4FC7-AC00-D2D9BC26B3EF}"/>
            </c:ext>
          </c:extLst>
        </c:ser>
        <c:ser>
          <c:idx val="1"/>
          <c:order val="1"/>
          <c:tx>
            <c:strRef>
              <c:f>'Sahel v non Sahel'!$C$59</c:f>
              <c:strCache>
                <c:ptCount val="1"/>
                <c:pt idx="0">
                  <c:v>Sahel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cat>
            <c:numRef>
              <c:f>'Sahel v non Sahel'!$D$57:$S$57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'Sahel v non Sahel'!$D$59:$S$59</c:f>
              <c:numCache>
                <c:formatCode>General</c:formatCode>
                <c:ptCount val="16"/>
                <c:pt idx="0">
                  <c:v>134</c:v>
                </c:pt>
                <c:pt idx="1">
                  <c:v>52</c:v>
                </c:pt>
                <c:pt idx="2">
                  <c:v>42</c:v>
                </c:pt>
                <c:pt idx="3">
                  <c:v>144</c:v>
                </c:pt>
                <c:pt idx="4">
                  <c:v>363</c:v>
                </c:pt>
                <c:pt idx="5">
                  <c:v>812</c:v>
                </c:pt>
                <c:pt idx="6">
                  <c:v>979</c:v>
                </c:pt>
                <c:pt idx="7">
                  <c:v>2269</c:v>
                </c:pt>
                <c:pt idx="8">
                  <c:v>2854</c:v>
                </c:pt>
                <c:pt idx="9">
                  <c:v>982</c:v>
                </c:pt>
                <c:pt idx="10">
                  <c:v>1415</c:v>
                </c:pt>
                <c:pt idx="11">
                  <c:v>1511</c:v>
                </c:pt>
                <c:pt idx="12">
                  <c:v>2412</c:v>
                </c:pt>
                <c:pt idx="13">
                  <c:v>2562</c:v>
                </c:pt>
                <c:pt idx="14">
                  <c:v>2679</c:v>
                </c:pt>
                <c:pt idx="15">
                  <c:v>2864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8F-4FC7-AC00-D2D9BC26B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8464319"/>
        <c:axId val="938470559"/>
      </c:areaChart>
      <c:catAx>
        <c:axId val="9384643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470559"/>
        <c:crosses val="autoZero"/>
        <c:auto val="1"/>
        <c:lblAlgn val="ctr"/>
        <c:lblOffset val="100"/>
        <c:noMultiLvlLbl val="0"/>
      </c:catAx>
      <c:valAx>
        <c:axId val="938470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b="0">
                    <a:solidFill>
                      <a:schemeClr val="tx1"/>
                    </a:solidFill>
                  </a:rPr>
                  <a:t>Terrorism</a:t>
                </a:r>
                <a:r>
                  <a:rPr lang="en-AU" sz="1400" b="0" baseline="0">
                    <a:solidFill>
                      <a:schemeClr val="tx1"/>
                    </a:solidFill>
                  </a:rPr>
                  <a:t> Deaths</a:t>
                </a:r>
                <a:endParaRPr lang="en-AU" sz="1400" b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1389396034515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84643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460085059539433"/>
          <c:y val="0.91413633938685546"/>
          <c:w val="0.20656390547038037"/>
          <c:h val="4.1096174106000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657387005989633E-2"/>
          <c:y val="2.7337679835261613E-2"/>
          <c:w val="0.9059237667999287"/>
          <c:h val="0.7615728575627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'Coups and attempts'!$V$45</c:f>
              <c:strCache>
                <c:ptCount val="1"/>
                <c:pt idx="0">
                  <c:v>Unsuccessful</c:v>
                </c:pt>
              </c:strCache>
            </c:strRef>
          </c:tx>
          <c:spPr>
            <a:solidFill>
              <a:srgbClr val="4FBFE8"/>
            </a:solidFill>
            <a:ln>
              <a:noFill/>
            </a:ln>
            <a:effectLst/>
          </c:spPr>
          <c:invertIfNegative val="0"/>
          <c:cat>
            <c:numRef>
              <c:f>'Coups and attempts'!$U$46:$U$57</c:f>
              <c:numCache>
                <c:formatCode>General</c:formatCode>
                <c:ptCount val="5"/>
                <c:pt idx="0">
                  <c:v>2017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'Coups and attempts'!$V$46:$V$57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418-4AE9-8EF5-E7927B6642AA}"/>
            </c:ext>
          </c:extLst>
        </c:ser>
        <c:ser>
          <c:idx val="1"/>
          <c:order val="1"/>
          <c:tx>
            <c:strRef>
              <c:f>'Coups and attempts'!$W$45</c:f>
              <c:strCache>
                <c:ptCount val="1"/>
                <c:pt idx="0">
                  <c:v>Successful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'Coups and attempts'!$U$46:$U$57</c:f>
              <c:numCache>
                <c:formatCode>General</c:formatCode>
                <c:ptCount val="5"/>
                <c:pt idx="0">
                  <c:v>2017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'Coups and attempts'!$W$46:$W$57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418-4AE9-8EF5-E7927B664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1769696"/>
        <c:axId val="146179424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'Coups and attempts'!$X$45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'Coups and attempts'!$U$46:$U$57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2017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'Coups and attempts'!$X$46:$X$57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418-4AE9-8EF5-E7927B6642AA}"/>
                  </c:ext>
                </c:extLst>
              </c15:ser>
            </c15:filteredBarSeries>
          </c:ext>
        </c:extLst>
      </c:barChart>
      <c:catAx>
        <c:axId val="146176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1794240"/>
        <c:crosses val="autoZero"/>
        <c:auto val="1"/>
        <c:lblAlgn val="ctr"/>
        <c:lblOffset val="100"/>
        <c:noMultiLvlLbl val="0"/>
      </c:catAx>
      <c:valAx>
        <c:axId val="1461794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>
                    <a:solidFill>
                      <a:schemeClr val="tx1"/>
                    </a:solidFill>
                  </a:rPr>
                  <a:t>Number of Coups and Attempts</a:t>
                </a:r>
              </a:p>
            </c:rich>
          </c:tx>
          <c:layout>
            <c:manualLayout>
              <c:xMode val="edge"/>
              <c:yMode val="edge"/>
              <c:x val="1.8546507444508375E-2"/>
              <c:y val="0.227615884951888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176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35269663884876"/>
          <c:y val="0.86961440138241874"/>
          <c:w val="0.19901848479978115"/>
          <c:h val="5.9335484993335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48735779522793E-2"/>
          <c:y val="3.0747715325898269E-2"/>
          <c:w val="0.9072950193914322"/>
          <c:h val="0.77571514205202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'Perceptions US-RU'!$D$125</c:f>
              <c:strCache>
                <c:ptCount val="1"/>
                <c:pt idx="0">
                  <c:v>Difference in % Russia Approval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'Perceptions US-RU'!$A$126:$A$135</c:f>
              <c:strCache>
                <c:ptCount val="10"/>
                <c:pt idx="0">
                  <c:v>Burkina Faso</c:v>
                </c:pt>
                <c:pt idx="1">
                  <c:v>Cameroon</c:v>
                </c:pt>
                <c:pt idx="2">
                  <c:v>Chad</c:v>
                </c:pt>
                <c:pt idx="3">
                  <c:v>Guinea</c:v>
                </c:pt>
                <c:pt idx="4">
                  <c:v>Gambia</c:v>
                </c:pt>
                <c:pt idx="5">
                  <c:v>Mauritania</c:v>
                </c:pt>
                <c:pt idx="6">
                  <c:v>Mali</c:v>
                </c:pt>
                <c:pt idx="7">
                  <c:v>Niger</c:v>
                </c:pt>
                <c:pt idx="8">
                  <c:v>Nigeria</c:v>
                </c:pt>
                <c:pt idx="9">
                  <c:v>Senegal</c:v>
                </c:pt>
              </c:strCache>
            </c:strRef>
          </c:cat>
          <c:val>
            <c:numRef>
              <c:f>'Perceptions US-RU'!$D$126:$D$135</c:f>
              <c:numCache>
                <c:formatCode>General</c:formatCode>
                <c:ptCount val="10"/>
                <c:pt idx="0">
                  <c:v>7</c:v>
                </c:pt>
                <c:pt idx="1">
                  <c:v>12</c:v>
                </c:pt>
                <c:pt idx="2">
                  <c:v>14</c:v>
                </c:pt>
                <c:pt idx="3">
                  <c:v>-6</c:v>
                </c:pt>
                <c:pt idx="4">
                  <c:v>9</c:v>
                </c:pt>
                <c:pt idx="5">
                  <c:v>19</c:v>
                </c:pt>
                <c:pt idx="6">
                  <c:v>35</c:v>
                </c:pt>
                <c:pt idx="7">
                  <c:v>5</c:v>
                </c:pt>
                <c:pt idx="8">
                  <c:v>14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9E-4840-A4F7-5E8677A9CD58}"/>
            </c:ext>
          </c:extLst>
        </c:ser>
        <c:ser>
          <c:idx val="1"/>
          <c:order val="1"/>
          <c:tx>
            <c:strRef>
              <c:f>'Perceptions US-RU'!$G$125</c:f>
              <c:strCache>
                <c:ptCount val="1"/>
                <c:pt idx="0">
                  <c:v>Difference in % US Approval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'Perceptions US-RU'!$A$126:$A$135</c:f>
              <c:strCache>
                <c:ptCount val="10"/>
                <c:pt idx="0">
                  <c:v>Burkina Faso</c:v>
                </c:pt>
                <c:pt idx="1">
                  <c:v>Cameroon</c:v>
                </c:pt>
                <c:pt idx="2">
                  <c:v>Chad</c:v>
                </c:pt>
                <c:pt idx="3">
                  <c:v>Guinea</c:v>
                </c:pt>
                <c:pt idx="4">
                  <c:v>Gambia</c:v>
                </c:pt>
                <c:pt idx="5">
                  <c:v>Mauritania</c:v>
                </c:pt>
                <c:pt idx="6">
                  <c:v>Mali</c:v>
                </c:pt>
                <c:pt idx="7">
                  <c:v>Niger</c:v>
                </c:pt>
                <c:pt idx="8">
                  <c:v>Nigeria</c:v>
                </c:pt>
                <c:pt idx="9">
                  <c:v>Senegal</c:v>
                </c:pt>
              </c:strCache>
            </c:strRef>
          </c:cat>
          <c:val>
            <c:numRef>
              <c:f>'Perceptions US-RU'!$G$126:$G$135</c:f>
              <c:numCache>
                <c:formatCode>General</c:formatCode>
                <c:ptCount val="10"/>
                <c:pt idx="0">
                  <c:v>5</c:v>
                </c:pt>
                <c:pt idx="1">
                  <c:v>14</c:v>
                </c:pt>
                <c:pt idx="2">
                  <c:v>11</c:v>
                </c:pt>
                <c:pt idx="3">
                  <c:v>3</c:v>
                </c:pt>
                <c:pt idx="4">
                  <c:v>9</c:v>
                </c:pt>
                <c:pt idx="5">
                  <c:v>24</c:v>
                </c:pt>
                <c:pt idx="6">
                  <c:v>23</c:v>
                </c:pt>
                <c:pt idx="7">
                  <c:v>12</c:v>
                </c:pt>
                <c:pt idx="8">
                  <c:v>5</c:v>
                </c:pt>
                <c:pt idx="9">
                  <c:v>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9E-4840-A4F7-5E8677A9C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003632"/>
        <c:axId val="1664009872"/>
      </c:barChart>
      <c:catAx>
        <c:axId val="166400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009872"/>
        <c:crosses val="autoZero"/>
        <c:auto val="1"/>
        <c:lblAlgn val="ctr"/>
        <c:lblOffset val="100"/>
        <c:noMultiLvlLbl val="0"/>
      </c:catAx>
      <c:valAx>
        <c:axId val="166400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dirty="0">
                    <a:solidFill>
                      <a:schemeClr val="tx1"/>
                    </a:solidFill>
                  </a:rPr>
                  <a:t>Difference in Approval %</a:t>
                </a:r>
              </a:p>
            </c:rich>
          </c:tx>
          <c:layout>
            <c:manualLayout>
              <c:xMode val="edge"/>
              <c:yMode val="edge"/>
              <c:x val="1.4037957671362544E-2"/>
              <c:y val="0.308611516382061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400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2629575482574"/>
          <c:y val="0.82487673138285744"/>
          <c:w val="0.48708540895045932"/>
          <c:h val="5.8237168739350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9949804661517"/>
          <c:y val="3.7319762510602206E-2"/>
          <c:w val="0.86360342054017425"/>
          <c:h val="0.74869080296260693"/>
        </c:manualLayout>
      </c:layout>
      <c:barChart>
        <c:barDir val="col"/>
        <c:grouping val="stacked"/>
        <c:varyColors val="0"/>
        <c:ser>
          <c:idx val="0"/>
          <c:order val="0"/>
          <c:tx>
            <c:v>Negative</c:v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('Perceptions of Colonial'!$B$75,'Perceptions of Colonial'!$B$77:$B$80,'Perceptions of Colonial'!$B$82)</c:f>
              <c:strCache>
                <c:ptCount val="5"/>
                <c:pt idx="0">
                  <c:v> Mali</c:v>
                </c:pt>
                <c:pt idx="1">
                  <c:v> Senegal</c:v>
                </c:pt>
                <c:pt idx="2">
                  <c:v> Cameroon</c:v>
                </c:pt>
                <c:pt idx="3">
                  <c:v> Burkina Faso</c:v>
                </c:pt>
                <c:pt idx="4">
                  <c:v> Niger</c:v>
                </c:pt>
              </c:strCache>
              <c:extLst/>
            </c:strRef>
          </c:cat>
          <c:val>
            <c:numRef>
              <c:f>('Perceptions of Colonial'!$C$75,'Perceptions of Colonial'!$C$77:$C$80,'Perceptions of Colonial'!$C$82)</c:f>
              <c:numCache>
                <c:formatCode>0.0%</c:formatCode>
                <c:ptCount val="5"/>
                <c:pt idx="0">
                  <c:v>0.59099999999999997</c:v>
                </c:pt>
                <c:pt idx="1">
                  <c:v>0.57000000000000006</c:v>
                </c:pt>
                <c:pt idx="2">
                  <c:v>0.54900000000000004</c:v>
                </c:pt>
                <c:pt idx="3">
                  <c:v>0.48099999999999998</c:v>
                </c:pt>
                <c:pt idx="4">
                  <c:v>0.318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95C-474D-A89D-20FFD0A3030A}"/>
            </c:ext>
          </c:extLst>
        </c:ser>
        <c:ser>
          <c:idx val="1"/>
          <c:order val="1"/>
          <c:tx>
            <c:v>Positive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('Perceptions of Colonial'!$B$75,'Perceptions of Colonial'!$B$77:$B$80,'Perceptions of Colonial'!$B$82)</c:f>
              <c:strCache>
                <c:ptCount val="5"/>
                <c:pt idx="0">
                  <c:v> Mali</c:v>
                </c:pt>
                <c:pt idx="1">
                  <c:v> Senegal</c:v>
                </c:pt>
                <c:pt idx="2">
                  <c:v> Cameroon</c:v>
                </c:pt>
                <c:pt idx="3">
                  <c:v> Burkina Faso</c:v>
                </c:pt>
                <c:pt idx="4">
                  <c:v> Niger</c:v>
                </c:pt>
              </c:strCache>
              <c:extLst/>
            </c:strRef>
          </c:cat>
          <c:val>
            <c:numRef>
              <c:f>('Perceptions of Colonial'!$D$75,'Perceptions of Colonial'!$D$77:$D$80,'Perceptions of Colonial'!$D$82)</c:f>
              <c:numCache>
                <c:formatCode>0.0%</c:formatCode>
                <c:ptCount val="5"/>
                <c:pt idx="0">
                  <c:v>0.33299999999999996</c:v>
                </c:pt>
                <c:pt idx="1">
                  <c:v>0.318</c:v>
                </c:pt>
                <c:pt idx="2">
                  <c:v>0.33400000000000002</c:v>
                </c:pt>
                <c:pt idx="3">
                  <c:v>0.40900000000000003</c:v>
                </c:pt>
                <c:pt idx="4">
                  <c:v>0.49299999999999999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95C-474D-A89D-20FFD0A30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795500183"/>
        <c:axId val="1669968695"/>
      </c:barChart>
      <c:catAx>
        <c:axId val="795500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968695"/>
        <c:crosses val="autoZero"/>
        <c:auto val="1"/>
        <c:lblAlgn val="ctr"/>
        <c:lblOffset val="100"/>
        <c:noMultiLvlLbl val="0"/>
      </c:catAx>
      <c:valAx>
        <c:axId val="1669968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Response</a:t>
                </a:r>
                <a:r>
                  <a:rPr lang="en-US" sz="1400" baseline="0">
                    <a:solidFill>
                      <a:schemeClr val="tx1"/>
                    </a:solidFill>
                  </a:rPr>
                  <a:t> Rate</a:t>
                </a:r>
                <a:endParaRPr lang="en-US" sz="14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840807942485451E-2"/>
              <c:y val="0.305565008127335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500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317500635001271"/>
          <c:y val="0.87828628291692534"/>
          <c:w val="0.14901084945027032"/>
          <c:h val="5.72523091102161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20941076660996"/>
          <c:y val="5.0451354062186558E-2"/>
          <c:w val="0.57718208807391791"/>
          <c:h val="0.8272640584420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'Deaths from 2021-2022'!$C$10</c:f>
              <c:strCache>
                <c:ptCount val="1"/>
                <c:pt idx="0">
                  <c:v>All other countries</c:v>
                </c:pt>
              </c:strCache>
            </c:strRef>
          </c:tx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2021-2022'!$E$9:$F$9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'Deaths from 2021-2022'!$E$10:$F$10</c:f>
              <c:numCache>
                <c:formatCode>_-* #,##0_-;\-* #,##0_-;_-* "-"??_-;_-@_-</c:formatCode>
                <c:ptCount val="2"/>
                <c:pt idx="0">
                  <c:v>3513</c:v>
                </c:pt>
                <c:pt idx="1">
                  <c:v>2591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4-424E-AA6D-D76348C43F79}"/>
            </c:ext>
          </c:extLst>
        </c:ser>
        <c:ser>
          <c:idx val="1"/>
          <c:order val="1"/>
          <c:tx>
            <c:strRef>
              <c:f>'Deaths from 2021-2022'!$C$11</c:f>
              <c:strCache>
                <c:ptCount val="1"/>
                <c:pt idx="0">
                  <c:v>Burkina Faso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2021-2022'!$E$9:$F$9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'Deaths from 2021-2022'!$E$11:$F$11</c:f>
              <c:numCache>
                <c:formatCode>_-* #,##0_-;\-* #,##0_-;_-* "-"??_-;_-@_-</c:formatCode>
                <c:ptCount val="2"/>
                <c:pt idx="0" formatCode="0">
                  <c:v>759</c:v>
                </c:pt>
                <c:pt idx="1">
                  <c:v>1135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4-424E-AA6D-D76348C43F79}"/>
            </c:ext>
          </c:extLst>
        </c:ser>
        <c:ser>
          <c:idx val="2"/>
          <c:order val="2"/>
          <c:tx>
            <c:strRef>
              <c:f>'Deaths from 2021-2022'!$C$12</c:f>
              <c:strCache>
                <c:ptCount val="1"/>
                <c:pt idx="0">
                  <c:v>Mali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Graphik Medium" panose="020B060303020206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653-447E-9E24-5FCA2E51CE9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Graphik Medium" panose="020B060303020206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653-447E-9E24-5FCA2E51C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2021-2022'!$E$9:$F$9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'Deaths from 2021-2022'!$E$12:$F$12</c:f>
              <c:numCache>
                <c:formatCode>_-* #,##0_-;\-* #,##0_-;_-* "-"??_-;_-@_-</c:formatCode>
                <c:ptCount val="2"/>
                <c:pt idx="0" formatCode="0">
                  <c:v>604</c:v>
                </c:pt>
                <c:pt idx="1">
                  <c:v>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4-424E-AA6D-D76348C43F79}"/>
            </c:ext>
          </c:extLst>
        </c:ser>
        <c:ser>
          <c:idx val="3"/>
          <c:order val="3"/>
          <c:tx>
            <c:strRef>
              <c:f>'Deaths from 2021-2022'!$C$13</c:f>
              <c:strCache>
                <c:ptCount val="1"/>
                <c:pt idx="0">
                  <c:v>Somalia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764896745810298E-3"/>
                  <c:y val="2.626023270288049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D4-424E-AA6D-D76348C43F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2021-2022'!$E$9:$F$9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'Deaths from 2021-2022'!$E$13:$F$13</c:f>
              <c:numCache>
                <c:formatCode>_-* #,##0_-;\-* #,##0_-;_-* "-"??_-;_-@_-</c:formatCode>
                <c:ptCount val="2"/>
                <c:pt idx="0" formatCode="0">
                  <c:v>661</c:v>
                </c:pt>
                <c:pt idx="1">
                  <c:v>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4-424E-AA6D-D76348C43F79}"/>
            </c:ext>
          </c:extLst>
        </c:ser>
        <c:ser>
          <c:idx val="4"/>
          <c:order val="4"/>
          <c:tx>
            <c:strRef>
              <c:f>'Deaths from 2021-2022'!$C$14</c:f>
              <c:strCache>
                <c:ptCount val="1"/>
                <c:pt idx="0">
                  <c:v>Pakistan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2021-2022'!$E$9:$F$9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'Deaths from 2021-2022'!$E$14:$F$14</c:f>
              <c:numCache>
                <c:formatCode>_-* #,##0_-;\-* #,##0_-;_-* "-"??_-;_-@_-</c:formatCode>
                <c:ptCount val="2"/>
                <c:pt idx="0" formatCode="0">
                  <c:v>292</c:v>
                </c:pt>
                <c:pt idx="1">
                  <c:v>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D4-424E-AA6D-D76348C43F79}"/>
            </c:ext>
          </c:extLst>
        </c:ser>
        <c:ser>
          <c:idx val="5"/>
          <c:order val="5"/>
          <c:tx>
            <c:strRef>
              <c:f>'Deaths from 2021-2022'!$C$15</c:f>
              <c:strCache>
                <c:ptCount val="1"/>
                <c:pt idx="0">
                  <c:v>Afghanistan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Graphik Medium" panose="020B06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'Deaths from 2021-2022'!$E$9:$F$9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'Deaths from 2021-2022'!$E$15:$F$15</c:f>
              <c:numCache>
                <c:formatCode>_-* #,##0_-;\-* #,##0_-;_-* "-"??_-;_-@_-</c:formatCode>
                <c:ptCount val="2"/>
                <c:pt idx="0">
                  <c:v>1499</c:v>
                </c:pt>
                <c:pt idx="1">
                  <c:v>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D4-424E-AA6D-D76348C43F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437754608"/>
        <c:axId val="437757888"/>
      </c:barChart>
      <c:catAx>
        <c:axId val="43775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7888"/>
        <c:crosses val="autoZero"/>
        <c:auto val="1"/>
        <c:lblAlgn val="ctr"/>
        <c:lblOffset val="100"/>
        <c:noMultiLvlLbl val="0"/>
      </c:catAx>
      <c:valAx>
        <c:axId val="43775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1.9518522562300411E-2"/>
              <c:y val="0.305921733528503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775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'01-deathsMENAvsWorld'!$B$51</c:f>
              <c:strCache>
                <c:ptCount val="1"/>
                <c:pt idx="0">
                  <c:v>MENA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cat>
            <c:numRef>
              <c:f>'01-deathsMENAvsWorld'!$C$50:$M$50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'01-deathsMENAvsWorld'!$C$51:$M$51</c:f>
              <c:numCache>
                <c:formatCode>0.0%</c:formatCode>
                <c:ptCount val="11"/>
                <c:pt idx="0">
                  <c:v>0.42279770289305452</c:v>
                </c:pt>
                <c:pt idx="1">
                  <c:v>0.53404500865551063</c:v>
                </c:pt>
                <c:pt idx="2">
                  <c:v>0.45725567620927937</c:v>
                </c:pt>
                <c:pt idx="3">
                  <c:v>0.43249701314217442</c:v>
                </c:pt>
                <c:pt idx="4">
                  <c:v>0.57096090891584828</c:v>
                </c:pt>
                <c:pt idx="5">
                  <c:v>0.33665472458575907</c:v>
                </c:pt>
                <c:pt idx="6">
                  <c:v>0.25641711229946523</c:v>
                </c:pt>
                <c:pt idx="7">
                  <c:v>0.16821910190462949</c:v>
                </c:pt>
                <c:pt idx="8">
                  <c:v>0.18296784609175298</c:v>
                </c:pt>
                <c:pt idx="9">
                  <c:v>0.15925218340611352</c:v>
                </c:pt>
                <c:pt idx="10">
                  <c:v>0.11804208327115356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53-4538-A255-D4A100149C0C}"/>
            </c:ext>
          </c:extLst>
        </c:ser>
        <c:ser>
          <c:idx val="1"/>
          <c:order val="1"/>
          <c:tx>
            <c:strRef>
              <c:f>'01-deathsMENAvsWorld'!$B$52</c:f>
              <c:strCache>
                <c:ptCount val="1"/>
                <c:pt idx="0">
                  <c:v>Rest of the world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'01-deathsMENAvsWorld'!$C$50:$M$50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'01-deathsMENAvsWorld'!$C$52:$M$52</c:f>
              <c:numCache>
                <c:formatCode>0.0%</c:formatCode>
                <c:ptCount val="11"/>
                <c:pt idx="0">
                  <c:v>0.57720229710694548</c:v>
                </c:pt>
                <c:pt idx="1">
                  <c:v>0.46595499134448931</c:v>
                </c:pt>
                <c:pt idx="2">
                  <c:v>0.54274432379072068</c:v>
                </c:pt>
                <c:pt idx="3">
                  <c:v>0.56750298685782552</c:v>
                </c:pt>
                <c:pt idx="4">
                  <c:v>0.42903909108415172</c:v>
                </c:pt>
                <c:pt idx="5">
                  <c:v>0.66334527541424093</c:v>
                </c:pt>
                <c:pt idx="6">
                  <c:v>0.74358288770053471</c:v>
                </c:pt>
                <c:pt idx="7">
                  <c:v>0.83178089809537048</c:v>
                </c:pt>
                <c:pt idx="8">
                  <c:v>0.81703215390824702</c:v>
                </c:pt>
                <c:pt idx="9">
                  <c:v>0.84074781659388642</c:v>
                </c:pt>
                <c:pt idx="10">
                  <c:v>0.88195791672884649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53-4538-A255-D4A100149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530112"/>
        <c:axId val="442531360"/>
      </c:areaChart>
      <c:catAx>
        <c:axId val="442530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531360"/>
        <c:crosses val="autoZero"/>
        <c:auto val="1"/>
        <c:lblAlgn val="ctr"/>
        <c:lblOffset val="100"/>
        <c:noMultiLvlLbl val="0"/>
      </c:catAx>
      <c:valAx>
        <c:axId val="4425313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530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81178894982516E-2"/>
          <c:y val="8.5505670479183865E-2"/>
          <c:w val="0.88541367809496485"/>
          <c:h val="0.73678438254003076"/>
        </c:manualLayout>
      </c:layout>
      <c:areaChart>
        <c:grouping val="stacked"/>
        <c:varyColors val="0"/>
        <c:ser>
          <c:idx val="4"/>
          <c:order val="0"/>
          <c:tx>
            <c:strRef>
              <c:f>'04-groups'!$B$33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cat>
            <c:numRef>
              <c:f>'04-groups'!$C$28:$M$28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'04-groups'!$C$33:$M$33</c:f>
              <c:numCache>
                <c:formatCode>General</c:formatCode>
                <c:ptCount val="11"/>
                <c:pt idx="0">
                  <c:v>3251</c:v>
                </c:pt>
                <c:pt idx="1">
                  <c:v>5228</c:v>
                </c:pt>
                <c:pt idx="2">
                  <c:v>4025</c:v>
                </c:pt>
                <c:pt idx="3">
                  <c:v>2198</c:v>
                </c:pt>
                <c:pt idx="4">
                  <c:v>2334</c:v>
                </c:pt>
                <c:pt idx="5">
                  <c:v>1036</c:v>
                </c:pt>
                <c:pt idx="6">
                  <c:v>180</c:v>
                </c:pt>
                <c:pt idx="7">
                  <c:v>314</c:v>
                </c:pt>
                <c:pt idx="8">
                  <c:v>338</c:v>
                </c:pt>
                <c:pt idx="9">
                  <c:v>141</c:v>
                </c:pt>
                <c:pt idx="1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B-4562-BECC-3BCA916BB892}"/>
            </c:ext>
          </c:extLst>
        </c:ser>
        <c:ser>
          <c:idx val="0"/>
          <c:order val="1"/>
          <c:tx>
            <c:strRef>
              <c:f>'04-groups'!$B$29</c:f>
              <c:strCache>
                <c:ptCount val="1"/>
                <c:pt idx="0">
                  <c:v>Islamic State (IS)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'04-groups'!$C$28:$M$28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'04-groups'!$C$29:$M$29</c:f>
              <c:numCache>
                <c:formatCode>General</c:formatCode>
                <c:ptCount val="11"/>
                <c:pt idx="0">
                  <c:v>225</c:v>
                </c:pt>
                <c:pt idx="1">
                  <c:v>194</c:v>
                </c:pt>
                <c:pt idx="2">
                  <c:v>379</c:v>
                </c:pt>
                <c:pt idx="3">
                  <c:v>2142</c:v>
                </c:pt>
                <c:pt idx="4">
                  <c:v>3343</c:v>
                </c:pt>
                <c:pt idx="5">
                  <c:v>1326</c:v>
                </c:pt>
                <c:pt idx="6">
                  <c:v>1058</c:v>
                </c:pt>
                <c:pt idx="7">
                  <c:v>450</c:v>
                </c:pt>
                <c:pt idx="8">
                  <c:v>698</c:v>
                </c:pt>
                <c:pt idx="9">
                  <c:v>653</c:v>
                </c:pt>
                <c:pt idx="10">
                  <c:v>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3B-4562-BECC-3BCA916BB892}"/>
            </c:ext>
          </c:extLst>
        </c:ser>
        <c:ser>
          <c:idx val="1"/>
          <c:order val="2"/>
          <c:tx>
            <c:strRef>
              <c:f>'04-groups'!$B$30</c:f>
              <c:strCache>
                <c:ptCount val="1"/>
                <c:pt idx="0">
                  <c:v>Islamic State - Sinai Province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'04-groups'!$C$28:$M$28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'04-groups'!$C$30:$M$30</c:f>
              <c:numCache>
                <c:formatCode>General</c:formatCode>
                <c:ptCount val="11"/>
                <c:pt idx="1">
                  <c:v>2</c:v>
                </c:pt>
                <c:pt idx="2">
                  <c:v>50</c:v>
                </c:pt>
                <c:pt idx="3">
                  <c:v>318</c:v>
                </c:pt>
                <c:pt idx="4">
                  <c:v>209</c:v>
                </c:pt>
                <c:pt idx="5">
                  <c:v>501</c:v>
                </c:pt>
                <c:pt idx="6">
                  <c:v>172</c:v>
                </c:pt>
                <c:pt idx="7">
                  <c:v>122</c:v>
                </c:pt>
                <c:pt idx="8">
                  <c:v>114</c:v>
                </c:pt>
                <c:pt idx="9">
                  <c:v>29</c:v>
                </c:pt>
                <c:pt idx="1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3B-4562-BECC-3BCA916BB892}"/>
            </c:ext>
          </c:extLst>
        </c:ser>
        <c:ser>
          <c:idx val="2"/>
          <c:order val="3"/>
          <c:tx>
            <c:strRef>
              <c:f>'04-groups'!$B$31</c:f>
              <c:strCache>
                <c:ptCount val="1"/>
                <c:pt idx="0">
                  <c:v>Unknown - Jihadists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'04-groups'!$C$28:$M$28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'04-groups'!$C$31:$M$31</c:f>
              <c:numCache>
                <c:formatCode>General</c:formatCode>
                <c:ptCount val="11"/>
                <c:pt idx="0">
                  <c:v>1</c:v>
                </c:pt>
                <c:pt idx="1">
                  <c:v>25</c:v>
                </c:pt>
                <c:pt idx="2">
                  <c:v>5</c:v>
                </c:pt>
                <c:pt idx="3">
                  <c:v>7</c:v>
                </c:pt>
                <c:pt idx="4">
                  <c:v>8</c:v>
                </c:pt>
                <c:pt idx="5">
                  <c:v>84</c:v>
                </c:pt>
                <c:pt idx="6">
                  <c:v>445</c:v>
                </c:pt>
                <c:pt idx="7">
                  <c:v>281</c:v>
                </c:pt>
                <c:pt idx="8">
                  <c:v>206</c:v>
                </c:pt>
                <c:pt idx="9">
                  <c:v>332</c:v>
                </c:pt>
                <c:pt idx="10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3B-4562-BECC-3BCA916BB892}"/>
            </c:ext>
          </c:extLst>
        </c:ser>
        <c:ser>
          <c:idx val="3"/>
          <c:order val="4"/>
          <c:tx>
            <c:strRef>
              <c:f>'04-groups'!$B$32</c:f>
              <c:strCache>
                <c:ptCount val="1"/>
                <c:pt idx="0">
                  <c:v>Al-Qaeda in the Arabian Peninsula (AQAP)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'04-groups'!$C$28:$M$28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'04-groups'!$C$32:$M$32</c:f>
              <c:numCache>
                <c:formatCode>General</c:formatCode>
                <c:ptCount val="11"/>
                <c:pt idx="0">
                  <c:v>425</c:v>
                </c:pt>
                <c:pt idx="1">
                  <c:v>104</c:v>
                </c:pt>
                <c:pt idx="2">
                  <c:v>173</c:v>
                </c:pt>
                <c:pt idx="3">
                  <c:v>41</c:v>
                </c:pt>
                <c:pt idx="4">
                  <c:v>36</c:v>
                </c:pt>
                <c:pt idx="5">
                  <c:v>60</c:v>
                </c:pt>
                <c:pt idx="6">
                  <c:v>63</c:v>
                </c:pt>
                <c:pt idx="7">
                  <c:v>43</c:v>
                </c:pt>
                <c:pt idx="8">
                  <c:v>4</c:v>
                </c:pt>
                <c:pt idx="9">
                  <c:v>12</c:v>
                </c:pt>
                <c:pt idx="1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E3B-4562-BECC-3BCA916BB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5795888"/>
        <c:axId val="715792560"/>
      </c:areaChart>
      <c:catAx>
        <c:axId val="715795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l"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Source: </a:t>
                </a:r>
                <a:r>
                  <a:rPr lang="en-US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TerrorismTracker</a:t>
                </a:r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IEP Calculations </a:t>
                </a:r>
              </a:p>
            </c:rich>
          </c:tx>
          <c:layout>
            <c:manualLayout>
              <c:xMode val="edge"/>
              <c:yMode val="edge"/>
              <c:x val="2.2727656748286858E-2"/>
              <c:y val="0.934804205275403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l"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792560"/>
        <c:crosses val="autoZero"/>
        <c:auto val="1"/>
        <c:lblAlgn val="ctr"/>
        <c:lblOffset val="100"/>
        <c:noMultiLvlLbl val="0"/>
      </c:catAx>
      <c:valAx>
        <c:axId val="71579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dirty="0">
                    <a:solidFill>
                      <a:schemeClr val="tx1"/>
                    </a:solidFill>
                  </a:rPr>
                  <a:t>Terrorism Deaths</a:t>
                </a:r>
              </a:p>
            </c:rich>
          </c:tx>
          <c:layout>
            <c:manualLayout>
              <c:xMode val="edge"/>
              <c:yMode val="edge"/>
              <c:x val="1.4233072729880935E-2"/>
              <c:y val="0.393287844418929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795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72908769324594"/>
          <c:y val="4.7743055555555552E-2"/>
          <c:w val="0.8697813675089171"/>
          <c:h val="0.79681851586733465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cat>
            <c:strRef>
              <c:f>'Deaths by country'!$C$11:$C$21</c:f>
              <c:strCache>
                <c:ptCount val="11"/>
                <c:pt idx="0">
                  <c:v>Burkina Faso</c:v>
                </c:pt>
                <c:pt idx="1">
                  <c:v>Mali</c:v>
                </c:pt>
                <c:pt idx="2">
                  <c:v>Somalia</c:v>
                </c:pt>
                <c:pt idx="3">
                  <c:v>Pakistan</c:v>
                </c:pt>
                <c:pt idx="4">
                  <c:v>Afghanistan</c:v>
                </c:pt>
                <c:pt idx="5">
                  <c:v>Syria</c:v>
                </c:pt>
                <c:pt idx="6">
                  <c:v>Myanmar</c:v>
                </c:pt>
                <c:pt idx="7">
                  <c:v>Nigeria</c:v>
                </c:pt>
                <c:pt idx="8">
                  <c:v>Niger</c:v>
                </c:pt>
                <c:pt idx="9">
                  <c:v>Iraq</c:v>
                </c:pt>
                <c:pt idx="10">
                  <c:v>Rest of the World</c:v>
                </c:pt>
              </c:strCache>
            </c:strRef>
          </c:cat>
          <c:val>
            <c:numRef>
              <c:f>'Deaths by country'!$F$11:$F$21</c:f>
              <c:numCache>
                <c:formatCode>_-* #,##0_-;\-* #,##0_-;_-* "-"??_-;_-@_-</c:formatCode>
                <c:ptCount val="11"/>
                <c:pt idx="0" formatCode="General">
                  <c:v>0</c:v>
                </c:pt>
                <c:pt idx="1">
                  <c:v>1135</c:v>
                </c:pt>
                <c:pt idx="2">
                  <c:v>2079</c:v>
                </c:pt>
                <c:pt idx="3">
                  <c:v>2834</c:v>
                </c:pt>
                <c:pt idx="4">
                  <c:v>3477</c:v>
                </c:pt>
                <c:pt idx="5">
                  <c:v>4110</c:v>
                </c:pt>
                <c:pt idx="6">
                  <c:v>4557</c:v>
                </c:pt>
                <c:pt idx="7">
                  <c:v>4972</c:v>
                </c:pt>
                <c:pt idx="8">
                  <c:v>5357</c:v>
                </c:pt>
                <c:pt idx="9">
                  <c:v>5555</c:v>
                </c:pt>
                <c:pt idx="10">
                  <c:v>5729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5D-4DB7-A950-1EA8A7C41F86}"/>
            </c:ext>
          </c:extLst>
        </c:ser>
        <c:ser>
          <c:idx val="1"/>
          <c:order val="1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FFFC84F-7D96-4B7C-9A64-B071FC87DB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D5D-4DB7-A950-1EA8A7C41F8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586B398-69A6-1846-861F-385CBE98B11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D5D-4DB7-A950-1EA8A7C41F8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55FFC08-2F4F-074F-8338-FE49F153D3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D5D-4DB7-A950-1EA8A7C41F8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868BEA7-28F6-9647-9CEC-40DA283A25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D5D-4DB7-A950-1EA8A7C41F8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53C28FD-8BB9-F64C-8482-3CF4C9D721A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D5D-4DB7-A950-1EA8A7C41F86}"/>
                </c:ext>
              </c:extLst>
            </c:dLbl>
            <c:dLbl>
              <c:idx val="5"/>
              <c:layout>
                <c:manualLayout>
                  <c:x val="0"/>
                  <c:y val="-3.380441375713564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C90B348-90A0-4DD8-A19D-5FD8AA11D73E}" type="CELLRANGE">
                      <a:rPr lang="en-US" sz="1200">
                        <a:solidFill>
                          <a:schemeClr val="bg1"/>
                        </a:solidFill>
                        <a:latin typeface="Graphik Medium" panose="020B0603030202060203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AD5D-4DB7-A950-1EA8A7C41F86}"/>
                </c:ext>
              </c:extLst>
            </c:dLbl>
            <c:dLbl>
              <c:idx val="6"/>
              <c:layout>
                <c:manualLayout>
                  <c:x val="0"/>
                  <c:y val="-3.091103892790991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A5A3DC8-FEEA-4EF4-98F2-915C609188AA}" type="CELLRANGE">
                      <a:rPr lang="en-US" sz="1200">
                        <a:solidFill>
                          <a:schemeClr val="bg1"/>
                        </a:solidFill>
                        <a:latin typeface="Graphik Medium" panose="020B0603030202060203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AD5D-4DB7-A950-1EA8A7C41F86}"/>
                </c:ext>
              </c:extLst>
            </c:dLbl>
            <c:dLbl>
              <c:idx val="7"/>
              <c:layout>
                <c:manualLayout>
                  <c:x val="-1.1375870067034272E-16"/>
                  <c:y val="-3.491323843698803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4D6FC17-CCDA-4CB0-BEDF-F567B40ACE8A}" type="CELLRANGE">
                      <a:rPr lang="en-US" sz="1200">
                        <a:solidFill>
                          <a:schemeClr val="bg1"/>
                        </a:solidFill>
                        <a:latin typeface="Graphik Medium" panose="020B0603030202060203" pitchFamily="34" charset="0"/>
                      </a:rPr>
                      <a:pPr>
                        <a:defRPr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AD5D-4DB7-A950-1EA8A7C41F86}"/>
                </c:ext>
              </c:extLst>
            </c:dLbl>
            <c:dLbl>
              <c:idx val="8"/>
              <c:layout>
                <c:manualLayout>
                  <c:x val="-1.3738639301608982E-16"/>
                  <c:y val="3.4601924759405077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6EE89FB-8A57-4A4E-9F21-C1C0171AF670}" type="CELLRANGE">
                      <a:rPr lang="en-US" sz="1400">
                        <a:solidFill>
                          <a:schemeClr val="tx1"/>
                        </a:solidFill>
                        <a:latin typeface="Graphik Medium" panose="020B0603030202060203" pitchFamily="34" charset="0"/>
                      </a:rPr>
                      <a:pPr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D5D-4DB7-A950-1EA8A7C41F86}"/>
                </c:ext>
              </c:extLst>
            </c:dLbl>
            <c:dLbl>
              <c:idx val="9"/>
              <c:layout>
                <c:manualLayout>
                  <c:x val="0"/>
                  <c:y val="-1.755686789151381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EC5A144-99C9-400B-8846-A91F0F13B95C}" type="CELLRANGE">
                      <a:rPr lang="en-US" sz="140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AD5D-4DB7-A950-1EA8A7C41F8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61A8CC0-53FA-0B4B-A4B1-43918A864D8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AD5D-4DB7-A950-1EA8A7C41F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'Deaths by country'!$C$11:$C$21</c:f>
              <c:strCache>
                <c:ptCount val="11"/>
                <c:pt idx="0">
                  <c:v>Burkina Faso</c:v>
                </c:pt>
                <c:pt idx="1">
                  <c:v>Mali</c:v>
                </c:pt>
                <c:pt idx="2">
                  <c:v>Somalia</c:v>
                </c:pt>
                <c:pt idx="3">
                  <c:v>Pakistan</c:v>
                </c:pt>
                <c:pt idx="4">
                  <c:v>Afghanistan</c:v>
                </c:pt>
                <c:pt idx="5">
                  <c:v>Syria</c:v>
                </c:pt>
                <c:pt idx="6">
                  <c:v>Myanmar</c:v>
                </c:pt>
                <c:pt idx="7">
                  <c:v>Nigeria</c:v>
                </c:pt>
                <c:pt idx="8">
                  <c:v>Niger</c:v>
                </c:pt>
                <c:pt idx="9">
                  <c:v>Iraq</c:v>
                </c:pt>
                <c:pt idx="10">
                  <c:v>Rest of the World</c:v>
                </c:pt>
              </c:strCache>
            </c:strRef>
          </c:cat>
          <c:val>
            <c:numRef>
              <c:f>'Deaths by country'!$G$11:$G$21</c:f>
              <c:numCache>
                <c:formatCode>General</c:formatCode>
                <c:ptCount val="11"/>
                <c:pt idx="0">
                  <c:v>1135</c:v>
                </c:pt>
                <c:pt idx="1">
                  <c:v>944</c:v>
                </c:pt>
                <c:pt idx="2">
                  <c:v>755</c:v>
                </c:pt>
                <c:pt idx="3">
                  <c:v>643</c:v>
                </c:pt>
                <c:pt idx="4">
                  <c:v>633</c:v>
                </c:pt>
                <c:pt idx="5">
                  <c:v>447</c:v>
                </c:pt>
                <c:pt idx="6">
                  <c:v>415</c:v>
                </c:pt>
                <c:pt idx="7">
                  <c:v>385</c:v>
                </c:pt>
                <c:pt idx="8">
                  <c:v>198</c:v>
                </c:pt>
                <c:pt idx="9">
                  <c:v>174</c:v>
                </c:pt>
                <c:pt idx="10">
                  <c:v>972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'Deaths by country'!$E$11:$E$21</c15:f>
                <c15:dlblRangeCache>
                  <c:ptCount val="11"/>
                  <c:pt idx="0">
                    <c:v>17%</c:v>
                  </c:pt>
                  <c:pt idx="1">
                    <c:v>14%</c:v>
                  </c:pt>
                  <c:pt idx="2">
                    <c:v>11%</c:v>
                  </c:pt>
                  <c:pt idx="3">
                    <c:v>10%</c:v>
                  </c:pt>
                  <c:pt idx="4">
                    <c:v>9%</c:v>
                  </c:pt>
                  <c:pt idx="5">
                    <c:v>7%</c:v>
                  </c:pt>
                  <c:pt idx="6">
                    <c:v>6%</c:v>
                  </c:pt>
                  <c:pt idx="7">
                    <c:v>6%</c:v>
                  </c:pt>
                  <c:pt idx="8">
                    <c:v>3%</c:v>
                  </c:pt>
                  <c:pt idx="9">
                    <c:v>3%</c:v>
                  </c:pt>
                  <c:pt idx="10">
                    <c:v>15%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AD5D-4DB7-A950-1EA8A7C41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954680928"/>
        <c:axId val="954665264"/>
      </c:barChart>
      <c:catAx>
        <c:axId val="95468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4665264"/>
        <c:crosses val="autoZero"/>
        <c:auto val="1"/>
        <c:lblAlgn val="ctr"/>
        <c:lblOffset val="100"/>
        <c:noMultiLvlLbl val="0"/>
      </c:catAx>
      <c:valAx>
        <c:axId val="95466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20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</a:t>
                </a:r>
                <a:r>
                  <a:rPr lang="en-AU" sz="2000" b="1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TERRORISM</a:t>
                </a:r>
                <a:endParaRPr lang="en-AU" sz="20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4920063425091104E-3"/>
              <c:y val="0.109943946640921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5468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07458442694662"/>
          <c:y val="4.8888888888888891E-2"/>
          <c:w val="0.86484544579735223"/>
          <c:h val="0.79811892640936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'Increase in Deaths'!$C$12:$C$21</c:f>
              <c:strCache>
                <c:ptCount val="10"/>
                <c:pt idx="0">
                  <c:v>Burkina Faso</c:v>
                </c:pt>
                <c:pt idx="1">
                  <c:v>Pakistan</c:v>
                </c:pt>
                <c:pt idx="2">
                  <c:v>Mali</c:v>
                </c:pt>
                <c:pt idx="3">
                  <c:v>Somalia</c:v>
                </c:pt>
                <c:pt idx="4">
                  <c:v>Myanmar</c:v>
                </c:pt>
                <c:pt idx="5">
                  <c:v>Mozambique</c:v>
                </c:pt>
                <c:pt idx="6">
                  <c:v>Iran</c:v>
                </c:pt>
                <c:pt idx="7">
                  <c:v>Israel</c:v>
                </c:pt>
                <c:pt idx="8">
                  <c:v>Togo</c:v>
                </c:pt>
                <c:pt idx="9">
                  <c:v>Benin</c:v>
                </c:pt>
              </c:strCache>
            </c:strRef>
          </c:cat>
          <c:val>
            <c:numRef>
              <c:f>'Increase in Deaths'!$F$12:$F$21</c:f>
              <c:numCache>
                <c:formatCode>General</c:formatCode>
                <c:ptCount val="10"/>
                <c:pt idx="0">
                  <c:v>376</c:v>
                </c:pt>
                <c:pt idx="1">
                  <c:v>351</c:v>
                </c:pt>
                <c:pt idx="2">
                  <c:v>340</c:v>
                </c:pt>
                <c:pt idx="3">
                  <c:v>94</c:v>
                </c:pt>
                <c:pt idx="4">
                  <c:v>89</c:v>
                </c:pt>
                <c:pt idx="5">
                  <c:v>65</c:v>
                </c:pt>
                <c:pt idx="6">
                  <c:v>39</c:v>
                </c:pt>
                <c:pt idx="7">
                  <c:v>27</c:v>
                </c:pt>
                <c:pt idx="8">
                  <c:v>26</c:v>
                </c:pt>
                <c:pt idx="9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5-4532-9B1B-67A23BC451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-27"/>
        <c:axId val="658198184"/>
        <c:axId val="658192936"/>
      </c:barChart>
      <c:catAx>
        <c:axId val="6581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2936"/>
        <c:crosses val="autoZero"/>
        <c:auto val="1"/>
        <c:lblAlgn val="ctr"/>
        <c:lblOffset val="100"/>
        <c:noMultiLvlLbl val="0"/>
      </c:catAx>
      <c:valAx>
        <c:axId val="65819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CHANGE</a:t>
                </a:r>
                <a:r>
                  <a:rPr lang="en-AU" sz="14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DEATHS</a:t>
                </a:r>
                <a:endParaRPr lang="en-AU" sz="1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2991645965855952E-2"/>
              <c:y val="0.255681328424550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raphik Medium" panose="020B0603030202060203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517442406610509E-2"/>
          <c:y val="4.8888888888888891E-2"/>
          <c:w val="0.88840256870683987"/>
          <c:h val="0.798118926409366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754162642071232E-17"/>
                  <c:y val="-1.69939180778551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45-40C0-8B4A-4F96D83176F1}"/>
                </c:ext>
              </c:extLst>
            </c:dLbl>
            <c:dLbl>
              <c:idx val="6"/>
              <c:layout>
                <c:manualLayout>
                  <c:x val="0"/>
                  <c:y val="1.3273602123776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45-40C0-8B4A-4F96D8317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'Decrease in Deaths'!$C$11:$C$20</c:f>
              <c:strCache>
                <c:ptCount val="10"/>
                <c:pt idx="0">
                  <c:v>Afghanistan</c:v>
                </c:pt>
                <c:pt idx="1">
                  <c:v>Niger</c:v>
                </c:pt>
                <c:pt idx="2">
                  <c:v>Iraq</c:v>
                </c:pt>
                <c:pt idx="3">
                  <c:v>Nigeria</c:v>
                </c:pt>
                <c:pt idx="4">
                  <c:v>Democratic Republic of the Congo</c:v>
                </c:pt>
                <c:pt idx="5">
                  <c:v>Colombia</c:v>
                </c:pt>
                <c:pt idx="6">
                  <c:v>Syria</c:v>
                </c:pt>
                <c:pt idx="7">
                  <c:v>India</c:v>
                </c:pt>
                <c:pt idx="8">
                  <c:v>Philippines</c:v>
                </c:pt>
                <c:pt idx="9">
                  <c:v>Yemen</c:v>
                </c:pt>
              </c:strCache>
            </c:strRef>
          </c:cat>
          <c:val>
            <c:numRef>
              <c:f>'Decrease in Deaths'!$F$11:$F$20</c:f>
              <c:numCache>
                <c:formatCode>_-* #,##0_-;\-* #,##0_-;_-* "-"??_-;_-@_-</c:formatCode>
                <c:ptCount val="10"/>
                <c:pt idx="0">
                  <c:v>-866</c:v>
                </c:pt>
                <c:pt idx="1">
                  <c:v>-397</c:v>
                </c:pt>
                <c:pt idx="2">
                  <c:v>-366</c:v>
                </c:pt>
                <c:pt idx="3">
                  <c:v>-112</c:v>
                </c:pt>
                <c:pt idx="4">
                  <c:v>-77</c:v>
                </c:pt>
                <c:pt idx="5">
                  <c:v>-57</c:v>
                </c:pt>
                <c:pt idx="6">
                  <c:v>-47</c:v>
                </c:pt>
                <c:pt idx="7">
                  <c:v>-45</c:v>
                </c:pt>
                <c:pt idx="8">
                  <c:v>-33</c:v>
                </c:pt>
                <c:pt idx="9">
                  <c:v>-19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45-40C0-8B4A-4F96D8317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658198184"/>
        <c:axId val="658192936"/>
      </c:barChart>
      <c:catAx>
        <c:axId val="65819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2936"/>
        <c:crosses val="autoZero"/>
        <c:auto val="1"/>
        <c:lblAlgn val="ctr"/>
        <c:lblOffset val="100"/>
        <c:noMultiLvlLbl val="0"/>
      </c:catAx>
      <c:valAx>
        <c:axId val="658192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CHANGE</a:t>
                </a:r>
                <a:r>
                  <a:rPr lang="en-AU" sz="14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DEATHS</a:t>
                </a:r>
                <a:endParaRPr lang="en-AU" sz="1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19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14763434834212E-2"/>
          <c:y val="2.9803563157846456E-2"/>
          <c:w val="0.89465321491777339"/>
          <c:h val="0.81251318706333353"/>
        </c:manualLayout>
      </c:layout>
      <c:areaChart>
        <c:grouping val="stacked"/>
        <c:varyColors val="0"/>
        <c:ser>
          <c:idx val="5"/>
          <c:order val="0"/>
          <c:tx>
            <c:strRef>
              <c:f>'Deaths from terrorism'!$D$12</c:f>
              <c:strCache>
                <c:ptCount val="1"/>
                <c:pt idx="0">
                  <c:v>All other countries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'Deaths from terrorism'!$E$11:$T$11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from terrorism'!$E$12:$T$12</c:f>
              <c:numCache>
                <c:formatCode>General</c:formatCode>
                <c:ptCount val="16"/>
                <c:pt idx="0">
                  <c:v>2143</c:v>
                </c:pt>
                <c:pt idx="1">
                  <c:v>2455</c:v>
                </c:pt>
                <c:pt idx="2">
                  <c:v>2269</c:v>
                </c:pt>
                <c:pt idx="3">
                  <c:v>2517</c:v>
                </c:pt>
                <c:pt idx="4">
                  <c:v>2029</c:v>
                </c:pt>
                <c:pt idx="5">
                  <c:v>3283</c:v>
                </c:pt>
                <c:pt idx="6">
                  <c:v>2869</c:v>
                </c:pt>
                <c:pt idx="7">
                  <c:v>2491</c:v>
                </c:pt>
                <c:pt idx="8">
                  <c:v>2911</c:v>
                </c:pt>
                <c:pt idx="9">
                  <c:v>2817</c:v>
                </c:pt>
                <c:pt idx="10">
                  <c:v>3599</c:v>
                </c:pt>
                <c:pt idx="11">
                  <c:v>2654</c:v>
                </c:pt>
                <c:pt idx="12">
                  <c:v>2708</c:v>
                </c:pt>
                <c:pt idx="13">
                  <c:v>2804</c:v>
                </c:pt>
                <c:pt idx="14">
                  <c:v>2356</c:v>
                </c:pt>
                <c:pt idx="15">
                  <c:v>2349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A-49B4-92B9-982A2DC8DEE4}"/>
            </c:ext>
          </c:extLst>
        </c:ser>
        <c:ser>
          <c:idx val="3"/>
          <c:order val="1"/>
          <c:tx>
            <c:strRef>
              <c:f>'Deaths from terrorism'!$D$16</c:f>
              <c:strCache>
                <c:ptCount val="1"/>
                <c:pt idx="0">
                  <c:v>Afghanistan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'Deaths from terrorism'!$E$11:$T$11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from terrorism'!$E$16:$T$16</c:f>
              <c:numCache>
                <c:formatCode>General</c:formatCode>
                <c:ptCount val="16"/>
                <c:pt idx="0">
                  <c:v>741</c:v>
                </c:pt>
                <c:pt idx="1">
                  <c:v>824</c:v>
                </c:pt>
                <c:pt idx="2">
                  <c:v>1116</c:v>
                </c:pt>
                <c:pt idx="3">
                  <c:v>1532</c:v>
                </c:pt>
                <c:pt idx="4">
                  <c:v>1561</c:v>
                </c:pt>
                <c:pt idx="5">
                  <c:v>1511</c:v>
                </c:pt>
                <c:pt idx="6">
                  <c:v>923</c:v>
                </c:pt>
                <c:pt idx="7">
                  <c:v>1143</c:v>
                </c:pt>
                <c:pt idx="8">
                  <c:v>1008</c:v>
                </c:pt>
                <c:pt idx="9">
                  <c:v>643</c:v>
                </c:pt>
                <c:pt idx="10">
                  <c:v>1256</c:v>
                </c:pt>
                <c:pt idx="11">
                  <c:v>1624</c:v>
                </c:pt>
                <c:pt idx="12">
                  <c:v>1194</c:v>
                </c:pt>
                <c:pt idx="13">
                  <c:v>1292</c:v>
                </c:pt>
                <c:pt idx="14">
                  <c:v>1499</c:v>
                </c:pt>
                <c:pt idx="15">
                  <c:v>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A-49B4-92B9-982A2DC8DEE4}"/>
            </c:ext>
          </c:extLst>
        </c:ser>
        <c:ser>
          <c:idx val="2"/>
          <c:order val="2"/>
          <c:tx>
            <c:strRef>
              <c:f>'Deaths from terrorism'!$D$15</c:f>
              <c:strCache>
                <c:ptCount val="1"/>
                <c:pt idx="0">
                  <c:v>Iraq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'Deaths from terrorism'!$E$11:$T$11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from terrorism'!$E$15:$T$15</c:f>
              <c:numCache>
                <c:formatCode>General</c:formatCode>
                <c:ptCount val="16"/>
                <c:pt idx="0">
                  <c:v>6249</c:v>
                </c:pt>
                <c:pt idx="1">
                  <c:v>2050</c:v>
                </c:pt>
                <c:pt idx="2">
                  <c:v>2384</c:v>
                </c:pt>
                <c:pt idx="3">
                  <c:v>2404</c:v>
                </c:pt>
                <c:pt idx="4">
                  <c:v>2178</c:v>
                </c:pt>
                <c:pt idx="5">
                  <c:v>2086</c:v>
                </c:pt>
                <c:pt idx="6">
                  <c:v>3980</c:v>
                </c:pt>
                <c:pt idx="7">
                  <c:v>3206</c:v>
                </c:pt>
                <c:pt idx="8">
                  <c:v>2974</c:v>
                </c:pt>
                <c:pt idx="9">
                  <c:v>4514</c:v>
                </c:pt>
                <c:pt idx="10">
                  <c:v>1732</c:v>
                </c:pt>
                <c:pt idx="11">
                  <c:v>1083</c:v>
                </c:pt>
                <c:pt idx="12">
                  <c:v>533</c:v>
                </c:pt>
                <c:pt idx="13">
                  <c:v>464</c:v>
                </c:pt>
                <c:pt idx="14">
                  <c:v>540</c:v>
                </c:pt>
                <c:pt idx="15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A-49B4-92B9-982A2DC8DEE4}"/>
            </c:ext>
          </c:extLst>
        </c:ser>
        <c:ser>
          <c:idx val="4"/>
          <c:order val="3"/>
          <c:tx>
            <c:strRef>
              <c:f>'Deaths from terrorism'!$D$17</c:f>
              <c:strCache>
                <c:ptCount val="1"/>
                <c:pt idx="0">
                  <c:v>Pakistan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cat>
            <c:numRef>
              <c:f>'Deaths from terrorism'!$E$11:$T$11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from terrorism'!$E$17:$T$17</c:f>
              <c:numCache>
                <c:formatCode>General</c:formatCode>
                <c:ptCount val="16"/>
                <c:pt idx="0">
                  <c:v>1080</c:v>
                </c:pt>
                <c:pt idx="1">
                  <c:v>1288</c:v>
                </c:pt>
                <c:pt idx="2">
                  <c:v>1580</c:v>
                </c:pt>
                <c:pt idx="3">
                  <c:v>1694</c:v>
                </c:pt>
                <c:pt idx="4">
                  <c:v>1503</c:v>
                </c:pt>
                <c:pt idx="5">
                  <c:v>1324</c:v>
                </c:pt>
                <c:pt idx="6">
                  <c:v>1584</c:v>
                </c:pt>
                <c:pt idx="7">
                  <c:v>996</c:v>
                </c:pt>
                <c:pt idx="8">
                  <c:v>658</c:v>
                </c:pt>
                <c:pt idx="9">
                  <c:v>631</c:v>
                </c:pt>
                <c:pt idx="10">
                  <c:v>632</c:v>
                </c:pt>
                <c:pt idx="11">
                  <c:v>502</c:v>
                </c:pt>
                <c:pt idx="12">
                  <c:v>250</c:v>
                </c:pt>
                <c:pt idx="13">
                  <c:v>263</c:v>
                </c:pt>
                <c:pt idx="14">
                  <c:v>292</c:v>
                </c:pt>
                <c:pt idx="15">
                  <c:v>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A-49B4-92B9-982A2DC8DEE4}"/>
            </c:ext>
          </c:extLst>
        </c:ser>
        <c:ser>
          <c:idx val="1"/>
          <c:order val="4"/>
          <c:tx>
            <c:strRef>
              <c:f>'Deaths from terrorism'!$D$14</c:f>
              <c:strCache>
                <c:ptCount val="1"/>
                <c:pt idx="0">
                  <c:v>Sahel</c:v>
                </c:pt>
              </c:strCache>
            </c:strRef>
          </c:tx>
          <c:spPr>
            <a:solidFill>
              <a:srgbClr val="339933"/>
            </a:solidFill>
            <a:ln>
              <a:noFill/>
            </a:ln>
            <a:effectLst/>
          </c:spPr>
          <c:cat>
            <c:numRef>
              <c:f>'Deaths from terrorism'!$E$11:$T$11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from terrorism'!$E$14:$T$14</c:f>
              <c:numCache>
                <c:formatCode>General</c:formatCode>
                <c:ptCount val="16"/>
                <c:pt idx="0">
                  <c:v>134</c:v>
                </c:pt>
                <c:pt idx="1">
                  <c:v>52</c:v>
                </c:pt>
                <c:pt idx="2">
                  <c:v>42</c:v>
                </c:pt>
                <c:pt idx="3">
                  <c:v>144</c:v>
                </c:pt>
                <c:pt idx="4">
                  <c:v>363</c:v>
                </c:pt>
                <c:pt idx="5">
                  <c:v>812</c:v>
                </c:pt>
                <c:pt idx="6">
                  <c:v>979</c:v>
                </c:pt>
                <c:pt idx="7">
                  <c:v>2269</c:v>
                </c:pt>
                <c:pt idx="8">
                  <c:v>2854</c:v>
                </c:pt>
                <c:pt idx="9">
                  <c:v>982</c:v>
                </c:pt>
                <c:pt idx="10">
                  <c:v>1415</c:v>
                </c:pt>
                <c:pt idx="11">
                  <c:v>1511</c:v>
                </c:pt>
                <c:pt idx="12">
                  <c:v>2412</c:v>
                </c:pt>
                <c:pt idx="13">
                  <c:v>2562</c:v>
                </c:pt>
                <c:pt idx="14">
                  <c:v>2679</c:v>
                </c:pt>
                <c:pt idx="15">
                  <c:v>2864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A-49B4-92B9-982A2DC8DEE4}"/>
            </c:ext>
          </c:extLst>
        </c:ser>
        <c:ser>
          <c:idx val="0"/>
          <c:order val="5"/>
          <c:tx>
            <c:strRef>
              <c:f>'Deaths from terrorism'!$D$13</c:f>
              <c:strCache>
                <c:ptCount val="1"/>
                <c:pt idx="0">
                  <c:v>Europe and North America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cat>
            <c:numRef>
              <c:f>'Deaths from terrorism'!$E$11:$T$11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from terrorism'!$E$13:$T$13</c:f>
              <c:numCache>
                <c:formatCode>General</c:formatCode>
                <c:ptCount val="16"/>
                <c:pt idx="0">
                  <c:v>67</c:v>
                </c:pt>
                <c:pt idx="1">
                  <c:v>68</c:v>
                </c:pt>
                <c:pt idx="2">
                  <c:v>62</c:v>
                </c:pt>
                <c:pt idx="3">
                  <c:v>109</c:v>
                </c:pt>
                <c:pt idx="4">
                  <c:v>280</c:v>
                </c:pt>
                <c:pt idx="5">
                  <c:v>213</c:v>
                </c:pt>
                <c:pt idx="6">
                  <c:v>63</c:v>
                </c:pt>
                <c:pt idx="7">
                  <c:v>25</c:v>
                </c:pt>
                <c:pt idx="8">
                  <c:v>476</c:v>
                </c:pt>
                <c:pt idx="9">
                  <c:v>799</c:v>
                </c:pt>
                <c:pt idx="10">
                  <c:v>298</c:v>
                </c:pt>
                <c:pt idx="11">
                  <c:v>106</c:v>
                </c:pt>
                <c:pt idx="12">
                  <c:v>96</c:v>
                </c:pt>
                <c:pt idx="13">
                  <c:v>48</c:v>
                </c:pt>
                <c:pt idx="14">
                  <c:v>15</c:v>
                </c:pt>
                <c:pt idx="1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A-49B4-92B9-982A2DC8D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6766176"/>
        <c:axId val="579484112"/>
      </c:areaChart>
      <c:catAx>
        <c:axId val="48676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484112"/>
        <c:crosses val="autoZero"/>
        <c:auto val="1"/>
        <c:lblAlgn val="ctr"/>
        <c:lblOffset val="100"/>
        <c:tickLblSkip val="3"/>
        <c:noMultiLvlLbl val="0"/>
      </c:catAx>
      <c:valAx>
        <c:axId val="57948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b="1">
                    <a:solidFill>
                      <a:sysClr val="windowText" lastClr="000000"/>
                    </a:solidFill>
                  </a:rPr>
                  <a:t>DEATHS FROM TERRORISM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7661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923059530247893"/>
          <c:y val="2.0278578533085172E-2"/>
          <c:w val="0.22868879457588173"/>
          <c:h val="0.2633757187419170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054434364626601E-2"/>
          <c:y val="0.14372559709623264"/>
          <c:w val="0.86119017707725765"/>
          <c:h val="0.73164632353343539"/>
        </c:manualLayout>
      </c:layout>
      <c:areaChart>
        <c:grouping val="stacked"/>
        <c:varyColors val="0"/>
        <c:ser>
          <c:idx val="0"/>
          <c:order val="0"/>
          <c:tx>
            <c:strRef>
              <c:f>'Top 4 Terror Groups'!$S$11</c:f>
              <c:strCache>
                <c:ptCount val="1"/>
                <c:pt idx="0">
                  <c:v>Islamic State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25400">
              <a:noFill/>
            </a:ln>
            <a:effectLst/>
          </c:spPr>
          <c:cat>
            <c:numRef>
              <c:f>'Top 4 Terror Groups'!$T$10:$AI$10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'Top 4 Terror Groups'!$T$11:$AI$11</c:f>
              <c:numCache>
                <c:formatCode>General</c:formatCode>
                <c:ptCount val="16"/>
                <c:pt idx="0">
                  <c:v>91</c:v>
                </c:pt>
                <c:pt idx="1">
                  <c:v>0</c:v>
                </c:pt>
                <c:pt idx="2">
                  <c:v>328</c:v>
                </c:pt>
                <c:pt idx="3">
                  <c:v>392</c:v>
                </c:pt>
                <c:pt idx="4">
                  <c:v>665</c:v>
                </c:pt>
                <c:pt idx="5">
                  <c:v>225</c:v>
                </c:pt>
                <c:pt idx="6">
                  <c:v>196</c:v>
                </c:pt>
                <c:pt idx="7">
                  <c:v>618</c:v>
                </c:pt>
                <c:pt idx="8">
                  <c:v>2686</c:v>
                </c:pt>
                <c:pt idx="9">
                  <c:v>4240</c:v>
                </c:pt>
                <c:pt idx="10">
                  <c:v>2616</c:v>
                </c:pt>
                <c:pt idx="11">
                  <c:v>2286</c:v>
                </c:pt>
                <c:pt idx="12">
                  <c:v>1665</c:v>
                </c:pt>
                <c:pt idx="13">
                  <c:v>2204</c:v>
                </c:pt>
                <c:pt idx="14">
                  <c:v>2194</c:v>
                </c:pt>
                <c:pt idx="15">
                  <c:v>1833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A-4829-BA84-5FBEA532A7F7}"/>
            </c:ext>
          </c:extLst>
        </c:ser>
        <c:ser>
          <c:idx val="1"/>
          <c:order val="1"/>
          <c:tx>
            <c:strRef>
              <c:f>'Top 4 Terror Groups'!$S$12</c:f>
              <c:strCache>
                <c:ptCount val="1"/>
                <c:pt idx="0">
                  <c:v>al-Shabaab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  <a:effectLst/>
          </c:spPr>
          <c:cat>
            <c:numRef>
              <c:f>'Top 4 Terror Groups'!$T$10:$AI$10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'Top 4 Terror Groups'!$T$12:$AI$12</c:f>
              <c:numCache>
                <c:formatCode>General</c:formatCode>
                <c:ptCount val="16"/>
                <c:pt idx="0">
                  <c:v>15</c:v>
                </c:pt>
                <c:pt idx="1">
                  <c:v>51</c:v>
                </c:pt>
                <c:pt idx="2">
                  <c:v>288</c:v>
                </c:pt>
                <c:pt idx="3">
                  <c:v>373</c:v>
                </c:pt>
                <c:pt idx="4">
                  <c:v>316</c:v>
                </c:pt>
                <c:pt idx="5">
                  <c:v>345</c:v>
                </c:pt>
                <c:pt idx="6">
                  <c:v>270</c:v>
                </c:pt>
                <c:pt idx="7">
                  <c:v>291</c:v>
                </c:pt>
                <c:pt idx="8">
                  <c:v>520</c:v>
                </c:pt>
                <c:pt idx="9">
                  <c:v>771</c:v>
                </c:pt>
                <c:pt idx="10">
                  <c:v>1601</c:v>
                </c:pt>
                <c:pt idx="11">
                  <c:v>836</c:v>
                </c:pt>
                <c:pt idx="12">
                  <c:v>758</c:v>
                </c:pt>
                <c:pt idx="13">
                  <c:v>699</c:v>
                </c:pt>
                <c:pt idx="14">
                  <c:v>639</c:v>
                </c:pt>
                <c:pt idx="15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FA-4829-BA84-5FBEA532A7F7}"/>
            </c:ext>
          </c:extLst>
        </c:ser>
        <c:ser>
          <c:idx val="4"/>
          <c:order val="2"/>
          <c:tx>
            <c:strRef>
              <c:f>'Top 4 Terror Groups'!$S$13</c:f>
              <c:strCache>
                <c:ptCount val="1"/>
                <c:pt idx="0">
                  <c:v>JNIM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'Top 4 Terror Groups'!$T$10:$AI$10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'Top 4 Terror Groups'!$T$13:$AI$13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57</c:v>
                </c:pt>
                <c:pt idx="11">
                  <c:v>98</c:v>
                </c:pt>
                <c:pt idx="12">
                  <c:v>146</c:v>
                </c:pt>
                <c:pt idx="13">
                  <c:v>208</c:v>
                </c:pt>
                <c:pt idx="14">
                  <c:v>387</c:v>
                </c:pt>
                <c:pt idx="15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FA-4829-BA84-5FBEA532A7F7}"/>
            </c:ext>
          </c:extLst>
        </c:ser>
        <c:ser>
          <c:idx val="3"/>
          <c:order val="3"/>
          <c:tx>
            <c:strRef>
              <c:f>'Top 4 Terror Groups'!$S$14</c:f>
              <c:strCache>
                <c:ptCount val="1"/>
                <c:pt idx="0">
                  <c:v>BLA</c:v>
                </c:pt>
              </c:strCache>
            </c:strRef>
          </c:tx>
          <c:spPr>
            <a:solidFill>
              <a:srgbClr val="FEC7BE"/>
            </a:solidFill>
            <a:ln w="25400">
              <a:noFill/>
            </a:ln>
            <a:effectLst/>
          </c:spPr>
          <c:cat>
            <c:numRef>
              <c:f>'Top 4 Terror Groups'!$T$10:$AI$10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'Top 4 Terror Groups'!$T$14:$AI$14</c:f>
              <c:numCache>
                <c:formatCode>General</c:formatCode>
                <c:ptCount val="16"/>
                <c:pt idx="0">
                  <c:v>11</c:v>
                </c:pt>
                <c:pt idx="1">
                  <c:v>16</c:v>
                </c:pt>
                <c:pt idx="2">
                  <c:v>10</c:v>
                </c:pt>
                <c:pt idx="3">
                  <c:v>15</c:v>
                </c:pt>
                <c:pt idx="4">
                  <c:v>18</c:v>
                </c:pt>
                <c:pt idx="5">
                  <c:v>25</c:v>
                </c:pt>
                <c:pt idx="6">
                  <c:v>25</c:v>
                </c:pt>
                <c:pt idx="7">
                  <c:v>0</c:v>
                </c:pt>
                <c:pt idx="8">
                  <c:v>0</c:v>
                </c:pt>
                <c:pt idx="9">
                  <c:v>9</c:v>
                </c:pt>
                <c:pt idx="10">
                  <c:v>18</c:v>
                </c:pt>
                <c:pt idx="11">
                  <c:v>10</c:v>
                </c:pt>
                <c:pt idx="12">
                  <c:v>17</c:v>
                </c:pt>
                <c:pt idx="13">
                  <c:v>50</c:v>
                </c:pt>
                <c:pt idx="14">
                  <c:v>26</c:v>
                </c:pt>
                <c:pt idx="15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FA-4829-BA84-5FBEA532A7F7}"/>
            </c:ext>
          </c:extLst>
        </c:ser>
        <c:ser>
          <c:idx val="2"/>
          <c:order val="4"/>
          <c:tx>
            <c:strRef>
              <c:f>'Top 4 Terror Groups'!$S$15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25400">
              <a:noFill/>
            </a:ln>
            <a:effectLst/>
          </c:spPr>
          <c:cat>
            <c:numRef>
              <c:f>'Top 4 Terror Groups'!$T$10:$AI$10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'Top 4 Terror Groups'!$T$15:$AI$15</c:f>
              <c:numCache>
                <c:formatCode>_-* #,##0_-;\-* #,##0_-;_-* "-"??_-;_-@_-</c:formatCode>
                <c:ptCount val="16"/>
                <c:pt idx="0">
                  <c:v>6878</c:v>
                </c:pt>
                <c:pt idx="1">
                  <c:v>3894</c:v>
                </c:pt>
                <c:pt idx="2">
                  <c:v>1796</c:v>
                </c:pt>
                <c:pt idx="3">
                  <c:v>2451</c:v>
                </c:pt>
                <c:pt idx="4">
                  <c:v>3185</c:v>
                </c:pt>
                <c:pt idx="5">
                  <c:v>5069</c:v>
                </c:pt>
                <c:pt idx="6">
                  <c:v>7163</c:v>
                </c:pt>
                <c:pt idx="7">
                  <c:v>6207</c:v>
                </c:pt>
                <c:pt idx="8">
                  <c:v>4274</c:v>
                </c:pt>
                <c:pt idx="9">
                  <c:v>3142</c:v>
                </c:pt>
                <c:pt idx="10">
                  <c:v>2282</c:v>
                </c:pt>
                <c:pt idx="11">
                  <c:v>1996</c:v>
                </c:pt>
                <c:pt idx="12">
                  <c:v>2198</c:v>
                </c:pt>
                <c:pt idx="13">
                  <c:v>2463</c:v>
                </c:pt>
                <c:pt idx="14">
                  <c:v>2784</c:v>
                </c:pt>
                <c:pt idx="15">
                  <c:v>2361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FA-4829-BA84-5FBEA532A7F7}"/>
            </c:ext>
          </c:extLst>
        </c:ser>
        <c:ser>
          <c:idx val="6"/>
          <c:order val="5"/>
          <c:tx>
            <c:strRef>
              <c:f>'Top 4 Terror Groups'!$S$16</c:f>
              <c:strCache>
                <c:ptCount val="1"/>
                <c:pt idx="0">
                  <c:v>All other groups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25400">
              <a:noFill/>
            </a:ln>
            <a:effectLst/>
          </c:spPr>
          <c:cat>
            <c:numRef>
              <c:f>'Top 4 Terror Groups'!$T$10:$AI$10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'Top 4 Terror Groups'!$T$16:$AI$16</c:f>
              <c:numCache>
                <c:formatCode>_-* #,##0_-;\-* #,##0_-;_-* "-"??_-;_-@_-</c:formatCode>
                <c:ptCount val="16"/>
                <c:pt idx="0">
                  <c:v>3419</c:v>
                </c:pt>
                <c:pt idx="1">
                  <c:v>2776</c:v>
                </c:pt>
                <c:pt idx="2">
                  <c:v>5031</c:v>
                </c:pt>
                <c:pt idx="3">
                  <c:v>5169</c:v>
                </c:pt>
                <c:pt idx="4">
                  <c:v>3730</c:v>
                </c:pt>
                <c:pt idx="5">
                  <c:v>3565</c:v>
                </c:pt>
                <c:pt idx="6">
                  <c:v>2744</c:v>
                </c:pt>
                <c:pt idx="7">
                  <c:v>3014</c:v>
                </c:pt>
                <c:pt idx="8">
                  <c:v>3401</c:v>
                </c:pt>
                <c:pt idx="9">
                  <c:v>2224</c:v>
                </c:pt>
                <c:pt idx="10">
                  <c:v>2358</c:v>
                </c:pt>
                <c:pt idx="11">
                  <c:v>2254</c:v>
                </c:pt>
                <c:pt idx="12">
                  <c:v>2409</c:v>
                </c:pt>
                <c:pt idx="13">
                  <c:v>1809</c:v>
                </c:pt>
                <c:pt idx="14">
                  <c:v>1351</c:v>
                </c:pt>
                <c:pt idx="15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FA-4829-BA84-5FBEA532A7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0693904"/>
        <c:axId val="930694888"/>
      </c:areaChart>
      <c:catAx>
        <c:axId val="9306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4888"/>
        <c:crosses val="autoZero"/>
        <c:auto val="1"/>
        <c:lblAlgn val="ctr"/>
        <c:lblOffset val="100"/>
        <c:tickLblSkip val="3"/>
        <c:noMultiLvlLbl val="0"/>
      </c:catAx>
      <c:valAx>
        <c:axId val="930694888"/>
        <c:scaling>
          <c:orientation val="minMax"/>
          <c:max val="12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1.2038002633783769E-2"/>
              <c:y val="0.216111758633502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30693904"/>
        <c:crosses val="autoZero"/>
        <c:crossBetween val="midCat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85932995513972"/>
          <c:y val="3.0106603108103737E-2"/>
          <c:w val="0.74766430306256459"/>
          <c:h val="8.8815409574218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846011533098008E-2"/>
          <c:y val="3.4009732012022287E-2"/>
          <c:w val="0.92351090024331517"/>
          <c:h val="0.834723902443666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'Distribution of deaths'!$B$12</c:f>
              <c:strCache>
                <c:ptCount val="1"/>
                <c:pt idx="0">
                  <c:v>1-24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'Distribution of deaths'!$C$10:$R$10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'Distribution of deaths'!$C$12:$R$12</c:f>
              <c:numCache>
                <c:formatCode>General</c:formatCode>
                <c:ptCount val="16"/>
                <c:pt idx="0">
                  <c:v>20</c:v>
                </c:pt>
                <c:pt idx="1">
                  <c:v>20</c:v>
                </c:pt>
                <c:pt idx="2">
                  <c:v>32</c:v>
                </c:pt>
                <c:pt idx="3">
                  <c:v>32</c:v>
                </c:pt>
                <c:pt idx="4">
                  <c:v>30</c:v>
                </c:pt>
                <c:pt idx="5">
                  <c:v>27</c:v>
                </c:pt>
                <c:pt idx="6">
                  <c:v>25</c:v>
                </c:pt>
                <c:pt idx="7">
                  <c:v>25</c:v>
                </c:pt>
                <c:pt idx="8">
                  <c:v>28</c:v>
                </c:pt>
                <c:pt idx="9">
                  <c:v>27</c:v>
                </c:pt>
                <c:pt idx="10">
                  <c:v>30</c:v>
                </c:pt>
                <c:pt idx="11">
                  <c:v>27</c:v>
                </c:pt>
                <c:pt idx="12">
                  <c:v>22</c:v>
                </c:pt>
                <c:pt idx="13">
                  <c:v>25</c:v>
                </c:pt>
                <c:pt idx="14">
                  <c:v>24</c:v>
                </c:pt>
                <c:pt idx="15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DA-4ADA-BAEC-4D03BEC64208}"/>
            </c:ext>
          </c:extLst>
        </c:ser>
        <c:ser>
          <c:idx val="1"/>
          <c:order val="1"/>
          <c:tx>
            <c:strRef>
              <c:f>'Distribution of deaths'!$B$13</c:f>
              <c:strCache>
                <c:ptCount val="1"/>
                <c:pt idx="0">
                  <c:v>25-99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numRef>
              <c:f>'Distribution of deaths'!$C$10:$R$10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'Distribution of deaths'!$C$13:$R$13</c:f>
              <c:numCache>
                <c:formatCode>General</c:formatCode>
                <c:ptCount val="16"/>
                <c:pt idx="0">
                  <c:v>15</c:v>
                </c:pt>
                <c:pt idx="1">
                  <c:v>10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6</c:v>
                </c:pt>
                <c:pt idx="7">
                  <c:v>9</c:v>
                </c:pt>
                <c:pt idx="8">
                  <c:v>9</c:v>
                </c:pt>
                <c:pt idx="9">
                  <c:v>11</c:v>
                </c:pt>
                <c:pt idx="10">
                  <c:v>8</c:v>
                </c:pt>
                <c:pt idx="11">
                  <c:v>10</c:v>
                </c:pt>
                <c:pt idx="12">
                  <c:v>9</c:v>
                </c:pt>
                <c:pt idx="13">
                  <c:v>3</c:v>
                </c:pt>
                <c:pt idx="14">
                  <c:v>7</c:v>
                </c:pt>
                <c:pt idx="1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DA-4ADA-BAEC-4D03BEC64208}"/>
            </c:ext>
          </c:extLst>
        </c:ser>
        <c:ser>
          <c:idx val="2"/>
          <c:order val="2"/>
          <c:tx>
            <c:strRef>
              <c:f>'Distribution of deaths'!$B$14</c:f>
              <c:strCache>
                <c:ptCount val="1"/>
                <c:pt idx="0">
                  <c:v>100-499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'Distribution of deaths'!$C$10:$R$10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'Distribution of deaths'!$C$14:$R$14</c:f>
              <c:numCache>
                <c:formatCode>General</c:formatCode>
                <c:ptCount val="16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7</c:v>
                </c:pt>
                <c:pt idx="6">
                  <c:v>9</c:v>
                </c:pt>
                <c:pt idx="7">
                  <c:v>7</c:v>
                </c:pt>
                <c:pt idx="8">
                  <c:v>15</c:v>
                </c:pt>
                <c:pt idx="9">
                  <c:v>6</c:v>
                </c:pt>
                <c:pt idx="10">
                  <c:v>8</c:v>
                </c:pt>
                <c:pt idx="11">
                  <c:v>10</c:v>
                </c:pt>
                <c:pt idx="12">
                  <c:v>11</c:v>
                </c:pt>
                <c:pt idx="13">
                  <c:v>9</c:v>
                </c:pt>
                <c:pt idx="14">
                  <c:v>7</c:v>
                </c:pt>
                <c:pt idx="1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DA-4ADA-BAEC-4D03BEC64208}"/>
            </c:ext>
          </c:extLst>
        </c:ser>
        <c:ser>
          <c:idx val="3"/>
          <c:order val="3"/>
          <c:tx>
            <c:strRef>
              <c:f>'Distribution of deaths'!$B$15</c:f>
              <c:strCache>
                <c:ptCount val="1"/>
                <c:pt idx="0">
                  <c:v>500-999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cat>
            <c:numRef>
              <c:f>'Distribution of deaths'!$C$10:$R$10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'Distribution of deaths'!$C$15:$R$15</c:f>
              <c:numCache>
                <c:formatCode>General</c:formatCode>
                <c:ptCount val="16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6</c:v>
                </c:pt>
                <c:pt idx="10">
                  <c:v>3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5</c:v>
                </c:pt>
                <c:pt idx="1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DA-4ADA-BAEC-4D03BEC64208}"/>
            </c:ext>
          </c:extLst>
        </c:ser>
        <c:ser>
          <c:idx val="4"/>
          <c:order val="4"/>
          <c:tx>
            <c:strRef>
              <c:f>'Distribution of deaths'!$B$16</c:f>
              <c:strCache>
                <c:ptCount val="1"/>
                <c:pt idx="0">
                  <c:v>1000+</c:v>
                </c:pt>
              </c:strCache>
            </c:strRef>
          </c:tx>
          <c:spPr>
            <a:solidFill>
              <a:srgbClr val="460000"/>
            </a:solidFill>
            <a:ln>
              <a:noFill/>
            </a:ln>
            <a:effectLst/>
          </c:spPr>
          <c:invertIfNegative val="0"/>
          <c:cat>
            <c:numRef>
              <c:f>'Distribution of deaths'!$C$10:$R$10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'Distribution of deaths'!$C$16:$R$16</c:f>
              <c:numCache>
                <c:formatCode>General</c:formatCode>
                <c:ptCount val="1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DA-4ADA-BAEC-4D03BEC64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00"/>
        <c:axId val="713380744"/>
        <c:axId val="713381400"/>
      </c:barChart>
      <c:catAx>
        <c:axId val="71338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381400"/>
        <c:crosses val="autoZero"/>
        <c:auto val="1"/>
        <c:lblAlgn val="ctr"/>
        <c:lblOffset val="100"/>
        <c:noMultiLvlLbl val="0"/>
      </c:catAx>
      <c:valAx>
        <c:axId val="713381400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COUNTRIES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1338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6639439964802927E-2"/>
          <c:y val="6.3067644508507104E-2"/>
          <c:w val="0.36890180450316429"/>
          <c:h val="5.963046698683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81406106504398"/>
          <c:y val="5.931452004481335E-2"/>
          <c:w val="0.75304409933225214"/>
          <c:h val="0.79140733214799774"/>
        </c:manualLayout>
      </c:layout>
      <c:lineChart>
        <c:grouping val="standard"/>
        <c:varyColors val="0"/>
        <c:ser>
          <c:idx val="2"/>
          <c:order val="2"/>
          <c:tx>
            <c:strRef>
              <c:f>'Deaths by conflict type'!$G$10</c:f>
              <c:strCache>
                <c:ptCount val="1"/>
                <c:pt idx="0">
                  <c:v>War</c:v>
                </c:pt>
              </c:strCache>
            </c:strRef>
          </c:tx>
          <c:spPr>
            <a:ln w="22225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'Deaths by conflict type'!$D$11:$D$26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'Deaths by conflict type'!$G$11:$G$26</c:f>
              <c:numCache>
                <c:formatCode>_-* #,##0_-;\-* #,##0_-;_-* "-"??_-;_-@_-</c:formatCode>
                <c:ptCount val="16"/>
                <c:pt idx="0">
                  <c:v>8147</c:v>
                </c:pt>
                <c:pt idx="1">
                  <c:v>5500</c:v>
                </c:pt>
                <c:pt idx="2">
                  <c:v>6326</c:v>
                </c:pt>
                <c:pt idx="3">
                  <c:v>6647</c:v>
                </c:pt>
                <c:pt idx="4">
                  <c:v>5961</c:v>
                </c:pt>
                <c:pt idx="5">
                  <c:v>4955</c:v>
                </c:pt>
                <c:pt idx="6">
                  <c:v>8365</c:v>
                </c:pt>
                <c:pt idx="7">
                  <c:v>8686</c:v>
                </c:pt>
                <c:pt idx="8">
                  <c:v>7677</c:v>
                </c:pt>
                <c:pt idx="9">
                  <c:v>7994</c:v>
                </c:pt>
                <c:pt idx="10">
                  <c:v>5942</c:v>
                </c:pt>
                <c:pt idx="11">
                  <c:v>4597</c:v>
                </c:pt>
                <c:pt idx="12">
                  <c:v>3038</c:v>
                </c:pt>
                <c:pt idx="13">
                  <c:v>3674</c:v>
                </c:pt>
                <c:pt idx="14">
                  <c:v>3402</c:v>
                </c:pt>
                <c:pt idx="15">
                  <c:v>2375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28-4209-AD42-B1BA25587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155440"/>
        <c:axId val="2931531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'Deaths by conflict type'!$E$10</c15:sqref>
                        </c15:formulaRef>
                      </c:ext>
                    </c:extLst>
                    <c:strCache>
                      <c:ptCount val="1"/>
                      <c:pt idx="0">
                        <c:v>Non-Conflict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'Deaths by conflict type'!$D$11:$D$26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'Deaths by conflict type'!$E$11:$E$24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4"/>
                      <c:pt idx="0">
                        <c:v>226</c:v>
                      </c:pt>
                      <c:pt idx="1">
                        <c:v>244</c:v>
                      </c:pt>
                      <c:pt idx="2">
                        <c:v>129</c:v>
                      </c:pt>
                      <c:pt idx="3">
                        <c:v>303</c:v>
                      </c:pt>
                      <c:pt idx="4">
                        <c:v>309</c:v>
                      </c:pt>
                      <c:pt idx="5">
                        <c:v>184</c:v>
                      </c:pt>
                      <c:pt idx="6">
                        <c:v>349</c:v>
                      </c:pt>
                      <c:pt idx="7">
                        <c:v>190</c:v>
                      </c:pt>
                      <c:pt idx="8">
                        <c:v>587</c:v>
                      </c:pt>
                      <c:pt idx="9">
                        <c:v>380</c:v>
                      </c:pt>
                      <c:pt idx="10">
                        <c:v>412</c:v>
                      </c:pt>
                      <c:pt idx="11">
                        <c:v>194</c:v>
                      </c:pt>
                      <c:pt idx="12">
                        <c:v>345</c:v>
                      </c:pt>
                      <c:pt idx="13">
                        <c:v>78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8228-4209-AD42-B1BA255875A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type'!$F$10</c15:sqref>
                        </c15:formulaRef>
                      </c:ext>
                    </c:extLst>
                    <c:strCache>
                      <c:ptCount val="1"/>
                      <c:pt idx="0">
                        <c:v>Minor Armed Conflict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type'!$D$11:$D$26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2007</c:v>
                      </c:pt>
                      <c:pt idx="1">
                        <c:v>2008</c:v>
                      </c:pt>
                      <c:pt idx="2">
                        <c:v>2009</c:v>
                      </c:pt>
                      <c:pt idx="3">
                        <c:v>2010</c:v>
                      </c:pt>
                      <c:pt idx="4">
                        <c:v>2011</c:v>
                      </c:pt>
                      <c:pt idx="5">
                        <c:v>2012</c:v>
                      </c:pt>
                      <c:pt idx="6">
                        <c:v>2013</c:v>
                      </c:pt>
                      <c:pt idx="7">
                        <c:v>2014</c:v>
                      </c:pt>
                      <c:pt idx="8">
                        <c:v>2015</c:v>
                      </c:pt>
                      <c:pt idx="9">
                        <c:v>2016</c:v>
                      </c:pt>
                      <c:pt idx="10">
                        <c:v>2017</c:v>
                      </c:pt>
                      <c:pt idx="11">
                        <c:v>2018</c:v>
                      </c:pt>
                      <c:pt idx="12">
                        <c:v>2019</c:v>
                      </c:pt>
                      <c:pt idx="13">
                        <c:v>2020</c:v>
                      </c:pt>
                      <c:pt idx="14">
                        <c:v>2021</c:v>
                      </c:pt>
                      <c:pt idx="15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'Deaths by conflict type'!$F$11:$F$24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14"/>
                      <c:pt idx="0">
                        <c:v>2041</c:v>
                      </c:pt>
                      <c:pt idx="1">
                        <c:v>993</c:v>
                      </c:pt>
                      <c:pt idx="2">
                        <c:v>998</c:v>
                      </c:pt>
                      <c:pt idx="3">
                        <c:v>1450</c:v>
                      </c:pt>
                      <c:pt idx="4">
                        <c:v>1644</c:v>
                      </c:pt>
                      <c:pt idx="5">
                        <c:v>4090</c:v>
                      </c:pt>
                      <c:pt idx="6">
                        <c:v>1684</c:v>
                      </c:pt>
                      <c:pt idx="7">
                        <c:v>1254</c:v>
                      </c:pt>
                      <c:pt idx="8">
                        <c:v>2617</c:v>
                      </c:pt>
                      <c:pt idx="9">
                        <c:v>2012</c:v>
                      </c:pt>
                      <c:pt idx="10">
                        <c:v>2578</c:v>
                      </c:pt>
                      <c:pt idx="11">
                        <c:v>2689</c:v>
                      </c:pt>
                      <c:pt idx="12">
                        <c:v>3810</c:v>
                      </c:pt>
                      <c:pt idx="13">
                        <c:v>3681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228-4209-AD42-B1BA255875A2}"/>
                  </c:ext>
                </c:extLst>
              </c15:ser>
            </c15:filteredLineSeries>
          </c:ext>
        </c:extLst>
      </c:lineChart>
      <c:catAx>
        <c:axId val="29315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3144"/>
        <c:crosses val="autoZero"/>
        <c:auto val="1"/>
        <c:lblAlgn val="ctr"/>
        <c:lblOffset val="100"/>
        <c:tickLblSkip val="3"/>
        <c:noMultiLvlLbl val="0"/>
      </c:catAx>
      <c:valAx>
        <c:axId val="293153144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AU" sz="12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DEATHS FROM TERRORISM</a:t>
                </a:r>
              </a:p>
            </c:rich>
          </c:tx>
          <c:layout>
            <c:manualLayout>
              <c:xMode val="edge"/>
              <c:yMode val="edge"/>
              <c:x val="8.951983415887271E-3"/>
              <c:y val="0.192836083958452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31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0.71617</cdr:x>
      <cdr:y>0.72308</cdr:y>
    </cdr:from>
    <cdr:to>
      <cdr:x>1</cdr:x>
      <cdr:y>0.80004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58936" y="4485731"/>
          <a:ext cx="1569028" cy="477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fld id="{9B2BE658-C619-4F84-AE37-0CEDB3E5C4FB}" type="TxLink">
            <a:rPr lang="en-US" sz="12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All other countries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0.74087</cdr:x>
      <cdr:y>0.53322</cdr:y>
    </cdr:from>
    <cdr:to>
      <cdr:x>0.98644</cdr:x>
      <cdr:y>0.61107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926722" y="2449272"/>
          <a:ext cx="970097" cy="357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CFA203BF-0116-4C16-834E-13BE7ABEE2F5}" type="TxLink">
            <a:rPr lang="en-US" sz="12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Burkina Faso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0.74706</cdr:x>
      <cdr:y>0.42183</cdr:y>
    </cdr:from>
    <cdr:to>
      <cdr:x>0.96476</cdr:x>
      <cdr:y>0.48588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780392" y="2040039"/>
          <a:ext cx="810233" cy="309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DE78422D-763C-4B98-A408-6042D6C718B9}" type="TxLink">
            <a:rPr lang="en-US" sz="12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Mali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0.73691</cdr:x>
      <cdr:y>0.3365</cdr:y>
    </cdr:from>
    <cdr:to>
      <cdr:x>0.99232</cdr:x>
      <cdr:y>0.39434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742619" y="1627388"/>
          <a:ext cx="950581" cy="279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76145F93-9303-4438-88B4-60B272DFFB75}" type="TxLink">
            <a:rPr lang="en-US" sz="12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Somalia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0.74139</cdr:x>
      <cdr:y>0.26376</cdr:y>
    </cdr:from>
    <cdr:to>
      <cdr:x>0.95909</cdr:x>
      <cdr:y>0.3216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759284" y="1275619"/>
          <a:ext cx="810233" cy="279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5DE50B0-CFE8-4755-A39B-93437D802501}" type="TxLink">
            <a:rPr lang="en-US" sz="12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Pakistan</a:t>
          </a:fld>
          <a:endParaRPr lang="en-AU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0.73838</cdr:x>
      <cdr:y>0.19291</cdr:y>
    </cdr:from>
    <cdr:to>
      <cdr:x>0.98132</cdr:x>
      <cdr:y>0.25075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748095" y="932951"/>
          <a:ext cx="904171" cy="279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fld id="{BA47108E-0558-4E28-9448-1E21E9BE57F1}" type="TxLink">
            <a:rPr lang="en-US" sz="1200" b="1" i="0" u="none" strike="noStrik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pPr algn="l"/>
            <a:t>Afghanistan</a:t>
          </a:fld>
          <a:endParaRPr lang="en-AU" sz="5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0.00361</cdr:x>
      <cdr:y>0.94684</cdr:y>
    </cdr:from>
    <cdr:to>
      <cdr:x>0.78947</cdr:x>
      <cdr:y>0.98827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956" y="5873858"/>
          <a:ext cx="4344226" cy="257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AU" sz="1200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Terrorism Tracker, IEP Calculations</a:t>
          </a:r>
          <a:endParaRPr lang="en-AU" sz="1200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0.01687</cdr:x>
      <cdr:y>0.93141</cdr:y>
    </cdr:from>
    <cdr:to>
      <cdr:x>0.21615</cdr:x>
      <cdr:y>0.99237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527729F-FF74-98D5-F71B-6E65851FA286}"/>
            </a:ext>
          </a:extLst>
        </cdr:cNvPr>
        <cdr:cNvSpPr txBox="1"/>
      </cdr:nvSpPr>
      <cdr:spPr>
        <a:xfrm xmlns:a="http://schemas.openxmlformats.org/drawingml/2006/main">
          <a:off x="158618" y="4365835"/>
          <a:ext cx="187325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  <cdr:relSizeAnchor xmlns:cdr="http://schemas.openxmlformats.org/drawingml/2006/chartDrawing">
    <cdr:from>
      <cdr:x>0</cdr:x>
      <cdr:y>0.94873</cdr:y>
    </cdr:from>
    <cdr:to>
      <cdr:x>0.36703</cdr:x>
      <cdr:y>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1EFF2B0-1C21-FC1E-EE5C-2135B4500226}"/>
            </a:ext>
          </a:extLst>
        </cdr:cNvPr>
        <cdr:cNvSpPr txBox="1"/>
      </cdr:nvSpPr>
      <cdr:spPr>
        <a:xfrm xmlns:a="http://schemas.openxmlformats.org/drawingml/2006/main">
          <a:off x="0" y="4650975"/>
          <a:ext cx="3718637" cy="251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200" dirty="0">
              <a:latin typeface="Arial" panose="020B0604020202020204" pitchFamily="34" charset="0"/>
              <a:cs typeface="Arial" panose="020B0604020202020204" pitchFamily="34" charset="0"/>
            </a:rPr>
            <a:t>Source: </a:t>
          </a:r>
          <a:r>
            <a:rPr lang="en-AU" sz="1200" dirty="0" err="1">
              <a:latin typeface="Arial" panose="020B0604020202020204" pitchFamily="34" charset="0"/>
              <a:cs typeface="Arial" panose="020B0604020202020204" pitchFamily="34" charset="0"/>
            </a:rPr>
            <a:t>TerrorismTracker</a:t>
          </a:r>
          <a:r>
            <a:rPr lang="en-AU" sz="1200" dirty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en-AU" sz="1200" baseline="0" dirty="0">
              <a:latin typeface="Arial" panose="020B0604020202020204" pitchFamily="34" charset="0"/>
              <a:cs typeface="Arial" panose="020B0604020202020204" pitchFamily="34" charset="0"/>
            </a:rPr>
            <a:t> IEP Calculations</a:t>
          </a:r>
          <a:endParaRPr lang="en-AU" sz="12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0.00212</cdr:x>
      <cdr:y>0.94362</cdr:y>
    </cdr:from>
    <cdr:to>
      <cdr:x>0.30287</cdr:x>
      <cdr:y>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7C2BBEFA-A8C2-1029-C1DB-A4D13A22DDD6}"/>
            </a:ext>
          </a:extLst>
        </cdr:cNvPr>
        <cdr:cNvSpPr txBox="1"/>
      </cdr:nvSpPr>
      <cdr:spPr>
        <a:xfrm xmlns:a="http://schemas.openxmlformats.org/drawingml/2006/main">
          <a:off x="24244" y="5032554"/>
          <a:ext cx="3434447" cy="3006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AU" sz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Gallup, IEP Calculations</a:t>
          </a:r>
          <a:endParaRPr lang="en-AU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0.01807</cdr:x>
      <cdr:y>0.95492</cdr:y>
    </cdr:from>
    <cdr:to>
      <cdr:x>0.53351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B1C8AC0-95E3-0C14-0949-AA11A9B8BD7A}"/>
            </a:ext>
          </a:extLst>
        </cdr:cNvPr>
        <cdr:cNvSpPr txBox="1"/>
      </cdr:nvSpPr>
      <cdr:spPr>
        <a:xfrm xmlns:a="http://schemas.openxmlformats.org/drawingml/2006/main">
          <a:off x="192273" y="4702850"/>
          <a:ext cx="5485550" cy="222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200" dirty="0">
              <a:latin typeface="Arial" panose="020B0604020202020204" pitchFamily="34" charset="0"/>
              <a:cs typeface="Arial" panose="020B0604020202020204" pitchFamily="34" charset="0"/>
            </a:rPr>
            <a:t>Source: Cline </a:t>
          </a:r>
          <a:r>
            <a:rPr lang="en-AU" sz="1200" dirty="0" err="1">
              <a:latin typeface="Arial" panose="020B0604020202020204" pitchFamily="34" charset="0"/>
              <a:cs typeface="Arial" panose="020B0604020202020204" pitchFamily="34" charset="0"/>
            </a:rPr>
            <a:t>Center</a:t>
          </a:r>
          <a:r>
            <a:rPr lang="en-AU" sz="1200" dirty="0">
              <a:latin typeface="Arial" panose="020B0604020202020204" pitchFamily="34" charset="0"/>
              <a:cs typeface="Arial" panose="020B0604020202020204" pitchFamily="34" charset="0"/>
            </a:rPr>
            <a:t> Coup Event Dataset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0.01229</cdr:x>
      <cdr:y>0.92461</cdr:y>
    </cdr:from>
    <cdr:to>
      <cdr:x>0.27795</cdr:x>
      <cdr:y>0.97702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9960D25-07F2-0D75-2B59-A9B267BD1098}"/>
            </a:ext>
          </a:extLst>
        </cdr:cNvPr>
        <cdr:cNvSpPr txBox="1"/>
      </cdr:nvSpPr>
      <cdr:spPr>
        <a:xfrm xmlns:a="http://schemas.openxmlformats.org/drawingml/2006/main">
          <a:off x="132582" y="4306238"/>
          <a:ext cx="2865530" cy="244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200" dirty="0">
              <a:latin typeface="Arial" panose="020B0604020202020204" pitchFamily="34" charset="0"/>
              <a:cs typeface="Arial" panose="020B0604020202020204" pitchFamily="34" charset="0"/>
            </a:rPr>
            <a:t>Source: Gallup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0.03401</cdr:x>
      <cdr:y>0.94402</cdr:y>
    </cdr:from>
    <cdr:to>
      <cdr:x>0.37502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3E00E8D-B56E-70A8-8DEB-EBF05D0242D3}"/>
            </a:ext>
          </a:extLst>
        </cdr:cNvPr>
        <cdr:cNvSpPr txBox="1"/>
      </cdr:nvSpPr>
      <cdr:spPr>
        <a:xfrm xmlns:a="http://schemas.openxmlformats.org/drawingml/2006/main">
          <a:off x="380039" y="4602440"/>
          <a:ext cx="3810585" cy="272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1200" dirty="0">
              <a:latin typeface="Arial" panose="020B0604020202020204" pitchFamily="34" charset="0"/>
              <a:cs typeface="Arial" panose="020B0604020202020204" pitchFamily="34" charset="0"/>
            </a:rPr>
            <a:t>Source: Afrobarometer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DC38962-79D3-4EDD-9805-B4E41F9C94CB}" type="datetimeFigureOut">
              <a:rPr lang="en-AU" smtClean="0"/>
              <a:pPr/>
              <a:t>15/3/2023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A38159-926A-455C-9239-9FEF47887380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599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e4d4614df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6" name="Google Shape;896;ge4d4614df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7" name="Google Shape;897;ge4d4614dfa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3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499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237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75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2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746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167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516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471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942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86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b86f16f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b86f16f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8750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45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baseline="0" dirty="0"/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2956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274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317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9999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914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431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07540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334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8416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e75b839f92_0_4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8" name="Google Shape;938;ge75b839f92_0_4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522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219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17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38159-926A-455C-9239-9FEF47887380}" type="slidenum">
              <a:rPr lang="en-AU" smtClean="0"/>
              <a:pPr/>
              <a:t>43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80800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7605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90e2d1f501_0_4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90e2d1f501_0_4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26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e75b839f9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6" name="Google Shape;1426;ge75b839f92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7" name="Google Shape;1427;ge75b839f92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9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07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4215" y="4686340"/>
            <a:ext cx="5387335" cy="44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9" tIns="45875" rIns="91749" bIns="45875"/>
          <a:lstStyle/>
          <a:p>
            <a:pPr marL="172030" indent="-172030">
              <a:buFont typeface="Wingdings" pitchFamily="2" charset="2"/>
              <a:buChar char="§"/>
            </a:pP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2400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e9f48b644d_0_1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e9f48b644d_0_1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831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Needs</a:t>
            </a:r>
            <a:r>
              <a:rPr lang="en-AU" baseline="0" dirty="0"/>
              <a:t> map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22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A38159-926A-455C-9239-9FEF47887380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357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15/3/2023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57D4992D-88F9-4C18-B55F-F231C81051A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609402"/>
              <a:t>15/3/2023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A20C8A32-9731-4B32-A3EB-37A09A4DE01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BE777-E4CA-E74A-8200-7DA531EF31DD}"/>
              </a:ext>
            </a:extLst>
          </p:cNvPr>
          <p:cNvSpPr/>
          <p:nvPr userDrawn="1"/>
        </p:nvSpPr>
        <p:spPr>
          <a:xfrm>
            <a:off x="623515" y="4150582"/>
            <a:ext cx="1706728" cy="1364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21E46-188D-624D-A26C-7FB0F83B9B2E}"/>
              </a:ext>
            </a:extLst>
          </p:cNvPr>
          <p:cNvSpPr/>
          <p:nvPr userDrawn="1"/>
        </p:nvSpPr>
        <p:spPr>
          <a:xfrm>
            <a:off x="0" y="1588"/>
            <a:ext cx="12192000" cy="6856412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0A6C5-3237-B144-A721-87FD9A826CE8}"/>
              </a:ext>
            </a:extLst>
          </p:cNvPr>
          <p:cNvSpPr/>
          <p:nvPr userDrawn="1"/>
        </p:nvSpPr>
        <p:spPr>
          <a:xfrm>
            <a:off x="399996" y="4075330"/>
            <a:ext cx="1730955" cy="1505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2288CA4B-8838-1347-86BE-120A2D46F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316251" y="4344355"/>
            <a:ext cx="1898443" cy="1865765"/>
          </a:xfrm>
          <a:prstGeom prst="rect">
            <a:avLst/>
          </a:prstGeom>
        </p:spPr>
      </p:pic>
      <p:pic>
        <p:nvPicPr>
          <p:cNvPr id="9" name="Graphic 7">
            <a:extLst>
              <a:ext uri="{FF2B5EF4-FFF2-40B4-BE49-F238E27FC236}">
                <a16:creationId xmlns:a16="http://schemas.microsoft.com/office/drawing/2014/main" id="{874EC7DD-1C1B-0F46-9A7D-B988D02D7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3387" y="177506"/>
            <a:ext cx="829621" cy="6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9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94659D-0463-EF4B-871B-BF333D88B9BF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8A3C2F7-790C-6849-BCF1-8293A8926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7741" y="264682"/>
            <a:ext cx="805623" cy="615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69D78-70A9-AA49-93D8-05835BB7B9A8}"/>
              </a:ext>
            </a:extLst>
          </p:cNvPr>
          <p:cNvSpPr txBox="1"/>
          <p:nvPr userDrawn="1"/>
        </p:nvSpPr>
        <p:spPr>
          <a:xfrm>
            <a:off x="116619" y="6548886"/>
            <a:ext cx="2122697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0941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B4CE0D6-1879-DC43-A0FB-6C5E5D5E5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2" y="264682"/>
            <a:ext cx="805623" cy="615013"/>
          </a:xfrm>
          <a:prstGeom prst="rect">
            <a:avLst/>
          </a:prstGeom>
        </p:spPr>
      </p:pic>
      <p:sp>
        <p:nvSpPr>
          <p:cNvPr id="6" name="Google Shape;20;p3">
            <a:extLst>
              <a:ext uri="{FF2B5EF4-FFF2-40B4-BE49-F238E27FC236}">
                <a16:creationId xmlns:a16="http://schemas.microsoft.com/office/drawing/2014/main" id="{BB838016-91C6-3041-9E3E-C73DF4277899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" name="Google Shape;21;p3">
            <a:extLst>
              <a:ext uri="{FF2B5EF4-FFF2-40B4-BE49-F238E27FC236}">
                <a16:creationId xmlns:a16="http://schemas.microsoft.com/office/drawing/2014/main" id="{EED4C13F-EDB1-8B45-AD04-7D0374D33D7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1169" t="11113" r="18064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;p3">
            <a:extLst>
              <a:ext uri="{FF2B5EF4-FFF2-40B4-BE49-F238E27FC236}">
                <a16:creationId xmlns:a16="http://schemas.microsoft.com/office/drawing/2014/main" id="{FE7EE3E9-933D-9F47-80C8-72207F64D2E4}"/>
              </a:ext>
            </a:extLst>
          </p:cNvPr>
          <p:cNvSpPr txBox="1"/>
          <p:nvPr userDrawn="1"/>
        </p:nvSpPr>
        <p:spPr>
          <a:xfrm>
            <a:off x="116619" y="6548886"/>
            <a:ext cx="2197611" cy="28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noAutofit/>
          </a:bodyPr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2" y="264682"/>
            <a:ext cx="805623" cy="615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116619" y="6576693"/>
            <a:ext cx="2122697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6" b="0" i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4466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DED5D-F79F-229B-E051-DDE59DFB0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pic>
        <p:nvPicPr>
          <p:cNvPr id="5" name="Google Shape;57;p14">
            <a:extLst>
              <a:ext uri="{FF2B5EF4-FFF2-40B4-BE49-F238E27FC236}">
                <a16:creationId xmlns:a16="http://schemas.microsoft.com/office/drawing/2014/main" id="{1124B09E-6AD4-9B94-1FA4-8AF2EB6115E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162980" y="264683"/>
            <a:ext cx="805376" cy="61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2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Placeholder">
  <p:cSld name="3_Big Image Placehol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2117"/>
            <a:ext cx="12192000" cy="68560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62980" y="264683"/>
            <a:ext cx="805376" cy="61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7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8_Title Slid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62981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7"/>
          <p:cNvSpPr/>
          <p:nvPr/>
        </p:nvSpPr>
        <p:spPr>
          <a:xfrm>
            <a:off x="0" y="6553873"/>
            <a:ext cx="12192000" cy="3020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2" name="Google Shape;272;p57"/>
          <p:cNvSpPr txBox="1"/>
          <p:nvPr/>
        </p:nvSpPr>
        <p:spPr>
          <a:xfrm>
            <a:off x="116619" y="6548903"/>
            <a:ext cx="2197600" cy="28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67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50A4B1-A8A0-F595-6494-8208BF638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908846" y="6329082"/>
            <a:ext cx="1059759" cy="5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 Slide 4">
  <p:cSld name="Break Slide 4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0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D1301D-682A-2D4D-990B-25F23C7062B6}"/>
              </a:ext>
            </a:extLst>
          </p:cNvPr>
          <p:cNvSpPr/>
          <p:nvPr userDrawn="1"/>
        </p:nvSpPr>
        <p:spPr>
          <a:xfrm>
            <a:off x="0" y="2117"/>
            <a:ext cx="12192000" cy="685588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9CAF30-66B7-2040-91E8-D8077C5D4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982" y="264682"/>
            <a:ext cx="805623" cy="615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FB40A-10D7-BE43-8C8F-BF5E229EA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9" y="1142261"/>
            <a:ext cx="4967509" cy="48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/>
            <a:fld id="{57D4992D-88F9-4C18-B55F-F231C81051A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609402"/>
              <a:t>15/3/2023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02"/>
            <a:fld id="{A20C8A32-9731-4B32-A3EB-37A09A4DE01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993584-7A58-E145-B4D4-5067A3CE93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B117C153-0B6A-234B-B66A-061AEFF89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5033176" y="1122363"/>
            <a:ext cx="7158824" cy="5725562"/>
          </a:xfrm>
          <a:prstGeom prst="rect">
            <a:avLst/>
          </a:prstGeom>
        </p:spPr>
      </p:pic>
      <p:pic>
        <p:nvPicPr>
          <p:cNvPr id="9" name="Graphic 7">
            <a:extLst>
              <a:ext uri="{FF2B5EF4-FFF2-40B4-BE49-F238E27FC236}">
                <a16:creationId xmlns:a16="http://schemas.microsoft.com/office/drawing/2014/main" id="{C4878CB3-E415-1F48-B3FF-22A2F37122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3387" y="177506"/>
            <a:ext cx="829621" cy="6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7D4992D-88F9-4C18-B55F-F231C81051A6}" type="datetimeFigureOut">
              <a:rPr lang="en-AU" smtClean="0"/>
              <a:pPr/>
              <a:t>15/3/2023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20C8A32-9731-4B32-A3EB-37A09A4DE01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97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61" r:id="rId3"/>
    <p:sldLayoutId id="2147483673" r:id="rId4"/>
    <p:sldLayoutId id="2147483896" r:id="rId5"/>
    <p:sldLayoutId id="2147483897" r:id="rId6"/>
    <p:sldLayoutId id="2147483898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09402"/>
            <a:fld id="{57D4992D-88F9-4C18-B55F-F231C81051A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609402"/>
              <a:t>15/3/2023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09402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09402"/>
            <a:fld id="{A20C8A32-9731-4B32-A3EB-37A09A4DE01B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9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51"/>
          <p:cNvSpPr txBox="1"/>
          <p:nvPr/>
        </p:nvSpPr>
        <p:spPr>
          <a:xfrm>
            <a:off x="545500" y="2096800"/>
            <a:ext cx="7226800" cy="21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7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br>
              <a:rPr lang="en" sz="7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7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INDEX 2023</a:t>
            </a:r>
            <a:endParaRPr sz="7200" b="1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" name="Google Shape;901;p151"/>
          <p:cNvSpPr txBox="1"/>
          <p:nvPr/>
        </p:nvSpPr>
        <p:spPr>
          <a:xfrm>
            <a:off x="575733" y="4566932"/>
            <a:ext cx="5700000" cy="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733" dirty="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the impact of terrorism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2" name="Google Shape;902;p151"/>
          <p:cNvCxnSpPr/>
          <p:nvPr/>
        </p:nvCxnSpPr>
        <p:spPr>
          <a:xfrm>
            <a:off x="575733" y="4475692"/>
            <a:ext cx="559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3" name="Google Shape;903;p151"/>
          <p:cNvCxnSpPr/>
          <p:nvPr/>
        </p:nvCxnSpPr>
        <p:spPr>
          <a:xfrm>
            <a:off x="575733" y="4915268"/>
            <a:ext cx="559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173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177" y="-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rial" panose="020B0604020202020204" pitchFamily="34" charset="0"/>
            </a:endParaRPr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2981" y="264682"/>
            <a:ext cx="805623" cy="615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4B860-A658-32EA-176F-3D8AD431F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7" y="986267"/>
            <a:ext cx="12192000" cy="52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FBDA96-0208-EC0A-D632-2C444B19C9B0}"/>
              </a:ext>
            </a:extLst>
          </p:cNvPr>
          <p:cNvSpPr txBox="1"/>
          <p:nvPr/>
        </p:nvSpPr>
        <p:spPr>
          <a:xfrm>
            <a:off x="1193181" y="962555"/>
            <a:ext cx="1007756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No improvement in terrorism last three years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Number of countries recording terrorism deaths unchanged - range from 43 in 2020 to 42 in 2022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countries improved compared to 24 that deteriorated in 2022</a:t>
            </a: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Sub-Saharan Africa recorded largest increase in deaths – rose by 8%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Sahel the epicenter of terrorism – 43% of global terrorism deaths occur in the region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Deaths in MENA continues to decline – down 32% to 791 deaths in 2022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CF13FA61-DB36-4783-6F38-271D5997152C}"/>
              </a:ext>
            </a:extLst>
          </p:cNvPr>
          <p:cNvSpPr txBox="1"/>
          <p:nvPr/>
        </p:nvSpPr>
        <p:spPr>
          <a:xfrm>
            <a:off x="414548" y="30667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lang="en" sz="266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2023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9852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73156" y="272618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lang="en" sz="2666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 2023…con’t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563975" y="959527"/>
            <a:ext cx="9064050" cy="615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is becoming more effective killing 26% more people per attack. Both IS and al-Shabaab have become more lethal.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2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deaths in MENA have decreased dramatically – down from 1,947 in 2016 to six in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2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Islamic State and affiliates most deadly group – 1,833 deaths in 21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2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200" dirty="0" err="1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Balochistan</a:t>
            </a:r>
            <a:r>
              <a:rPr lang="en-US" sz="22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Liberation Army (BLA) in Pakistan is the fastest growing group – 233 deaths, ninefold increase since 2021.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400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3302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55201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Terrorist</a:t>
            </a:r>
            <a:r>
              <a:rPr kumimoji="0" lang="en" sz="2666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attacks in 2022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5AEEF507-CAE2-AAD5-645D-7EB93C135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9" b="19849"/>
          <a:stretch/>
        </p:blipFill>
        <p:spPr>
          <a:xfrm>
            <a:off x="225111" y="1059069"/>
            <a:ext cx="11450320" cy="50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32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85C586-F8B7-3A90-8991-1A958CF3CE14}"/>
              </a:ext>
            </a:extLst>
          </p:cNvPr>
          <p:cNvSpPr txBox="1"/>
          <p:nvPr/>
        </p:nvSpPr>
        <p:spPr>
          <a:xfrm>
            <a:off x="1380427" y="1132047"/>
            <a:ext cx="848840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fundamental considerations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Taliban no longer classified as terrorist organisation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lvl="1" indent="-4572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deaths down 9% - excluding Afghanistan up 4%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claiming less attacks - especially Sahel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deaths down 16% - if the rise in unknown jihadists were included, then deaths increased</a:t>
            </a:r>
          </a:p>
        </p:txBody>
      </p:sp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699B434F-72AE-2C4E-F0A4-75EFE11681D9}"/>
              </a:ext>
            </a:extLst>
          </p:cNvPr>
          <p:cNvSpPr txBox="1"/>
          <p:nvPr/>
        </p:nvSpPr>
        <p:spPr>
          <a:xfrm>
            <a:off x="573455" y="379276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Highlights 2023…con’t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175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2977" y="6202800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IEP Calculations, Terrorism Tracker</a:t>
            </a:r>
          </a:p>
        </p:txBody>
      </p:sp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5015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AU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in GTI Score 2021-2022</a:t>
            </a:r>
            <a:endParaRPr kumimoji="0" sz="2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34537" y="627342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-Saharan Africa was the only region to deteriorate in 2022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570AD7F-9262-F788-54C9-9FB2DAE3C1FD}"/>
              </a:ext>
            </a:extLst>
          </p:cNvPr>
          <p:cNvGraphicFramePr>
            <a:graphicFrameLocks/>
          </p:cNvGraphicFramePr>
          <p:nvPr/>
        </p:nvGraphicFramePr>
        <p:xfrm>
          <a:off x="714785" y="1100958"/>
          <a:ext cx="10762429" cy="465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16095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countries most impacted by terrorism, 2023 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50030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Afghanistan recorded the highest impact of terrorism for the fourth consecutive year.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22447" y="3368904"/>
            <a:ext cx="2583355" cy="649338"/>
            <a:chOff x="2722447" y="3368904"/>
            <a:chExt cx="2583355" cy="64933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8CF1CF-CD5F-2A4E-A30B-DA2533BF2746}"/>
                </a:ext>
              </a:extLst>
            </p:cNvPr>
            <p:cNvSpPr txBox="1"/>
            <p:nvPr/>
          </p:nvSpPr>
          <p:spPr>
            <a:xfrm>
              <a:off x="3574730" y="3433745"/>
              <a:ext cx="1709132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SOMALIA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2C37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BA2228-C6F5-294B-B63A-2833C31DD733}"/>
                </a:ext>
              </a:extLst>
            </p:cNvPr>
            <p:cNvGrpSpPr/>
            <p:nvPr/>
          </p:nvGrpSpPr>
          <p:grpSpPr>
            <a:xfrm>
              <a:off x="2722447" y="3368904"/>
              <a:ext cx="822526" cy="614246"/>
              <a:chOff x="550901" y="1468990"/>
              <a:chExt cx="723816" cy="5405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AD79811-0700-0342-B27C-B14DFAF62AAB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70AAB6F-7FAF-8144-9AAF-903B7E128762}"/>
                  </a:ext>
                </a:extLst>
              </p:cNvPr>
              <p:cNvSpPr txBox="1"/>
              <p:nvPr/>
            </p:nvSpPr>
            <p:spPr>
              <a:xfrm>
                <a:off x="550901" y="1505840"/>
                <a:ext cx="723816" cy="44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44" name="Left-Right Arrow 43">
              <a:extLst>
                <a:ext uri="{FF2B5EF4-FFF2-40B4-BE49-F238E27FC236}">
                  <a16:creationId xmlns:a16="http://schemas.microsoft.com/office/drawing/2014/main" id="{C3ECE378-A797-8F42-BD1E-55FDB89ACB7C}"/>
                </a:ext>
              </a:extLst>
            </p:cNvPr>
            <p:cNvSpPr/>
            <p:nvPr/>
          </p:nvSpPr>
          <p:spPr>
            <a:xfrm>
              <a:off x="5033017" y="3812414"/>
              <a:ext cx="272785" cy="119498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17715" y="4347067"/>
            <a:ext cx="2818091" cy="625190"/>
            <a:chOff x="5517715" y="4347067"/>
            <a:chExt cx="2818091" cy="6251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6F293C-A344-F746-830C-AD6B6C469524}"/>
                </a:ext>
              </a:extLst>
            </p:cNvPr>
            <p:cNvSpPr txBox="1"/>
            <p:nvPr/>
          </p:nvSpPr>
          <p:spPr>
            <a:xfrm>
              <a:off x="6482625" y="4387760"/>
              <a:ext cx="1853181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MYANMAR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17D3D45-CF55-0D47-8B08-9CDC32CA7070}"/>
                </a:ext>
              </a:extLst>
            </p:cNvPr>
            <p:cNvSpPr/>
            <p:nvPr/>
          </p:nvSpPr>
          <p:spPr>
            <a:xfrm>
              <a:off x="5681993" y="4347067"/>
              <a:ext cx="66330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6E0EF04-65FA-3042-919F-02FC99C386E5}"/>
                </a:ext>
              </a:extLst>
            </p:cNvPr>
            <p:cNvSpPr txBox="1"/>
            <p:nvPr/>
          </p:nvSpPr>
          <p:spPr>
            <a:xfrm>
              <a:off x="5517715" y="4393807"/>
              <a:ext cx="94133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97486" y="1519908"/>
            <a:ext cx="2608316" cy="625188"/>
            <a:chOff x="2695559" y="1529573"/>
            <a:chExt cx="2608316" cy="6251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E86086C-4E80-5D40-9EB2-80013E78D8E9}"/>
                </a:ext>
              </a:extLst>
            </p:cNvPr>
            <p:cNvGrpSpPr/>
            <p:nvPr/>
          </p:nvGrpSpPr>
          <p:grpSpPr>
            <a:xfrm>
              <a:off x="2695559" y="1529573"/>
              <a:ext cx="2576471" cy="625188"/>
              <a:chOff x="2061226" y="1168400"/>
              <a:chExt cx="1932950" cy="46903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D77D5B-0608-AE48-9BB6-E879F9352466}"/>
                  </a:ext>
                </a:extLst>
              </p:cNvPr>
              <p:cNvSpPr txBox="1"/>
              <p:nvPr/>
            </p:nvSpPr>
            <p:spPr>
              <a:xfrm>
                <a:off x="2711932" y="1198928"/>
                <a:ext cx="1282244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AFGHANISTAN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599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D162DAD-CDC2-7D46-86DE-5629EAC018B2}"/>
                  </a:ext>
                </a:extLst>
              </p:cNvPr>
              <p:cNvSpPr/>
              <p:nvPr/>
            </p:nvSpPr>
            <p:spPr>
              <a:xfrm>
                <a:off x="2155802" y="1168400"/>
                <a:ext cx="460827" cy="46082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B54E10-AFD7-0448-A39E-A9B9A6B53AC4}"/>
                  </a:ext>
                </a:extLst>
              </p:cNvPr>
              <p:cNvSpPr txBox="1"/>
              <p:nvPr/>
            </p:nvSpPr>
            <p:spPr>
              <a:xfrm>
                <a:off x="2061226" y="1197531"/>
                <a:ext cx="614933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62" name="Left-Right Arrow 61">
              <a:extLst>
                <a:ext uri="{FF2B5EF4-FFF2-40B4-BE49-F238E27FC236}">
                  <a16:creationId xmlns:a16="http://schemas.microsoft.com/office/drawing/2014/main" id="{0FF96D53-1C08-D349-B228-F2564D470AB2}"/>
                </a:ext>
              </a:extLst>
            </p:cNvPr>
            <p:cNvSpPr/>
            <p:nvPr/>
          </p:nvSpPr>
          <p:spPr>
            <a:xfrm>
              <a:off x="5031090" y="1919624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3AEC82-052E-FB40-B31E-450026DB6B44}"/>
              </a:ext>
            </a:extLst>
          </p:cNvPr>
          <p:cNvGrpSpPr/>
          <p:nvPr/>
        </p:nvGrpSpPr>
        <p:grpSpPr>
          <a:xfrm>
            <a:off x="2638843" y="2416455"/>
            <a:ext cx="3298872" cy="891239"/>
            <a:chOff x="2020882" y="1762167"/>
            <a:chExt cx="2474918" cy="66863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412B3A-1DE2-DB4F-B687-5940A9F1A7B9}"/>
                </a:ext>
              </a:extLst>
            </p:cNvPr>
            <p:cNvSpPr txBox="1"/>
            <p:nvPr/>
          </p:nvSpPr>
          <p:spPr>
            <a:xfrm>
              <a:off x="2711931" y="1807668"/>
              <a:ext cx="1783869" cy="623135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BURKINA FASO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2</a:t>
              </a:r>
              <a:endParaRPr lang="en-US" sz="1599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37CE6F9-8DE2-8749-94BE-D707DA238690}"/>
                </a:ext>
              </a:extLst>
            </p:cNvPr>
            <p:cNvSpPr/>
            <p:nvPr/>
          </p:nvSpPr>
          <p:spPr>
            <a:xfrm>
              <a:off x="2155802" y="176216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92124B-B9CF-0544-AAAC-D54202C2D44F}"/>
                </a:ext>
              </a:extLst>
            </p:cNvPr>
            <p:cNvSpPr txBox="1"/>
            <p:nvPr/>
          </p:nvSpPr>
          <p:spPr>
            <a:xfrm>
              <a:off x="2020882" y="1796694"/>
              <a:ext cx="71660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42408" y="5301627"/>
            <a:ext cx="2775052" cy="889648"/>
            <a:chOff x="5542408" y="5301627"/>
            <a:chExt cx="2775052" cy="889648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066DD24-D048-F240-AD5D-606F2C2AFF8A}"/>
                </a:ext>
              </a:extLst>
            </p:cNvPr>
            <p:cNvSpPr/>
            <p:nvPr/>
          </p:nvSpPr>
          <p:spPr>
            <a:xfrm>
              <a:off x="5669846" y="5301627"/>
              <a:ext cx="614247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7F3D27-8059-7B45-92C0-42C454431244}"/>
                </a:ext>
              </a:extLst>
            </p:cNvPr>
            <p:cNvSpPr txBox="1"/>
            <p:nvPr/>
          </p:nvSpPr>
          <p:spPr>
            <a:xfrm>
              <a:off x="6411259" y="5360685"/>
              <a:ext cx="1906201" cy="830590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NIGER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  <a:endParaRPr lang="en-US" sz="1599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748F1CD-3980-634B-8C07-BF3975F61ADA}"/>
                </a:ext>
              </a:extLst>
            </p:cNvPr>
            <p:cNvSpPr txBox="1"/>
            <p:nvPr/>
          </p:nvSpPr>
          <p:spPr>
            <a:xfrm>
              <a:off x="5542408" y="5342630"/>
              <a:ext cx="824039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8" name="Up Arrow 67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flipV="1">
              <a:off x="7990443" y="5707047"/>
              <a:ext cx="154270" cy="162146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49334" y="4341196"/>
            <a:ext cx="2615716" cy="625190"/>
            <a:chOff x="2749334" y="4341196"/>
            <a:chExt cx="2615716" cy="6251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EA2EC3-449E-574B-8725-3CF807FDFE60}"/>
                </a:ext>
              </a:extLst>
            </p:cNvPr>
            <p:cNvSpPr txBox="1"/>
            <p:nvPr/>
          </p:nvSpPr>
          <p:spPr>
            <a:xfrm>
              <a:off x="3616674" y="4381889"/>
              <a:ext cx="1748376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MALI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3</a:t>
              </a:r>
              <a:endParaRPr lang="en-US" sz="1599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D680B44-D567-B742-9B28-B45C55896CA8}"/>
                </a:ext>
              </a:extLst>
            </p:cNvPr>
            <p:cNvSpPr/>
            <p:nvPr/>
          </p:nvSpPr>
          <p:spPr>
            <a:xfrm>
              <a:off x="2875396" y="4341196"/>
              <a:ext cx="614246" cy="61424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D4D4C5-EA2B-7142-8294-89AE1432BBAB}"/>
                </a:ext>
              </a:extLst>
            </p:cNvPr>
            <p:cNvSpPr txBox="1"/>
            <p:nvPr/>
          </p:nvSpPr>
          <p:spPr>
            <a:xfrm>
              <a:off x="2749334" y="4380025"/>
              <a:ext cx="819657" cy="50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9" name="Up Arrow 68">
              <a:extLst>
                <a:ext uri="{FF2B5EF4-FFF2-40B4-BE49-F238E27FC236}">
                  <a16:creationId xmlns:a16="http://schemas.microsoft.com/office/drawing/2014/main" id="{C74EB5CE-4499-9747-A2F3-8711415A972F}"/>
                </a:ext>
              </a:extLst>
            </p:cNvPr>
            <p:cNvSpPr/>
            <p:nvPr/>
          </p:nvSpPr>
          <p:spPr>
            <a:xfrm rot="10800000" flipV="1">
              <a:off x="5161597" y="4718388"/>
              <a:ext cx="154270" cy="162146"/>
            </a:xfrm>
            <a:prstGeom prst="upArrow">
              <a:avLst/>
            </a:prstGeom>
            <a:solidFill>
              <a:srgbClr val="DA2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22447" y="5308639"/>
            <a:ext cx="2718249" cy="630164"/>
            <a:chOff x="2722447" y="5308639"/>
            <a:chExt cx="2718249" cy="63016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BF2B51-E608-0241-9226-7AD322067B33}"/>
                </a:ext>
              </a:extLst>
            </p:cNvPr>
            <p:cNvSpPr txBox="1"/>
            <p:nvPr/>
          </p:nvSpPr>
          <p:spPr>
            <a:xfrm>
              <a:off x="3620936" y="5354306"/>
              <a:ext cx="1819760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1 </a:t>
              </a:r>
              <a:r>
                <a:rPr lang="en-AU" sz="1599" b="1" dirty="0">
                  <a:solidFill>
                    <a:srgbClr val="C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endParaRPr lang="en-US" sz="1599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2971CF-8269-184A-98FC-2C34F1F91DE3}"/>
                </a:ext>
              </a:extLst>
            </p:cNvPr>
            <p:cNvSpPr/>
            <p:nvPr/>
          </p:nvSpPr>
          <p:spPr>
            <a:xfrm>
              <a:off x="2875397" y="5308639"/>
              <a:ext cx="61424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1AFDD8-8D85-B240-92C6-BEC6EEEF2809}"/>
                </a:ext>
              </a:extLst>
            </p:cNvPr>
            <p:cNvSpPr txBox="1"/>
            <p:nvPr/>
          </p:nvSpPr>
          <p:spPr>
            <a:xfrm>
              <a:off x="2722447" y="5357932"/>
              <a:ext cx="868906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17715" y="1445019"/>
            <a:ext cx="3418706" cy="866172"/>
            <a:chOff x="5517715" y="1445019"/>
            <a:chExt cx="3418706" cy="86617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7C24A1-DE9B-1D43-9490-990750693E73}"/>
                </a:ext>
              </a:extLst>
            </p:cNvPr>
            <p:cNvSpPr txBox="1"/>
            <p:nvPr/>
          </p:nvSpPr>
          <p:spPr>
            <a:xfrm>
              <a:off x="6406931" y="1480603"/>
              <a:ext cx="2529490" cy="83058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PAKISTAN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3  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rgbClr val="55C1A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4FE44F9-455C-B045-AF2D-46F5A1DD797F}"/>
                </a:ext>
              </a:extLst>
            </p:cNvPr>
            <p:cNvSpPr/>
            <p:nvPr/>
          </p:nvSpPr>
          <p:spPr>
            <a:xfrm>
              <a:off x="5670665" y="1445019"/>
              <a:ext cx="61424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CC69A8-1808-0C49-9155-F48397AC1486}"/>
                </a:ext>
              </a:extLst>
            </p:cNvPr>
            <p:cNvSpPr txBox="1"/>
            <p:nvPr/>
          </p:nvSpPr>
          <p:spPr>
            <a:xfrm>
              <a:off x="5517715" y="1494312"/>
              <a:ext cx="868906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17715" y="2383171"/>
            <a:ext cx="2891817" cy="891239"/>
            <a:chOff x="5517715" y="2383171"/>
            <a:chExt cx="2891817" cy="8912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F26F04-5EDF-5B44-9CC3-98ECB6B5796A}"/>
                </a:ext>
              </a:extLst>
            </p:cNvPr>
            <p:cNvSpPr txBox="1"/>
            <p:nvPr/>
          </p:nvSpPr>
          <p:spPr>
            <a:xfrm>
              <a:off x="6390422" y="2443820"/>
              <a:ext cx="2019110" cy="830590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IRAQ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5 </a:t>
              </a:r>
              <a:endParaRPr lang="en-US" sz="1599" b="1" dirty="0">
                <a:solidFill>
                  <a:srgbClr val="00B05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rgbClr val="C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487FFB-A76D-694D-B27F-A7E89240E93B}"/>
                </a:ext>
              </a:extLst>
            </p:cNvPr>
            <p:cNvSpPr/>
            <p:nvPr/>
          </p:nvSpPr>
          <p:spPr>
            <a:xfrm>
              <a:off x="5649008" y="2383171"/>
              <a:ext cx="614246" cy="6142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C14CC2-9F00-C844-81A1-A1315E178CA7}"/>
                </a:ext>
              </a:extLst>
            </p:cNvPr>
            <p:cNvSpPr txBox="1"/>
            <p:nvPr/>
          </p:nvSpPr>
          <p:spPr>
            <a:xfrm>
              <a:off x="5517715" y="2425046"/>
              <a:ext cx="872707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65688" y="3373867"/>
            <a:ext cx="2579025" cy="649338"/>
            <a:chOff x="5565688" y="3373867"/>
            <a:chExt cx="2579025" cy="64933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A98570-D6E8-994F-8FC7-52401466EF19}"/>
                </a:ext>
              </a:extLst>
            </p:cNvPr>
            <p:cNvSpPr txBox="1"/>
            <p:nvPr/>
          </p:nvSpPr>
          <p:spPr>
            <a:xfrm>
              <a:off x="6432722" y="3438708"/>
              <a:ext cx="1711991" cy="584497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NIGERIA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Rank change: 3</a:t>
              </a:r>
              <a:endParaRPr lang="en-US" sz="1599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5FD0BA-B1A0-7A44-A72C-64C3EE642B5A}"/>
                </a:ext>
              </a:extLst>
            </p:cNvPr>
            <p:cNvSpPr/>
            <p:nvPr/>
          </p:nvSpPr>
          <p:spPr>
            <a:xfrm>
              <a:off x="5687181" y="3373867"/>
              <a:ext cx="614246" cy="61424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D14741-74F1-3141-AE1D-4C4A64FDD602}"/>
                </a:ext>
              </a:extLst>
            </p:cNvPr>
            <p:cNvSpPr txBox="1"/>
            <p:nvPr/>
          </p:nvSpPr>
          <p:spPr>
            <a:xfrm>
              <a:off x="5565688" y="3414197"/>
              <a:ext cx="823154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" name="Up Arrow 97">
            <a:extLst>
              <a:ext uri="{FF2B5EF4-FFF2-40B4-BE49-F238E27FC236}">
                <a16:creationId xmlns:a16="http://schemas.microsoft.com/office/drawing/2014/main" id="{63595E1C-2CC1-58DE-8723-45A674285C8A}"/>
              </a:ext>
            </a:extLst>
          </p:cNvPr>
          <p:cNvSpPr/>
          <p:nvPr/>
        </p:nvSpPr>
        <p:spPr>
          <a:xfrm rot="10800000" flipV="1">
            <a:off x="5115041" y="2792613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p Arrow 68">
            <a:extLst>
              <a:ext uri="{FF2B5EF4-FFF2-40B4-BE49-F238E27FC236}">
                <a16:creationId xmlns:a16="http://schemas.microsoft.com/office/drawing/2014/main" id="{14646FFF-459B-EA42-E851-4F647F4852C4}"/>
              </a:ext>
            </a:extLst>
          </p:cNvPr>
          <p:cNvSpPr/>
          <p:nvPr/>
        </p:nvSpPr>
        <p:spPr>
          <a:xfrm rot="10800000" flipV="1">
            <a:off x="5196428" y="5698359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p Arrow 74">
            <a:extLst>
              <a:ext uri="{FF2B5EF4-FFF2-40B4-BE49-F238E27FC236}">
                <a16:creationId xmlns:a16="http://schemas.microsoft.com/office/drawing/2014/main" id="{EF6FD641-05D5-1144-F1D3-73DA75A8D6F0}"/>
              </a:ext>
            </a:extLst>
          </p:cNvPr>
          <p:cNvSpPr/>
          <p:nvPr/>
        </p:nvSpPr>
        <p:spPr>
          <a:xfrm rot="10800000" flipV="1">
            <a:off x="7979226" y="1827298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Up Arrow 67">
            <a:extLst>
              <a:ext uri="{FF2B5EF4-FFF2-40B4-BE49-F238E27FC236}">
                <a16:creationId xmlns:a16="http://schemas.microsoft.com/office/drawing/2014/main" id="{6CF21D5B-2EB6-DA0B-B6D5-0F6B6289DC06}"/>
              </a:ext>
            </a:extLst>
          </p:cNvPr>
          <p:cNvSpPr/>
          <p:nvPr/>
        </p:nvSpPr>
        <p:spPr>
          <a:xfrm flipV="1">
            <a:off x="7979226" y="2772499"/>
            <a:ext cx="154270" cy="162146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Up Arrow 67">
            <a:extLst>
              <a:ext uri="{FF2B5EF4-FFF2-40B4-BE49-F238E27FC236}">
                <a16:creationId xmlns:a16="http://schemas.microsoft.com/office/drawing/2014/main" id="{8F6C6F5C-5914-8E94-6F9E-7ACA0A897281}"/>
              </a:ext>
            </a:extLst>
          </p:cNvPr>
          <p:cNvSpPr/>
          <p:nvPr/>
        </p:nvSpPr>
        <p:spPr>
          <a:xfrm flipV="1">
            <a:off x="7976004" y="3781004"/>
            <a:ext cx="154270" cy="162146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eft-Right Arrow 43">
            <a:extLst>
              <a:ext uri="{FF2B5EF4-FFF2-40B4-BE49-F238E27FC236}">
                <a16:creationId xmlns:a16="http://schemas.microsoft.com/office/drawing/2014/main" id="{0E544B0E-BCD1-28CE-11B1-B3EF21EC045A}"/>
              </a:ext>
            </a:extLst>
          </p:cNvPr>
          <p:cNvSpPr/>
          <p:nvPr/>
        </p:nvSpPr>
        <p:spPr>
          <a:xfrm>
            <a:off x="7916746" y="4787958"/>
            <a:ext cx="272785" cy="119498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170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1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68654" y="294080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countries account for bulk of terrorism 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467611" y="1254845"/>
            <a:ext cx="5375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Deaths in 5 most impacted countries increased by 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fall 26% for all other countries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becoming more geographically concentrated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98529"/>
              </p:ext>
            </p:extLst>
          </p:nvPr>
        </p:nvGraphicFramePr>
        <p:xfrm>
          <a:off x="5843587" y="811188"/>
          <a:ext cx="5516232" cy="541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83034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33903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by country, 2022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50078" y="631635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countries accounted for 85% of all deaths from terrorism in 2022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pSpPr/>
          <p:nvPr/>
        </p:nvGrpSpPr>
        <p:grpSpPr>
          <a:xfrm>
            <a:off x="568960" y="1198880"/>
            <a:ext cx="11318240" cy="4876800"/>
            <a:chOff x="0" y="0"/>
            <a:chExt cx="8186825" cy="5238750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00000000-0008-0000-04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00974839"/>
                </p:ext>
              </p:extLst>
            </p:nvPr>
          </p:nvGraphicFramePr>
          <p:xfrm>
            <a:off x="0" y="0"/>
            <a:ext cx="8186825" cy="5238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00000000-0008-0000-0400-000003000000}"/>
                </a:ext>
              </a:extLst>
            </p:cNvPr>
            <p:cNvSpPr txBox="1"/>
            <p:nvPr/>
          </p:nvSpPr>
          <p:spPr>
            <a:xfrm>
              <a:off x="38621" y="4927023"/>
              <a:ext cx="2681522" cy="21527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Terrorism Tracker, IEP Calculations</a:t>
              </a:r>
              <a:endParaRPr lang="en-A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6893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113340" y="229120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Increases, deaths from terrorism, 2021 - 2022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62992" y="596072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Burkina Faso had the largest increase in deaths from terrorism between 2021 and 2022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pSpPr/>
          <p:nvPr/>
        </p:nvGrpSpPr>
        <p:grpSpPr>
          <a:xfrm>
            <a:off x="467184" y="1220170"/>
            <a:ext cx="11049922" cy="4928753"/>
            <a:chOff x="-30165" y="-10353"/>
            <a:chExt cx="7547611" cy="4393442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00000000-0008-0000-0500-000004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28276763"/>
                </p:ext>
              </p:extLst>
            </p:nvPr>
          </p:nvGraphicFramePr>
          <p:xfrm>
            <a:off x="-30165" y="-10353"/>
            <a:ext cx="7547611" cy="4257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00000000-0008-0000-0500-000005000000}"/>
                </a:ext>
              </a:extLst>
            </p:cNvPr>
            <p:cNvSpPr txBox="1"/>
            <p:nvPr/>
          </p:nvSpPr>
          <p:spPr>
            <a:xfrm>
              <a:off x="111711" y="4111553"/>
              <a:ext cx="3102406" cy="27153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</a:t>
              </a:r>
              <a:r>
                <a:rPr lang="en-AU" sz="120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Terrorism Tracker, IEP Calculations</a:t>
              </a:r>
              <a:endParaRPr lang="en-A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0441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73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5" name="Google Shape;1075;p173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76" name="Google Shape;1076;p173"/>
          <p:cNvSpPr txBox="1"/>
          <p:nvPr/>
        </p:nvSpPr>
        <p:spPr>
          <a:xfrm>
            <a:off x="451884" y="3533175"/>
            <a:ext cx="4000000" cy="214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Mission &amp; About us</a:t>
            </a:r>
            <a:endParaRPr sz="5867" b="1" dirty="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>
              <a:lnSpc>
                <a:spcPct val="70000"/>
              </a:lnSpc>
            </a:pPr>
            <a:r>
              <a:rPr lang="en" sz="5867" b="1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sz="5867" b="1" dirty="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78" name="Google Shape;1078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2981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73"/>
          <p:cNvSpPr txBox="1"/>
          <p:nvPr/>
        </p:nvSpPr>
        <p:spPr>
          <a:xfrm>
            <a:off x="5955781" y="3647052"/>
            <a:ext cx="4911916" cy="20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4">
              <a:lnSpc>
                <a:spcPct val="120000"/>
              </a:lnSpc>
              <a:buClr>
                <a:schemeClr val="lt1"/>
              </a:buClr>
              <a:buSzPts val="800"/>
            </a:pPr>
            <a:r>
              <a:rPr lang="en-US" sz="1733" dirty="0">
                <a:latin typeface="Arial" panose="020B0604020202020204" pitchFamily="34" charset="0"/>
                <a:cs typeface="Arial" panose="020B0604020202020204" pitchFamily="34" charset="0"/>
              </a:rPr>
              <a:t>We are an independent, not-for-profit think tank dedicated to building a greater understanding of the key drivers of peace, as well as identifying the economic benefits that increased peacefulness can deliver.</a:t>
            </a:r>
            <a:endParaRPr sz="1733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80" name="Google Shape;1080;p173"/>
          <p:cNvSpPr/>
          <p:nvPr/>
        </p:nvSpPr>
        <p:spPr>
          <a:xfrm>
            <a:off x="5643259" y="993071"/>
            <a:ext cx="1211600" cy="2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9333" b="1" dirty="0">
                <a:solidFill>
                  <a:srgbClr val="000000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“</a:t>
            </a:r>
            <a:endParaRPr sz="9333" dirty="0">
              <a:solidFill>
                <a:srgbClr val="000000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81" name="Google Shape;1081;p173"/>
          <p:cNvSpPr txBox="1"/>
          <p:nvPr/>
        </p:nvSpPr>
        <p:spPr>
          <a:xfrm>
            <a:off x="5955767" y="1985633"/>
            <a:ext cx="5022800" cy="1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2700"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The Institute for Economics &amp; Peace aims to create a paradigm shift in the way the world thinks about peace.</a:t>
            </a:r>
            <a:endParaRPr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9" grpId="0"/>
      <p:bldP spid="1080" grpId="0"/>
      <p:bldP spid="10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Decreases, deaths from terrorism, 2021 - 2022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43797" y="631635"/>
            <a:ext cx="9633249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Afghanistan had the largest decrease in the number of deaths from terrorism since 2021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593" y="6130208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807081"/>
              </p:ext>
            </p:extLst>
          </p:nvPr>
        </p:nvGraphicFramePr>
        <p:xfrm>
          <a:off x="343593" y="1201103"/>
          <a:ext cx="11330247" cy="494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963892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/>
          <a:stretch/>
        </p:blipFill>
        <p:spPr>
          <a:xfrm>
            <a:off x="4755600" y="0"/>
            <a:ext cx="7436400" cy="6851469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03926" y="3553789"/>
            <a:ext cx="413113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Trends in terrorism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58867" y="2996200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5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04939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terrorism, 2007-2022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03339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have </a:t>
            </a:r>
            <a:r>
              <a:rPr lang="en-AU" sz="1599" dirty="0">
                <a:latin typeface="Arial" panose="020B0604020202020204" pitchFamily="34" charset="0"/>
                <a:cs typeface="Arial" panose="020B0604020202020204" pitchFamily="34" charset="0"/>
              </a:rPr>
              <a:t>decreased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38% since peaking in 2015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170B9A3-76AD-4967-B141-EFA163EFF6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383472"/>
              </p:ext>
            </p:extLst>
          </p:nvPr>
        </p:nvGraphicFramePr>
        <p:xfrm>
          <a:off x="914400" y="1232267"/>
          <a:ext cx="10131700" cy="4902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0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Deadliest terrorist groups, 2007-2022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Islamic State was the deadliest known terrorist group for the eighth consecutive year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609" y="6146493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7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202754"/>
              </p:ext>
            </p:extLst>
          </p:nvPr>
        </p:nvGraphicFramePr>
        <p:xfrm>
          <a:off x="117421" y="1091044"/>
          <a:ext cx="11946424" cy="497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21716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deaths from terrorism, 2007-2022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597475"/>
            <a:ext cx="1008932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countries experiencing terrorism deaths has remained constant since 2020.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417" y="6106636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B3FB9DA-0513-64EA-589C-9A2EEA7CED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199759"/>
              </p:ext>
            </p:extLst>
          </p:nvPr>
        </p:nvGraphicFramePr>
        <p:xfrm>
          <a:off x="526417" y="1299599"/>
          <a:ext cx="10899529" cy="488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57273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by conflict type, 2007-2022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29255"/>
            <a:ext cx="100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Over 98 per cent of deaths from terrorism occur in countries currently experiencing a conflict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813" y="6074856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UCDP, IEP Calculations, Terrorism Tracker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CCD1EA-37A9-451D-901A-54880A578C09}"/>
              </a:ext>
            </a:extLst>
          </p:cNvPr>
          <p:cNvGrpSpPr/>
          <p:nvPr/>
        </p:nvGrpSpPr>
        <p:grpSpPr>
          <a:xfrm>
            <a:off x="204813" y="1391129"/>
            <a:ext cx="11782374" cy="3826934"/>
            <a:chOff x="0" y="0"/>
            <a:chExt cx="15228459" cy="44714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786086-B884-1C4C-275E-BEFAE0C2F3E7}"/>
                </a:ext>
              </a:extLst>
            </p:cNvPr>
            <p:cNvGrpSpPr/>
            <p:nvPr/>
          </p:nvGrpSpPr>
          <p:grpSpPr>
            <a:xfrm>
              <a:off x="0" y="5291"/>
              <a:ext cx="5027083" cy="4439708"/>
              <a:chOff x="0" y="5291"/>
              <a:chExt cx="5027083" cy="4439708"/>
            </a:xfrm>
          </p:grpSpPr>
          <p:graphicFrame>
            <p:nvGraphicFramePr>
              <p:cNvPr id="24" name="Chart 23">
                <a:extLst>
                  <a:ext uri="{FF2B5EF4-FFF2-40B4-BE49-F238E27FC236}">
                    <a16:creationId xmlns:a16="http://schemas.microsoft.com/office/drawing/2014/main" id="{22755538-0F8F-307C-90FA-2D77706BF06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480889144"/>
                  </p:ext>
                </p:extLst>
              </p:nvPr>
            </p:nvGraphicFramePr>
            <p:xfrm>
              <a:off x="0" y="5291"/>
              <a:ext cx="5027083" cy="4439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DC9666AB-5C98-8975-1F54-19A281AE6EE5}"/>
                  </a:ext>
                </a:extLst>
              </p:cNvPr>
              <p:cNvSpPr txBox="1"/>
              <p:nvPr/>
            </p:nvSpPr>
            <p:spPr>
              <a:xfrm>
                <a:off x="3789222" y="294002"/>
                <a:ext cx="709085" cy="40216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WAR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8770D4-71E4-B03A-B6C2-6BCD4F65633F}"/>
                </a:ext>
              </a:extLst>
            </p:cNvPr>
            <p:cNvGrpSpPr/>
            <p:nvPr/>
          </p:nvGrpSpPr>
          <p:grpSpPr>
            <a:xfrm>
              <a:off x="5037667" y="31750"/>
              <a:ext cx="5062823" cy="4439708"/>
              <a:chOff x="5037667" y="31750"/>
              <a:chExt cx="5062823" cy="4439708"/>
            </a:xfrm>
          </p:grpSpPr>
          <p:graphicFrame>
            <p:nvGraphicFramePr>
              <p:cNvPr id="22" name="Chart 21">
                <a:extLst>
                  <a:ext uri="{FF2B5EF4-FFF2-40B4-BE49-F238E27FC236}">
                    <a16:creationId xmlns:a16="http://schemas.microsoft.com/office/drawing/2014/main" id="{A9AC7C4A-D60D-01AE-B5CC-691AFBC0053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74853225"/>
                  </p:ext>
                </p:extLst>
              </p:nvPr>
            </p:nvGraphicFramePr>
            <p:xfrm>
              <a:off x="5037667" y="31750"/>
              <a:ext cx="5062823" cy="4439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13721D2E-9789-7F19-D292-CE5538BFE46A}"/>
                  </a:ext>
                </a:extLst>
              </p:cNvPr>
              <p:cNvSpPr txBox="1"/>
              <p:nvPr/>
            </p:nvSpPr>
            <p:spPr>
              <a:xfrm>
                <a:off x="6788278" y="303428"/>
                <a:ext cx="2520877" cy="402167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MINOR</a:t>
                </a:r>
                <a:r>
                  <a:rPr lang="en-AU" sz="1000" b="1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ARMED CONFLICT</a:t>
                </a:r>
                <a:endParaRPr lang="en-AU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3F25F84-FE55-E845-F45D-5FC89CC9B375}"/>
                </a:ext>
              </a:extLst>
            </p:cNvPr>
            <p:cNvGrpSpPr/>
            <p:nvPr/>
          </p:nvGrpSpPr>
          <p:grpSpPr>
            <a:xfrm>
              <a:off x="10010196" y="0"/>
              <a:ext cx="5218263" cy="4439708"/>
              <a:chOff x="10010196" y="0"/>
              <a:chExt cx="5218263" cy="4439708"/>
            </a:xfrm>
          </p:grpSpPr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F175E0DA-632F-E386-45B9-CB891C17F91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38520466"/>
                  </p:ext>
                </p:extLst>
              </p:nvPr>
            </p:nvGraphicFramePr>
            <p:xfrm>
              <a:off x="10010196" y="0"/>
              <a:ext cx="5218263" cy="443970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31ED1587-4A16-5E57-B134-5D6D72ECC686}"/>
                  </a:ext>
                </a:extLst>
              </p:cNvPr>
              <p:cNvSpPr txBox="1"/>
              <p:nvPr/>
            </p:nvSpPr>
            <p:spPr>
              <a:xfrm>
                <a:off x="11757954" y="270921"/>
                <a:ext cx="1664427" cy="33266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000" b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NON-CONFLICT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1473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 in terrorism deaths by region, 2007-2022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31635"/>
            <a:ext cx="1001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Sub-Saharan Africa suffers from more terrorism than South Asia and MENA combined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110" y="6149010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IEP Calculations, Terrorism Tracker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F5606CB-5819-C650-D4A0-6118ED24FB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140507"/>
              </p:ext>
            </p:extLst>
          </p:nvPr>
        </p:nvGraphicFramePr>
        <p:xfrm>
          <a:off x="225110" y="998587"/>
          <a:ext cx="11741780" cy="5121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05844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550AF6BA-95C3-12F2-10C6-556BBC7A68A6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GTI Worst Ten, Ecological Threats and Resilience Levels,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445D2-7928-DCCC-F5DA-8C2D3A10C408}"/>
              </a:ext>
            </a:extLst>
          </p:cNvPr>
          <p:cNvSpPr txBox="1"/>
          <p:nvPr/>
        </p:nvSpPr>
        <p:spPr>
          <a:xfrm>
            <a:off x="150682" y="631635"/>
            <a:ext cx="1086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Eight of the ten countries suffering the worst from terrorism also face extreme water shortages and high population growth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855671A3-2F3F-EA28-8541-36E991D6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75" y="1389746"/>
            <a:ext cx="9678155" cy="48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56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05B4C8E-1CB0-4B07-A123-1D50EC4506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978629"/>
              </p:ext>
            </p:extLst>
          </p:nvPr>
        </p:nvGraphicFramePr>
        <p:xfrm>
          <a:off x="446018" y="1868516"/>
          <a:ext cx="10653366" cy="4362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D66F8C3E-D474-13BC-B14C-DF6A5E51F3A3}"/>
              </a:ext>
            </a:extLst>
          </p:cNvPr>
          <p:cNvSpPr txBox="1"/>
          <p:nvPr/>
        </p:nvSpPr>
        <p:spPr>
          <a:xfrm>
            <a:off x="225110" y="264683"/>
            <a:ext cx="10674953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population by region that ranked war and terrorism as their top concern, 2021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D2F79-CC86-2F81-86D2-C1C8EC19001A}"/>
              </a:ext>
            </a:extLst>
          </p:cNvPr>
          <p:cNvSpPr txBox="1"/>
          <p:nvPr/>
        </p:nvSpPr>
        <p:spPr>
          <a:xfrm>
            <a:off x="340377" y="975595"/>
            <a:ext cx="1086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12% of the citizens of countries in South Asia perceived war and terrorism to be the biggest threat to their daily safety, compared to just 0.28% in Central America and Caribbean</a:t>
            </a:r>
            <a:endParaRPr lang="en-A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312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"/>
          <a:stretch/>
        </p:blipFill>
        <p:spPr>
          <a:xfrm>
            <a:off x="3052184" y="-2135"/>
            <a:ext cx="9139815" cy="6860135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30052" y="2987732"/>
            <a:ext cx="4325548" cy="214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Terrorism in The West 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84993" y="2430143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04.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E4BFB7-32F0-5244-A21E-7492BC8A9853}"/>
              </a:ext>
            </a:extLst>
          </p:cNvPr>
          <p:cNvGrpSpPr/>
          <p:nvPr/>
        </p:nvGrpSpPr>
        <p:grpSpPr>
          <a:xfrm>
            <a:off x="452514" y="1712477"/>
            <a:ext cx="1633982" cy="3622029"/>
            <a:chOff x="311437" y="1564487"/>
            <a:chExt cx="1225865" cy="2717360"/>
          </a:xfrm>
        </p:grpSpPr>
        <p:pic>
          <p:nvPicPr>
            <p:cNvPr id="21" name="Google Shape;2288;p333">
              <a:extLst>
                <a:ext uri="{FF2B5EF4-FFF2-40B4-BE49-F238E27FC236}">
                  <a16:creationId xmlns:a16="http://schemas.microsoft.com/office/drawing/2014/main" id="{B29FEA5B-60A9-0047-8746-02276AF3C9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4209"/>
            <a:stretch/>
          </p:blipFill>
          <p:spPr>
            <a:xfrm>
              <a:off x="311437" y="1564487"/>
              <a:ext cx="1225864" cy="228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93;p333">
              <a:extLst>
                <a:ext uri="{FF2B5EF4-FFF2-40B4-BE49-F238E27FC236}">
                  <a16:creationId xmlns:a16="http://schemas.microsoft.com/office/drawing/2014/main" id="{BE6C5F68-AD35-F943-B1D9-CDC310DCB05A}"/>
                </a:ext>
              </a:extLst>
            </p:cNvPr>
            <p:cNvSpPr txBox="1"/>
            <p:nvPr/>
          </p:nvSpPr>
          <p:spPr>
            <a:xfrm>
              <a:off x="311437" y="3945904"/>
              <a:ext cx="1225864" cy="2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SYDNEY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294;p333">
              <a:extLst>
                <a:ext uri="{FF2B5EF4-FFF2-40B4-BE49-F238E27FC236}">
                  <a16:creationId xmlns:a16="http://schemas.microsoft.com/office/drawing/2014/main" id="{6784795F-4B2E-9441-876B-8EC4B9AD9882}"/>
                </a:ext>
              </a:extLst>
            </p:cNvPr>
            <p:cNvSpPr txBox="1"/>
            <p:nvPr/>
          </p:nvSpPr>
          <p:spPr>
            <a:xfrm>
              <a:off x="311438" y="4099558"/>
              <a:ext cx="1225864" cy="182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 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5CEA09-145B-BD44-ACBD-EEA0E2D11834}"/>
              </a:ext>
            </a:extLst>
          </p:cNvPr>
          <p:cNvGrpSpPr/>
          <p:nvPr/>
        </p:nvGrpSpPr>
        <p:grpSpPr>
          <a:xfrm>
            <a:off x="8047458" y="1712447"/>
            <a:ext cx="1644315" cy="3628641"/>
            <a:chOff x="6009403" y="1564464"/>
            <a:chExt cx="1233617" cy="2722321"/>
          </a:xfrm>
        </p:grpSpPr>
        <p:sp>
          <p:nvSpPr>
            <p:cNvPr id="35" name="Google Shape;2303;p333">
              <a:extLst>
                <a:ext uri="{FF2B5EF4-FFF2-40B4-BE49-F238E27FC236}">
                  <a16:creationId xmlns:a16="http://schemas.microsoft.com/office/drawing/2014/main" id="{20952AB0-73C3-954B-807C-170604A3DFB3}"/>
                </a:ext>
              </a:extLst>
            </p:cNvPr>
            <p:cNvSpPr txBox="1"/>
            <p:nvPr/>
          </p:nvSpPr>
          <p:spPr>
            <a:xfrm>
              <a:off x="6009404" y="3945904"/>
              <a:ext cx="1233616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 CITY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304;p333">
              <a:extLst>
                <a:ext uri="{FF2B5EF4-FFF2-40B4-BE49-F238E27FC236}">
                  <a16:creationId xmlns:a16="http://schemas.microsoft.com/office/drawing/2014/main" id="{CAA10C8A-528F-7D4C-891C-07BEA13F9E3A}"/>
                </a:ext>
              </a:extLst>
            </p:cNvPr>
            <p:cNvSpPr txBox="1"/>
            <p:nvPr/>
          </p:nvSpPr>
          <p:spPr>
            <a:xfrm>
              <a:off x="6009403" y="4094619"/>
              <a:ext cx="1233616" cy="192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oogle Shape;2306;p333">
              <a:extLst>
                <a:ext uri="{FF2B5EF4-FFF2-40B4-BE49-F238E27FC236}">
                  <a16:creationId xmlns:a16="http://schemas.microsoft.com/office/drawing/2014/main" id="{1056F4CA-5545-3E44-984C-5E0FA60FFF3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3667"/>
            <a:stretch/>
          </p:blipFill>
          <p:spPr>
            <a:xfrm>
              <a:off x="6009405" y="1564464"/>
              <a:ext cx="1233614" cy="2289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1D338-B7CF-1449-B5B0-7C8858954718}"/>
              </a:ext>
            </a:extLst>
          </p:cNvPr>
          <p:cNvGrpSpPr/>
          <p:nvPr/>
        </p:nvGrpSpPr>
        <p:grpSpPr>
          <a:xfrm>
            <a:off x="4238098" y="1712469"/>
            <a:ext cx="1666120" cy="3622910"/>
            <a:chOff x="3151502" y="1564481"/>
            <a:chExt cx="1249976" cy="2718021"/>
          </a:xfrm>
        </p:grpSpPr>
        <p:sp>
          <p:nvSpPr>
            <p:cNvPr id="31" name="Google Shape;2299;p333">
              <a:extLst>
                <a:ext uri="{FF2B5EF4-FFF2-40B4-BE49-F238E27FC236}">
                  <a16:creationId xmlns:a16="http://schemas.microsoft.com/office/drawing/2014/main" id="{8B20C157-B134-0148-94A3-DA75E0526EEF}"/>
                </a:ext>
              </a:extLst>
            </p:cNvPr>
            <p:cNvSpPr txBox="1"/>
            <p:nvPr/>
          </p:nvSpPr>
          <p:spPr>
            <a:xfrm>
              <a:off x="3151502" y="3945904"/>
              <a:ext cx="1249976" cy="214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300;p333">
              <a:extLst>
                <a:ext uri="{FF2B5EF4-FFF2-40B4-BE49-F238E27FC236}">
                  <a16:creationId xmlns:a16="http://schemas.microsoft.com/office/drawing/2014/main" id="{35C6460F-9665-1842-9F96-EFDB42CF23C9}"/>
                </a:ext>
              </a:extLst>
            </p:cNvPr>
            <p:cNvSpPr txBox="1"/>
            <p:nvPr/>
          </p:nvSpPr>
          <p:spPr>
            <a:xfrm>
              <a:off x="3151502" y="4098902"/>
              <a:ext cx="1249975" cy="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oogle Shape;2307;p333">
              <a:extLst>
                <a:ext uri="{FF2B5EF4-FFF2-40B4-BE49-F238E27FC236}">
                  <a16:creationId xmlns:a16="http://schemas.microsoft.com/office/drawing/2014/main" id="{27BDEA67-3F4C-A14A-A8E4-F6EAB874E9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2522"/>
            <a:stretch/>
          </p:blipFill>
          <p:spPr>
            <a:xfrm>
              <a:off x="3151502" y="1564481"/>
              <a:ext cx="1249975" cy="2289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9337EE-1053-644D-8F74-CB5C830D86E8}"/>
              </a:ext>
            </a:extLst>
          </p:cNvPr>
          <p:cNvGrpSpPr/>
          <p:nvPr/>
        </p:nvGrpSpPr>
        <p:grpSpPr>
          <a:xfrm>
            <a:off x="6151280" y="1712461"/>
            <a:ext cx="1649116" cy="3607833"/>
            <a:chOff x="4586831" y="1564475"/>
            <a:chExt cx="1237219" cy="2706710"/>
          </a:xfrm>
        </p:grpSpPr>
        <p:sp>
          <p:nvSpPr>
            <p:cNvPr id="33" name="Google Shape;2301;p333">
              <a:extLst>
                <a:ext uri="{FF2B5EF4-FFF2-40B4-BE49-F238E27FC236}">
                  <a16:creationId xmlns:a16="http://schemas.microsoft.com/office/drawing/2014/main" id="{3D8F2BBE-8C37-BD4B-9731-C0C3882BA30E}"/>
                </a:ext>
              </a:extLst>
            </p:cNvPr>
            <p:cNvSpPr txBox="1"/>
            <p:nvPr/>
          </p:nvSpPr>
          <p:spPr>
            <a:xfrm>
              <a:off x="4586831" y="3947106"/>
              <a:ext cx="1237219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HAGUE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302;p333">
              <a:extLst>
                <a:ext uri="{FF2B5EF4-FFF2-40B4-BE49-F238E27FC236}">
                  <a16:creationId xmlns:a16="http://schemas.microsoft.com/office/drawing/2014/main" id="{C431B2DA-DFA1-AD40-A5BB-FE6DD77E23D3}"/>
                </a:ext>
              </a:extLst>
            </p:cNvPr>
            <p:cNvSpPr txBox="1"/>
            <p:nvPr/>
          </p:nvSpPr>
          <p:spPr>
            <a:xfrm>
              <a:off x="4586832" y="4110219"/>
              <a:ext cx="1237218" cy="16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Netherlands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oogle Shape;2308;p333">
              <a:extLst>
                <a:ext uri="{FF2B5EF4-FFF2-40B4-BE49-F238E27FC236}">
                  <a16:creationId xmlns:a16="http://schemas.microsoft.com/office/drawing/2014/main" id="{79F2D09D-F63B-B241-B33E-E13E90E352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3414"/>
            <a:stretch/>
          </p:blipFill>
          <p:spPr>
            <a:xfrm>
              <a:off x="4586832" y="1564475"/>
              <a:ext cx="1237218" cy="22898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11399-D0C8-7A40-B686-868242D134D3}"/>
              </a:ext>
            </a:extLst>
          </p:cNvPr>
          <p:cNvGrpSpPr/>
          <p:nvPr/>
        </p:nvGrpSpPr>
        <p:grpSpPr>
          <a:xfrm>
            <a:off x="2306154" y="1712429"/>
            <a:ext cx="1684881" cy="3606992"/>
            <a:chOff x="1702096" y="1564451"/>
            <a:chExt cx="1264051" cy="2706079"/>
          </a:xfrm>
        </p:grpSpPr>
        <p:sp>
          <p:nvSpPr>
            <p:cNvPr id="29" name="Google Shape;2297;p333">
              <a:extLst>
                <a:ext uri="{FF2B5EF4-FFF2-40B4-BE49-F238E27FC236}">
                  <a16:creationId xmlns:a16="http://schemas.microsoft.com/office/drawing/2014/main" id="{C0740169-0AA1-A14E-9706-EE58182D1FD5}"/>
                </a:ext>
              </a:extLst>
            </p:cNvPr>
            <p:cNvSpPr txBox="1"/>
            <p:nvPr/>
          </p:nvSpPr>
          <p:spPr>
            <a:xfrm>
              <a:off x="1722656" y="3945904"/>
              <a:ext cx="1243491" cy="20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YORK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298;p333">
              <a:extLst>
                <a:ext uri="{FF2B5EF4-FFF2-40B4-BE49-F238E27FC236}">
                  <a16:creationId xmlns:a16="http://schemas.microsoft.com/office/drawing/2014/main" id="{EA866B51-A966-9847-B22B-6242E3DE4B6F}"/>
                </a:ext>
              </a:extLst>
            </p:cNvPr>
            <p:cNvSpPr txBox="1"/>
            <p:nvPr/>
          </p:nvSpPr>
          <p:spPr>
            <a:xfrm>
              <a:off x="1702096" y="4110875"/>
              <a:ext cx="1264051" cy="159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oogle Shape;2309;p333">
              <a:extLst>
                <a:ext uri="{FF2B5EF4-FFF2-40B4-BE49-F238E27FC236}">
                  <a16:creationId xmlns:a16="http://schemas.microsoft.com/office/drawing/2014/main" id="{54E7F0CF-7DD8-D24C-8E2C-A02AC58695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2975"/>
            <a:stretch/>
          </p:blipFill>
          <p:spPr>
            <a:xfrm>
              <a:off x="1722656" y="1564451"/>
              <a:ext cx="1243491" cy="2289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357E8-96D6-6A41-B11E-9D76D74E4C17}"/>
              </a:ext>
            </a:extLst>
          </p:cNvPr>
          <p:cNvGrpSpPr/>
          <p:nvPr/>
        </p:nvGrpSpPr>
        <p:grpSpPr>
          <a:xfrm>
            <a:off x="9938835" y="1712429"/>
            <a:ext cx="1643446" cy="3638034"/>
            <a:chOff x="7428374" y="1564451"/>
            <a:chExt cx="1232965" cy="272936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35CDD31-4262-C547-9C3B-43D1C129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2" r="36277"/>
            <a:stretch/>
          </p:blipFill>
          <p:spPr>
            <a:xfrm>
              <a:off x="7428374" y="1564451"/>
              <a:ext cx="1232965" cy="2291119"/>
            </a:xfrm>
            <a:prstGeom prst="rect">
              <a:avLst/>
            </a:prstGeom>
          </p:spPr>
        </p:pic>
        <p:sp>
          <p:nvSpPr>
            <p:cNvPr id="42" name="Google Shape;2303;p333">
              <a:extLst>
                <a:ext uri="{FF2B5EF4-FFF2-40B4-BE49-F238E27FC236}">
                  <a16:creationId xmlns:a16="http://schemas.microsoft.com/office/drawing/2014/main" id="{7DED04A6-C1F4-B04C-B44F-7DADFF447E73}"/>
                </a:ext>
              </a:extLst>
            </p:cNvPr>
            <p:cNvSpPr txBox="1"/>
            <p:nvPr/>
          </p:nvSpPr>
          <p:spPr>
            <a:xfrm>
              <a:off x="7438247" y="3937192"/>
              <a:ext cx="1223092" cy="2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HARARE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304;p333">
              <a:extLst>
                <a:ext uri="{FF2B5EF4-FFF2-40B4-BE49-F238E27FC236}">
                  <a16:creationId xmlns:a16="http://schemas.microsoft.com/office/drawing/2014/main" id="{C5F760D8-CB64-FB4D-BF6C-A92B811A63DF}"/>
                </a:ext>
              </a:extLst>
            </p:cNvPr>
            <p:cNvSpPr txBox="1"/>
            <p:nvPr/>
          </p:nvSpPr>
          <p:spPr>
            <a:xfrm>
              <a:off x="7438248" y="4087585"/>
              <a:ext cx="1223091" cy="206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Zimbabwe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Google Shape;2296;p333">
            <a:extLst>
              <a:ext uri="{FF2B5EF4-FFF2-40B4-BE49-F238E27FC236}">
                <a16:creationId xmlns:a16="http://schemas.microsoft.com/office/drawing/2014/main" id="{A60547F9-94A4-8F4C-B6C3-F96C6719D8CB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international offices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462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Terrorist Fatalities in the West by Motivation, 2007 - 2022 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740012"/>
            <a:ext cx="10861989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2007, over half the fatalities from terrorism have been from religiously motivated groups. This is followed by deaths from ideologically motivated attacks which accounts for 31 per cent.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680" y="6134155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8A5A528-0EDC-4173-AAB1-B2F442C6B9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123921"/>
              </p:ext>
            </p:extLst>
          </p:nvPr>
        </p:nvGraphicFramePr>
        <p:xfrm>
          <a:off x="397382" y="1583106"/>
          <a:ext cx="11052938" cy="455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06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5015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 Attacks in the West by Motivation, 2007-2022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26213" y="631635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 2015, there have been more ideological terror attacks then religious attacks.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401" y="6129121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IEP Calculations, Terrorism Tracker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B6EA417-C6A6-4F6F-F3B3-FD0A7FB7C7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062137"/>
              </p:ext>
            </p:extLst>
          </p:nvPr>
        </p:nvGraphicFramePr>
        <p:xfrm>
          <a:off x="126213" y="1367919"/>
          <a:ext cx="11667469" cy="476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75827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55201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 in the West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297286" y="1145162"/>
            <a:ext cx="9064050" cy="3970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Ideology continues to be the most prominent motivation behind terrorism in the West.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 ideologically motivated attacks, 3 religiously motivated attacks in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Since 2012, there have been over three times more ideologically motivated attacks than religiously motivated terrorist attacks.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2000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attacks in the US – none tied to a 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E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attacks in UK - no deaths for the first year since 2008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001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47" y="-6531"/>
            <a:ext cx="10291653" cy="6864531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30052" y="2987732"/>
            <a:ext cx="4516418" cy="214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Terrorism in The Sahel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84993" y="2430143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05.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B5866FBD-0574-990F-DB41-CAB6CDC5889E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Significant Changes in Deaths from Terrorism, 2020-2022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EC507-02EE-68D2-5DC7-7CDCEF3BB62A}"/>
              </a:ext>
            </a:extLst>
          </p:cNvPr>
          <p:cNvSpPr txBox="1"/>
          <p:nvPr/>
        </p:nvSpPr>
        <p:spPr>
          <a:xfrm>
            <a:off x="225110" y="631634"/>
            <a:ext cx="1006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Terrorism has shifted from MENA to the Sahel within the last two years.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079B6-866A-CA78-CE38-B4E13DB90BA5}"/>
              </a:ext>
            </a:extLst>
          </p:cNvPr>
          <p:cNvSpPr txBox="1"/>
          <p:nvPr/>
        </p:nvSpPr>
        <p:spPr>
          <a:xfrm>
            <a:off x="365760" y="607247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AU" sz="1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Dragonfly </a:t>
            </a:r>
            <a:r>
              <a:rPr lang="en-AU" sz="12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TerrorismTracker</a:t>
            </a:r>
            <a:r>
              <a:rPr lang="en-AU" sz="1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IEP Calculations</a:t>
            </a:r>
            <a:endParaRPr lang="en-A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CF7D7-5C37-1552-9894-B51E6FE24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9" y="1479650"/>
            <a:ext cx="10239188" cy="41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4395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F52696-E79E-6EC0-88C5-25E307F1E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3232792"/>
              </p:ext>
            </p:extLst>
          </p:nvPr>
        </p:nvGraphicFramePr>
        <p:xfrm>
          <a:off x="225110" y="1216154"/>
          <a:ext cx="11035229" cy="493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in sub-Saharan Africa 2007-2022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2012, the Sahel has comprised most deaths from terrorism in sub-Saharan Africa.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298" y="6146800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IEP Calculations, Terrorism Tracker</a:t>
            </a:r>
          </a:p>
        </p:txBody>
      </p:sp>
    </p:spTree>
    <p:extLst>
      <p:ext uri="{BB962C8B-B14F-4D97-AF65-F5344CB8AC3E}">
        <p14:creationId xmlns:p14="http://schemas.microsoft.com/office/powerpoint/2010/main" val="39322998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Conflict in the Sahel, 1995-2022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02177" y="631635"/>
            <a:ext cx="10511274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Sahel has seen steadily increasing deaths from conflict since 2011, with a severe spike from 2017 onwards.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50" y="6072476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ACLED, IEP Calculations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51537-B279-19F7-23E9-A386DE9F7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97" y="1337013"/>
            <a:ext cx="7714075" cy="4221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EFFAAE-AED7-0712-BBE8-4E57F9155452}"/>
              </a:ext>
            </a:extLst>
          </p:cNvPr>
          <p:cNvSpPr txBox="1"/>
          <p:nvPr/>
        </p:nvSpPr>
        <p:spPr>
          <a:xfrm>
            <a:off x="9449704" y="4890498"/>
            <a:ext cx="816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23429614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909954-0327-5615-8D5F-9A7D82EB40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049634"/>
              </p:ext>
            </p:extLst>
          </p:nvPr>
        </p:nvGraphicFramePr>
        <p:xfrm>
          <a:off x="418177" y="1243211"/>
          <a:ext cx="10642461" cy="492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F43585B8-B284-D347-BCEB-5010035FEE99}"/>
              </a:ext>
            </a:extLst>
          </p:cNvPr>
          <p:cNvSpPr txBox="1"/>
          <p:nvPr/>
        </p:nvSpPr>
        <p:spPr>
          <a:xfrm>
            <a:off x="242866" y="322974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Coups and coup attempts in Sub-Saharan Africa, 2017-2022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8569F-BF88-94EE-0E55-0C31A5CC44E8}"/>
              </a:ext>
            </a:extLst>
          </p:cNvPr>
          <p:cNvSpPr txBox="1"/>
          <p:nvPr/>
        </p:nvSpPr>
        <p:spPr>
          <a:xfrm>
            <a:off x="117421" y="689926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Coup attempts and successes have surged since 2021 mainly in the Sahel.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0577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2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Deaths from Terrorism and Ecological Threats in the Sahel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0" y="631634"/>
            <a:ext cx="1006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Most deaths from terrorism occurred in states and regions ranked as having high famine risk. </a:t>
            </a:r>
            <a:endParaRPr kumimoji="0" lang="en-AU" sz="1599" b="0" i="0" u="none" strike="noStrike" kern="1200" cap="none" spc="0" normalizeH="0" baseline="0" noProof="0" dirty="0">
              <a:ln>
                <a:noFill/>
              </a:ln>
              <a:solidFill>
                <a:srgbClr val="181E2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7937" y="6072477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Source: </a:t>
            </a:r>
            <a:r>
              <a:rPr kumimoji="0" lang="en-A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TerrorismTracker</a:t>
            </a: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FEWS, IEP Calculations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41DD49-F9E0-09FB-4F06-AE3CF8FB3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/>
          <a:stretch/>
        </p:blipFill>
        <p:spPr>
          <a:xfrm>
            <a:off x="1070245" y="1339825"/>
            <a:ext cx="10051509" cy="47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517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42866" y="322974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Deaths from Terrorism and Gold Mines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89926"/>
            <a:ext cx="90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Terrorism deaths in the Sahel are more likely in areas with established gold mines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3377" y="6014185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</a:rPr>
              <a:t>Source: </a:t>
            </a:r>
            <a:r>
              <a:rPr lang="en-AU" sz="1200" dirty="0" err="1">
                <a:latin typeface="Arial" panose="020B0604020202020204" pitchFamily="34" charset="0"/>
              </a:rPr>
              <a:t>TerrorismTracker</a:t>
            </a:r>
            <a:r>
              <a:rPr lang="en-AU" sz="1200" dirty="0">
                <a:latin typeface="Arial" panose="020B0604020202020204" pitchFamily="34" charset="0"/>
              </a:rPr>
              <a:t>, US Geological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3ED20-73B5-9F74-9FD8-0B90B0A1D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/>
          <a:stretch/>
        </p:blipFill>
        <p:spPr>
          <a:xfrm>
            <a:off x="1466706" y="1568821"/>
            <a:ext cx="9258587" cy="44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45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54"/>
          <p:cNvSpPr txBox="1"/>
          <p:nvPr/>
        </p:nvSpPr>
        <p:spPr>
          <a:xfrm>
            <a:off x="223299" y="264683"/>
            <a:ext cx="58924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 sz="26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1" name="Google Shape;941;p154"/>
          <p:cNvGrpSpPr/>
          <p:nvPr/>
        </p:nvGrpSpPr>
        <p:grpSpPr>
          <a:xfrm>
            <a:off x="585806" y="1291152"/>
            <a:ext cx="3608646" cy="1528341"/>
            <a:chOff x="439354" y="1345842"/>
            <a:chExt cx="2587757" cy="1146600"/>
          </a:xfrm>
        </p:grpSpPr>
        <p:sp>
          <p:nvSpPr>
            <p:cNvPr id="942" name="Google Shape;942;p154"/>
            <p:cNvSpPr txBox="1"/>
            <p:nvPr/>
          </p:nvSpPr>
          <p:spPr>
            <a:xfrm>
              <a:off x="633411" y="1345842"/>
              <a:ext cx="2393700" cy="114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67" tIns="45733" rIns="91467" bIns="45733" anchor="t" anchorCtr="0">
              <a:noAutofit/>
            </a:bodyPr>
            <a:lstStyle/>
            <a:p>
              <a:r>
                <a:rPr lang="en" sz="2000" dirty="0">
                  <a:solidFill>
                    <a:srgbClr val="0B1107"/>
                  </a:solidFill>
                  <a:latin typeface="Arial"/>
                  <a:ea typeface="Arial"/>
                  <a:cs typeface="Arial"/>
                  <a:sym typeface="Arial"/>
                </a:rPr>
                <a:t>Research used extensively by organisations, including the OECD, Commonwealth Secretariat, World Bank and the United Nations</a:t>
              </a:r>
              <a:endParaRPr sz="2000" dirty="0">
                <a:latin typeface="Arial" panose="020B0604020202020204" pitchFamily="34" charset="0"/>
              </a:endParaRPr>
            </a:p>
          </p:txBody>
        </p:sp>
        <p:pic>
          <p:nvPicPr>
            <p:cNvPr id="943" name="Google Shape;943;p1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9354" y="1418791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4" name="Google Shape;944;p154"/>
          <p:cNvGrpSpPr/>
          <p:nvPr/>
        </p:nvGrpSpPr>
        <p:grpSpPr>
          <a:xfrm>
            <a:off x="585806" y="3117900"/>
            <a:ext cx="3714761" cy="666600"/>
            <a:chOff x="435142" y="1743208"/>
            <a:chExt cx="2786071" cy="500100"/>
          </a:xfrm>
        </p:grpSpPr>
        <p:sp>
          <p:nvSpPr>
            <p:cNvPr id="945" name="Google Shape;945;p154"/>
            <p:cNvSpPr txBox="1"/>
            <p:nvPr/>
          </p:nvSpPr>
          <p:spPr>
            <a:xfrm>
              <a:off x="633413" y="1743208"/>
              <a:ext cx="2587800" cy="5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67" tIns="45733" rIns="91467" bIns="45733" anchor="t" anchorCtr="0">
              <a:noAutofit/>
            </a:bodyPr>
            <a:lstStyle/>
            <a:p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Work is included in 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thousands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of university courses</a:t>
              </a:r>
              <a:endParaRPr sz="2000" dirty="0">
                <a:solidFill>
                  <a:srgbClr val="0B110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46" name="Google Shape;946;p1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42" y="1810690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7" name="Google Shape;947;p154"/>
          <p:cNvGrpSpPr/>
          <p:nvPr/>
        </p:nvGrpSpPr>
        <p:grpSpPr>
          <a:xfrm>
            <a:off x="585805" y="4129467"/>
            <a:ext cx="3337560" cy="984504"/>
            <a:chOff x="435142" y="2143522"/>
            <a:chExt cx="2503170" cy="738600"/>
          </a:xfrm>
        </p:grpSpPr>
        <p:sp>
          <p:nvSpPr>
            <p:cNvPr id="948" name="Google Shape;948;p154"/>
            <p:cNvSpPr txBox="1"/>
            <p:nvPr/>
          </p:nvSpPr>
          <p:spPr>
            <a:xfrm>
              <a:off x="596812" y="2143522"/>
              <a:ext cx="23415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Over 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" sz="2000" dirty="0">
                  <a:solidFill>
                    <a:srgbClr val="0B1107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0,000 downloads of IEP reports </a:t>
              </a:r>
              <a:endParaRPr sz="2000" dirty="0">
                <a:solidFill>
                  <a:srgbClr val="0B1107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949" name="Google Shape;949;p1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5142" y="2234792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0" name="Google Shape;950;p154"/>
          <p:cNvGrpSpPr/>
          <p:nvPr/>
        </p:nvGrpSpPr>
        <p:grpSpPr>
          <a:xfrm>
            <a:off x="4339657" y="1227016"/>
            <a:ext cx="2259600" cy="2192941"/>
            <a:chOff x="3489693" y="1048533"/>
            <a:chExt cx="1694700" cy="1645200"/>
          </a:xfrm>
        </p:grpSpPr>
        <p:sp>
          <p:nvSpPr>
            <p:cNvPr id="951" name="Google Shape;951;p154"/>
            <p:cNvSpPr/>
            <p:nvPr/>
          </p:nvSpPr>
          <p:spPr>
            <a:xfrm>
              <a:off x="3489693" y="1048533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52" name="Google Shape;952;p154"/>
            <p:cNvSpPr txBox="1"/>
            <p:nvPr/>
          </p:nvSpPr>
          <p:spPr>
            <a:xfrm>
              <a:off x="3489693" y="1565465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2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28BN</a:t>
              </a:r>
              <a:endParaRPr sz="52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Google Shape;953;p154"/>
            <p:cNvSpPr txBox="1"/>
            <p:nvPr/>
          </p:nvSpPr>
          <p:spPr>
            <a:xfrm>
              <a:off x="3489693" y="1982094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REACH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4" name="Google Shape;954;p154"/>
          <p:cNvGrpSpPr/>
          <p:nvPr/>
        </p:nvGrpSpPr>
        <p:grpSpPr>
          <a:xfrm>
            <a:off x="6723259" y="1227016"/>
            <a:ext cx="2259600" cy="2192941"/>
            <a:chOff x="5277394" y="1048533"/>
            <a:chExt cx="1694700" cy="1645200"/>
          </a:xfrm>
        </p:grpSpPr>
        <p:sp>
          <p:nvSpPr>
            <p:cNvPr id="955" name="Google Shape;955;p154"/>
            <p:cNvSpPr/>
            <p:nvPr/>
          </p:nvSpPr>
          <p:spPr>
            <a:xfrm>
              <a:off x="5277394" y="1048533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56" name="Google Shape;956;p154"/>
            <p:cNvSpPr txBox="1"/>
            <p:nvPr/>
          </p:nvSpPr>
          <p:spPr>
            <a:xfrm>
              <a:off x="5277394" y="1565465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1.4BN</a:t>
              </a:r>
              <a:endParaRPr sz="5333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Google Shape;957;p154"/>
            <p:cNvSpPr txBox="1"/>
            <p:nvPr/>
          </p:nvSpPr>
          <p:spPr>
            <a:xfrm>
              <a:off x="5277394" y="1982094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SOCIAL REACH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8" name="Google Shape;958;p154"/>
          <p:cNvGrpSpPr/>
          <p:nvPr/>
        </p:nvGrpSpPr>
        <p:grpSpPr>
          <a:xfrm>
            <a:off x="9106864" y="1227016"/>
            <a:ext cx="2259600" cy="2192941"/>
            <a:chOff x="7065098" y="1048533"/>
            <a:chExt cx="1694700" cy="1645200"/>
          </a:xfrm>
        </p:grpSpPr>
        <p:sp>
          <p:nvSpPr>
            <p:cNvPr id="959" name="Google Shape;959;p154"/>
            <p:cNvSpPr/>
            <p:nvPr/>
          </p:nvSpPr>
          <p:spPr>
            <a:xfrm>
              <a:off x="7065098" y="1048533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60" name="Google Shape;960;p154"/>
            <p:cNvSpPr txBox="1"/>
            <p:nvPr/>
          </p:nvSpPr>
          <p:spPr>
            <a:xfrm>
              <a:off x="7065098" y="1565465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152</a:t>
              </a:r>
              <a:endParaRPr sz="5333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Google Shape;961;p154"/>
            <p:cNvSpPr txBox="1"/>
            <p:nvPr/>
          </p:nvSpPr>
          <p:spPr>
            <a:xfrm>
              <a:off x="7065098" y="1982094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REACH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2" name="Google Shape;962;p154"/>
          <p:cNvGrpSpPr/>
          <p:nvPr/>
        </p:nvGrpSpPr>
        <p:grpSpPr>
          <a:xfrm>
            <a:off x="4339657" y="3582519"/>
            <a:ext cx="2238400" cy="2192941"/>
            <a:chOff x="3489693" y="2815690"/>
            <a:chExt cx="1678800" cy="1645200"/>
          </a:xfrm>
        </p:grpSpPr>
        <p:sp>
          <p:nvSpPr>
            <p:cNvPr id="963" name="Google Shape;963;p154"/>
            <p:cNvSpPr/>
            <p:nvPr/>
          </p:nvSpPr>
          <p:spPr>
            <a:xfrm>
              <a:off x="3489693" y="2815690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64" name="Google Shape;964;p154"/>
            <p:cNvSpPr txBox="1"/>
            <p:nvPr/>
          </p:nvSpPr>
          <p:spPr>
            <a:xfrm>
              <a:off x="3489693" y="3332622"/>
              <a:ext cx="15843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5333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Google Shape;965;p154"/>
            <p:cNvSpPr txBox="1"/>
            <p:nvPr/>
          </p:nvSpPr>
          <p:spPr>
            <a:xfrm>
              <a:off x="3489693" y="3749251"/>
              <a:ext cx="1678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PUBLISHED REPORTS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6" name="Google Shape;966;p154"/>
          <p:cNvGrpSpPr/>
          <p:nvPr/>
        </p:nvGrpSpPr>
        <p:grpSpPr>
          <a:xfrm>
            <a:off x="6723259" y="3582519"/>
            <a:ext cx="2259600" cy="2192941"/>
            <a:chOff x="5277394" y="2815690"/>
            <a:chExt cx="1694700" cy="1645200"/>
          </a:xfrm>
        </p:grpSpPr>
        <p:sp>
          <p:nvSpPr>
            <p:cNvPr id="967" name="Google Shape;967;p154"/>
            <p:cNvSpPr/>
            <p:nvPr/>
          </p:nvSpPr>
          <p:spPr>
            <a:xfrm>
              <a:off x="5277394" y="2815690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68" name="Google Shape;968;p154"/>
            <p:cNvSpPr txBox="1"/>
            <p:nvPr/>
          </p:nvSpPr>
          <p:spPr>
            <a:xfrm>
              <a:off x="5277394" y="3332622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  <a:endParaRPr sz="5333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Google Shape;969;p154"/>
            <p:cNvSpPr txBox="1"/>
            <p:nvPr/>
          </p:nvSpPr>
          <p:spPr>
            <a:xfrm>
              <a:off x="5277394" y="3749251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 REFERENCES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0" name="Google Shape;970;p154"/>
          <p:cNvGrpSpPr/>
          <p:nvPr/>
        </p:nvGrpSpPr>
        <p:grpSpPr>
          <a:xfrm>
            <a:off x="9106864" y="3582519"/>
            <a:ext cx="2259600" cy="2192941"/>
            <a:chOff x="7065098" y="2815690"/>
            <a:chExt cx="1694700" cy="1645200"/>
          </a:xfrm>
        </p:grpSpPr>
        <p:sp>
          <p:nvSpPr>
            <p:cNvPr id="971" name="Google Shape;971;p154"/>
            <p:cNvSpPr/>
            <p:nvPr/>
          </p:nvSpPr>
          <p:spPr>
            <a:xfrm>
              <a:off x="7065098" y="2815690"/>
              <a:ext cx="1678800" cy="164520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72" name="Google Shape;972;p154"/>
            <p:cNvSpPr txBox="1"/>
            <p:nvPr/>
          </p:nvSpPr>
          <p:spPr>
            <a:xfrm>
              <a:off x="7065098" y="3332622"/>
              <a:ext cx="1678800" cy="49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3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1.3M</a:t>
              </a:r>
              <a:endParaRPr sz="5333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Google Shape;973;p154"/>
            <p:cNvSpPr txBox="1"/>
            <p:nvPr/>
          </p:nvSpPr>
          <p:spPr>
            <a:xfrm>
              <a:off x="7065098" y="3749251"/>
              <a:ext cx="1694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" sz="1067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UNIQUE VISITORS</a:t>
              </a:r>
              <a:endParaRPr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70899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421B69-4B2D-C4C0-7306-88B09BD6212E}"/>
              </a:ext>
              <a:ext uri="{147F2762-F138-4A5C-976F-8EAC2B608ADB}">
                <a16:predDERef xmlns:a16="http://schemas.microsoft.com/office/drawing/2014/main" pred="{5EB050C5-9B4E-983E-DF6A-4E28410F3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154080"/>
              </p:ext>
            </p:extLst>
          </p:nvPr>
        </p:nvGraphicFramePr>
        <p:xfrm>
          <a:off x="308263" y="1465119"/>
          <a:ext cx="10786457" cy="4657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7F23062A-EFB1-E388-E6A2-263AA10DEE22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in the approval of the US and Russia in the Sahel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7AD9A-9BCC-CCBD-B053-1313B6B945BB}"/>
              </a:ext>
            </a:extLst>
          </p:cNvPr>
          <p:cNvSpPr txBox="1"/>
          <p:nvPr/>
        </p:nvSpPr>
        <p:spPr>
          <a:xfrm>
            <a:off x="107030" y="679044"/>
            <a:ext cx="1010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Approval ratings for both Russia and the US are high – over 50% in most countries and improving.</a:t>
            </a:r>
          </a:p>
        </p:txBody>
      </p:sp>
    </p:spTree>
    <p:extLst>
      <p:ext uri="{BB962C8B-B14F-4D97-AF65-F5344CB8AC3E}">
        <p14:creationId xmlns:p14="http://schemas.microsoft.com/office/powerpoint/2010/main" val="28532101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7F23062A-EFB1-E388-E6A2-263AA10DEE22}"/>
              </a:ext>
            </a:extLst>
          </p:cNvPr>
          <p:cNvSpPr txBox="1"/>
          <p:nvPr/>
        </p:nvSpPr>
        <p:spPr>
          <a:xfrm>
            <a:off x="225110" y="264683"/>
            <a:ext cx="1047512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Sentiment in the Sahel Towards Former Colonial Power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7AD9A-9BCC-CCBD-B053-1313B6B945BB}"/>
              </a:ext>
            </a:extLst>
          </p:cNvPr>
          <p:cNvSpPr txBox="1"/>
          <p:nvPr/>
        </p:nvSpPr>
        <p:spPr>
          <a:xfrm>
            <a:off x="107030" y="679044"/>
            <a:ext cx="1010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Approval of France is net negative across most of the Sahel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 descr="Chart type: Stacked Column. 'Negative', 'Positive' by 'Field1'&#10;&#10;Description automatically generated">
            <a:extLst>
              <a:ext uri="{FF2B5EF4-FFF2-40B4-BE49-F238E27FC236}">
                <a16:creationId xmlns:a16="http://schemas.microsoft.com/office/drawing/2014/main" id="{BEE49215-E9AF-3149-B606-D2D8595E28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802257"/>
              </p:ext>
            </p:extLst>
          </p:nvPr>
        </p:nvGraphicFramePr>
        <p:xfrm>
          <a:off x="225110" y="1246909"/>
          <a:ext cx="11174410" cy="487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959532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39" y="-2135"/>
            <a:ext cx="10281861" cy="6858000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30052" y="2987732"/>
            <a:ext cx="4325548" cy="87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MENA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84993" y="2430143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6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Terrorism Deaths in MENA &amp; Rest of the World, 2012-2022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1071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Deaths in MENA have fallen from 57% of all deaths globally in 2016 to 12% in 2022.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177" y="6155184"/>
            <a:ext cx="4414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Source: IEP Calculations, </a:t>
            </a:r>
            <a:r>
              <a:rPr lang="en-AU" sz="1200" dirty="0" err="1">
                <a:latin typeface="Arial" panose="020B0604020202020204" pitchFamily="34" charset="0"/>
                <a:cs typeface="Arial" panose="020B0604020202020204" pitchFamily="34" charset="0"/>
              </a:rPr>
              <a:t>TerrorismTracker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441005"/>
              </p:ext>
            </p:extLst>
          </p:nvPr>
        </p:nvGraphicFramePr>
        <p:xfrm>
          <a:off x="521277" y="1149710"/>
          <a:ext cx="11149446" cy="485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21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313888" y="264683"/>
            <a:ext cx="1027290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4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Deaths by Terrorist Group in MENA, 2012-2022</a:t>
            </a:r>
            <a:endParaRPr sz="24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1036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Almost a third of all terrorism deaths in MENA over the last decade were claimed by Islamic State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766943"/>
              </p:ext>
            </p:extLst>
          </p:nvPr>
        </p:nvGraphicFramePr>
        <p:xfrm>
          <a:off x="225111" y="1194955"/>
          <a:ext cx="11599744" cy="5247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86422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12" y="1106451"/>
            <a:ext cx="1517910" cy="1694668"/>
          </a:xfrm>
          <a:prstGeom prst="rect">
            <a:avLst/>
          </a:prstGeom>
        </p:spPr>
      </p:pic>
      <p:sp>
        <p:nvSpPr>
          <p:cNvPr id="701" name="Google Shape;701;g90e2d1f501_0_4865"/>
          <p:cNvSpPr txBox="1"/>
          <p:nvPr/>
        </p:nvSpPr>
        <p:spPr>
          <a:xfrm>
            <a:off x="586530" y="426031"/>
            <a:ext cx="4754665" cy="36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09402">
              <a:lnSpc>
                <a:spcPct val="90000"/>
              </a:lnSpc>
              <a:buClr>
                <a:prstClr val="black"/>
              </a:buClr>
              <a:buSzPts val="2700"/>
            </a:pPr>
            <a:r>
              <a:rPr lang="en-US" sz="2666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with IEP</a:t>
            </a:r>
            <a:endParaRPr sz="2666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2" name="Google Shape;702;g90e2d1f501_0_4865"/>
          <p:cNvCxnSpPr/>
          <p:nvPr/>
        </p:nvCxnSpPr>
        <p:spPr>
          <a:xfrm flipH="1" flipV="1">
            <a:off x="6255014" y="1216742"/>
            <a:ext cx="298754" cy="1157684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06" name="Google Shape;706;g90e2d1f501_0_4865"/>
          <p:cNvSpPr txBox="1"/>
          <p:nvPr/>
        </p:nvSpPr>
        <p:spPr>
          <a:xfrm>
            <a:off x="880090" y="2964446"/>
            <a:ext cx="1736128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Ambassador Program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9" name="Google Shape;709;g90e2d1f501_0_4865"/>
          <p:cNvSpPr txBox="1"/>
          <p:nvPr/>
        </p:nvSpPr>
        <p:spPr>
          <a:xfrm>
            <a:off x="2570010" y="2964446"/>
            <a:ext cx="1780501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Workshops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0" name="Google Shape;710;g90e2d1f501_0_4865"/>
          <p:cNvSpPr txBox="1"/>
          <p:nvPr/>
        </p:nvSpPr>
        <p:spPr>
          <a:xfrm>
            <a:off x="880087" y="5332118"/>
            <a:ext cx="1780501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Partnerships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Google Shape;711;g90e2d1f501_0_4865"/>
          <p:cNvSpPr txBox="1"/>
          <p:nvPr/>
        </p:nvSpPr>
        <p:spPr>
          <a:xfrm>
            <a:off x="2596493" y="5332118"/>
            <a:ext cx="1780501" cy="29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5" tIns="22853" rIns="45705" bIns="22853" anchor="t" anchorCtr="0">
            <a:noAutofit/>
          </a:bodyPr>
          <a:lstStyle/>
          <a:p>
            <a:pPr algn="ctr" defTabSz="609402">
              <a:buClr>
                <a:srgbClr val="44546A"/>
              </a:buClr>
              <a:buSzPts val="300"/>
            </a:pPr>
            <a:r>
              <a:rPr lang="en-US" sz="15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IEP Peace Academy</a:t>
            </a:r>
            <a:endParaRPr sz="6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3" name="Google Shape;713;g90e2d1f501_0_4865"/>
          <p:cNvSpPr txBox="1"/>
          <p:nvPr/>
        </p:nvSpPr>
        <p:spPr>
          <a:xfrm>
            <a:off x="5773133" y="4387483"/>
            <a:ext cx="1780501" cy="60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121825" rIns="121825" bIns="121825" anchor="t" anchorCtr="0">
            <a:noAutofit/>
          </a:bodyPr>
          <a:lstStyle/>
          <a:p>
            <a:pPr algn="ctr" defTabSz="609402"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en-US" sz="2666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endParaRPr sz="1866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8" name="Google Shape;718;g90e2d1f501_0_4865"/>
          <p:cNvCxnSpPr/>
          <p:nvPr/>
        </p:nvCxnSpPr>
        <p:spPr>
          <a:xfrm flipV="1">
            <a:off x="7438080" y="2192976"/>
            <a:ext cx="1099091" cy="814912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19" name="Google Shape;719;g90e2d1f501_0_4865"/>
          <p:cNvCxnSpPr/>
          <p:nvPr/>
        </p:nvCxnSpPr>
        <p:spPr>
          <a:xfrm>
            <a:off x="7282385" y="4092379"/>
            <a:ext cx="982594" cy="105335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25" name="Google Shape;725;g90e2d1f501_0_4865"/>
          <p:cNvCxnSpPr/>
          <p:nvPr/>
        </p:nvCxnSpPr>
        <p:spPr>
          <a:xfrm>
            <a:off x="7660384" y="3637093"/>
            <a:ext cx="1339067" cy="198637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7" name="Google Shape;727;g90e2d1f501_0_4865"/>
          <p:cNvSpPr/>
          <p:nvPr/>
        </p:nvSpPr>
        <p:spPr>
          <a:xfrm>
            <a:off x="4772410" y="2825152"/>
            <a:ext cx="472109" cy="10005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735" tIns="50735" rIns="50735" bIns="50735" anchor="ctr" anchorCtr="0">
            <a:noAutofit/>
          </a:bodyPr>
          <a:lstStyle/>
          <a:p>
            <a:pPr defTabSz="609402">
              <a:buClr>
                <a:srgbClr val="000000"/>
              </a:buClr>
              <a:buSzPts val="2999"/>
            </a:pPr>
            <a:endParaRPr sz="3996">
              <a:solidFill>
                <a:prstClr val="white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91" y="1107802"/>
            <a:ext cx="1587774" cy="1772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3" y="3583320"/>
            <a:ext cx="1500481" cy="167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05" y="3572437"/>
            <a:ext cx="1527361" cy="17052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197A5A-27A9-694F-93F1-465BEF58BDC0}"/>
              </a:ext>
            </a:extLst>
          </p:cNvPr>
          <p:cNvGrpSpPr/>
          <p:nvPr/>
        </p:nvGrpSpPr>
        <p:grpSpPr>
          <a:xfrm>
            <a:off x="5341195" y="661324"/>
            <a:ext cx="3291988" cy="338185"/>
            <a:chOff x="805019" y="2971117"/>
            <a:chExt cx="2470515" cy="253795"/>
          </a:xfrm>
        </p:grpSpPr>
        <p:sp>
          <p:nvSpPr>
            <p:cNvPr id="37" name="TextBox 116">
              <a:extLst>
                <a:ext uri="{FF2B5EF4-FFF2-40B4-BE49-F238E27FC236}">
                  <a16:creationId xmlns:a16="http://schemas.microsoft.com/office/drawing/2014/main" id="{0F5251D9-F75A-0942-A78B-FE746ED5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610" y="2971117"/>
              <a:ext cx="2244924" cy="25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8" tIns="45695" rIns="91388" bIns="45695">
              <a:spAutoFit/>
            </a:bodyPr>
            <a:lstStyle/>
            <a:p>
              <a:pPr defTabSz="609402"/>
              <a:r>
                <a:rPr lang="en-AU" altLang="en-US" sz="1598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598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615">
              <a:extLst>
                <a:ext uri="{FF2B5EF4-FFF2-40B4-BE49-F238E27FC236}">
                  <a16:creationId xmlns:a16="http://schemas.microsoft.com/office/drawing/2014/main" id="{7E148E15-A170-9C43-B547-965FFF3BE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019" y="3031513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defTabSz="609402"/>
              <a:endParaRPr lang="en-US" sz="2398" dirty="0">
                <a:solidFill>
                  <a:prstClr val="white"/>
                </a:solidFill>
                <a:latin typeface="Muli Regular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544C97-4FCC-F340-A815-AB069221A809}"/>
              </a:ext>
            </a:extLst>
          </p:cNvPr>
          <p:cNvGrpSpPr/>
          <p:nvPr/>
        </p:nvGrpSpPr>
        <p:grpSpPr>
          <a:xfrm>
            <a:off x="8077276" y="1617764"/>
            <a:ext cx="3272557" cy="338185"/>
            <a:chOff x="591676" y="1914387"/>
            <a:chExt cx="2455932" cy="253795"/>
          </a:xfrm>
        </p:grpSpPr>
        <p:sp>
          <p:nvSpPr>
            <p:cNvPr id="40" name="TextBox 114">
              <a:extLst>
                <a:ext uri="{FF2B5EF4-FFF2-40B4-BE49-F238E27FC236}">
                  <a16:creationId xmlns:a16="http://schemas.microsoft.com/office/drawing/2014/main" id="{AED96B0E-BB2A-1A4B-8A8E-2CD279D1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914387"/>
              <a:ext cx="2244924" cy="25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8" tIns="45695" rIns="91388" bIns="45695">
              <a:spAutoFit/>
            </a:bodyPr>
            <a:lstStyle/>
            <a:p>
              <a:pPr defTabSz="609402"/>
              <a:r>
                <a:rPr lang="en-AU" altLang="en-US" sz="1598" dirty="0" err="1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609">
              <a:extLst>
                <a:ext uri="{FF2B5EF4-FFF2-40B4-BE49-F238E27FC236}">
                  <a16:creationId xmlns:a16="http://schemas.microsoft.com/office/drawing/2014/main" id="{80D827FF-EFFE-AA46-8498-972DB880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defTabSz="609402"/>
              <a:endParaRPr lang="en-US" sz="2398" dirty="0">
                <a:solidFill>
                  <a:prstClr val="white"/>
                </a:solidFill>
                <a:latin typeface="Muli Regular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51" y="2034440"/>
            <a:ext cx="2276189" cy="2541249"/>
          </a:xfrm>
          <a:prstGeom prst="rect">
            <a:avLst/>
          </a:prstGeom>
        </p:spPr>
      </p:pic>
      <p:sp>
        <p:nvSpPr>
          <p:cNvPr id="47" name="TextBox 119">
            <a:extLst>
              <a:ext uri="{FF2B5EF4-FFF2-40B4-BE49-F238E27FC236}">
                <a16:creationId xmlns:a16="http://schemas.microsoft.com/office/drawing/2014/main" id="{1AFA51F5-B13C-4447-833E-D2198610A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847" y="3656556"/>
            <a:ext cx="2222499" cy="3383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388" tIns="45695" rIns="91388" bIns="45695" anchor="t" anchorCtr="0">
            <a:noAutofit/>
          </a:bodyPr>
          <a:lstStyle/>
          <a:p>
            <a:pPr defTabSz="609402"/>
            <a:r>
              <a:rPr lang="en-AU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@</a:t>
            </a:r>
            <a:r>
              <a:rPr lang="en-AU" altLang="en-US" sz="1598" dirty="0" err="1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GlobalPeaceIndex</a:t>
            </a:r>
            <a:endParaRPr lang="id-ID" altLang="en-US" sz="1598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Freeform 808">
            <a:extLst>
              <a:ext uri="{FF2B5EF4-FFF2-40B4-BE49-F238E27FC236}">
                <a16:creationId xmlns:a16="http://schemas.microsoft.com/office/drawing/2014/main" id="{868DB67F-CA3D-E548-8D87-623E234115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58998" y="3693002"/>
            <a:ext cx="268203" cy="265463"/>
          </a:xfrm>
          <a:custGeom>
            <a:avLst/>
            <a:gdLst/>
            <a:ahLst/>
            <a:cxnLst/>
            <a:rect l="0" t="0" r="r" b="b"/>
            <a:pathLst>
              <a:path w="7559315" h="7559315">
                <a:moveTo>
                  <a:pt x="3716254" y="2509540"/>
                </a:moveTo>
                <a:lnTo>
                  <a:pt x="3652523" y="2516020"/>
                </a:lnTo>
                <a:lnTo>
                  <a:pt x="3590593" y="2522500"/>
                </a:lnTo>
                <a:lnTo>
                  <a:pt x="3529022" y="2535101"/>
                </a:lnTo>
                <a:lnTo>
                  <a:pt x="3469252" y="2548061"/>
                </a:lnTo>
                <a:lnTo>
                  <a:pt x="3409482" y="2565341"/>
                </a:lnTo>
                <a:lnTo>
                  <a:pt x="3351872" y="2584422"/>
                </a:lnTo>
                <a:lnTo>
                  <a:pt x="3294623" y="2607822"/>
                </a:lnTo>
                <a:lnTo>
                  <a:pt x="3238813" y="2633383"/>
                </a:lnTo>
                <a:lnTo>
                  <a:pt x="3185884" y="2661103"/>
                </a:lnTo>
                <a:lnTo>
                  <a:pt x="3134756" y="2690624"/>
                </a:lnTo>
                <a:lnTo>
                  <a:pt x="3083267" y="2722664"/>
                </a:lnTo>
                <a:lnTo>
                  <a:pt x="3034299" y="2756865"/>
                </a:lnTo>
                <a:lnTo>
                  <a:pt x="2987491" y="2795026"/>
                </a:lnTo>
                <a:lnTo>
                  <a:pt x="2940683" y="2833547"/>
                </a:lnTo>
                <a:lnTo>
                  <a:pt x="2898196" y="2876388"/>
                </a:lnTo>
                <a:lnTo>
                  <a:pt x="2857509" y="2918868"/>
                </a:lnTo>
                <a:lnTo>
                  <a:pt x="2817182" y="2963510"/>
                </a:lnTo>
                <a:lnTo>
                  <a:pt x="2780816" y="3010310"/>
                </a:lnTo>
                <a:lnTo>
                  <a:pt x="2744810" y="3059271"/>
                </a:lnTo>
                <a:lnTo>
                  <a:pt x="2712765" y="3110753"/>
                </a:lnTo>
                <a:lnTo>
                  <a:pt x="2682880" y="3163674"/>
                </a:lnTo>
                <a:lnTo>
                  <a:pt x="2655155" y="3216955"/>
                </a:lnTo>
                <a:lnTo>
                  <a:pt x="2629591" y="3272396"/>
                </a:lnTo>
                <a:lnTo>
                  <a:pt x="2608347" y="3327837"/>
                </a:lnTo>
                <a:lnTo>
                  <a:pt x="2589264" y="3387598"/>
                </a:lnTo>
                <a:lnTo>
                  <a:pt x="2571981" y="3447360"/>
                </a:lnTo>
                <a:lnTo>
                  <a:pt x="2556858" y="3507121"/>
                </a:lnTo>
                <a:lnTo>
                  <a:pt x="2546417" y="3568682"/>
                </a:lnTo>
                <a:lnTo>
                  <a:pt x="2537775" y="3630243"/>
                </a:lnTo>
                <a:lnTo>
                  <a:pt x="2533455" y="3694325"/>
                </a:lnTo>
                <a:lnTo>
                  <a:pt x="2531294" y="3758406"/>
                </a:lnTo>
                <a:lnTo>
                  <a:pt x="2533455" y="3821768"/>
                </a:lnTo>
                <a:lnTo>
                  <a:pt x="2537775" y="3885849"/>
                </a:lnTo>
                <a:lnTo>
                  <a:pt x="2546417" y="3947770"/>
                </a:lnTo>
                <a:lnTo>
                  <a:pt x="2556858" y="4009331"/>
                </a:lnTo>
                <a:lnTo>
                  <a:pt x="2571981" y="4069093"/>
                </a:lnTo>
                <a:lnTo>
                  <a:pt x="2589264" y="4128854"/>
                </a:lnTo>
                <a:lnTo>
                  <a:pt x="2608347" y="4186455"/>
                </a:lnTo>
                <a:lnTo>
                  <a:pt x="2629591" y="4243696"/>
                </a:lnTo>
                <a:lnTo>
                  <a:pt x="2655155" y="4299498"/>
                </a:lnTo>
                <a:lnTo>
                  <a:pt x="2682880" y="4352419"/>
                </a:lnTo>
                <a:lnTo>
                  <a:pt x="2712765" y="4405700"/>
                </a:lnTo>
                <a:lnTo>
                  <a:pt x="2744810" y="4455021"/>
                </a:lnTo>
                <a:lnTo>
                  <a:pt x="2780816" y="4503622"/>
                </a:lnTo>
                <a:lnTo>
                  <a:pt x="2817182" y="4550783"/>
                </a:lnTo>
                <a:lnTo>
                  <a:pt x="2857509" y="4597584"/>
                </a:lnTo>
                <a:lnTo>
                  <a:pt x="2898196" y="4640065"/>
                </a:lnTo>
                <a:lnTo>
                  <a:pt x="2940683" y="4682546"/>
                </a:lnTo>
                <a:lnTo>
                  <a:pt x="2987491" y="4721066"/>
                </a:lnTo>
                <a:lnTo>
                  <a:pt x="3034299" y="4757427"/>
                </a:lnTo>
                <a:lnTo>
                  <a:pt x="3083267" y="4793428"/>
                </a:lnTo>
                <a:lnTo>
                  <a:pt x="3134756" y="4825469"/>
                </a:lnTo>
                <a:lnTo>
                  <a:pt x="3185884" y="4855349"/>
                </a:lnTo>
                <a:lnTo>
                  <a:pt x="3238813" y="4883070"/>
                </a:lnTo>
                <a:lnTo>
                  <a:pt x="3294623" y="4908630"/>
                </a:lnTo>
                <a:lnTo>
                  <a:pt x="3351872" y="4929871"/>
                </a:lnTo>
                <a:lnTo>
                  <a:pt x="3409482" y="4951111"/>
                </a:lnTo>
                <a:lnTo>
                  <a:pt x="3469252" y="4966232"/>
                </a:lnTo>
                <a:lnTo>
                  <a:pt x="3529022" y="4981352"/>
                </a:lnTo>
                <a:lnTo>
                  <a:pt x="3590593" y="4991792"/>
                </a:lnTo>
                <a:lnTo>
                  <a:pt x="3652523" y="5000432"/>
                </a:lnTo>
                <a:lnTo>
                  <a:pt x="3716254" y="5004752"/>
                </a:lnTo>
                <a:lnTo>
                  <a:pt x="3780345" y="5006552"/>
                </a:lnTo>
                <a:lnTo>
                  <a:pt x="3844075" y="5004752"/>
                </a:lnTo>
                <a:lnTo>
                  <a:pt x="3907806" y="5000432"/>
                </a:lnTo>
                <a:lnTo>
                  <a:pt x="3969736" y="4991792"/>
                </a:lnTo>
                <a:lnTo>
                  <a:pt x="4031307" y="4981352"/>
                </a:lnTo>
                <a:lnTo>
                  <a:pt x="4093237" y="4966232"/>
                </a:lnTo>
                <a:lnTo>
                  <a:pt x="4150847" y="4951111"/>
                </a:lnTo>
                <a:lnTo>
                  <a:pt x="4210617" y="4929871"/>
                </a:lnTo>
                <a:lnTo>
                  <a:pt x="4265706" y="4908630"/>
                </a:lnTo>
                <a:lnTo>
                  <a:pt x="4321516" y="4883070"/>
                </a:lnTo>
                <a:lnTo>
                  <a:pt x="4374444" y="4855349"/>
                </a:lnTo>
                <a:lnTo>
                  <a:pt x="4427733" y="4825469"/>
                </a:lnTo>
                <a:lnTo>
                  <a:pt x="4479222" y="4793428"/>
                </a:lnTo>
                <a:lnTo>
                  <a:pt x="4527830" y="4757427"/>
                </a:lnTo>
                <a:lnTo>
                  <a:pt x="4574998" y="4721066"/>
                </a:lnTo>
                <a:lnTo>
                  <a:pt x="4619646" y="4682546"/>
                </a:lnTo>
                <a:lnTo>
                  <a:pt x="4664293" y="4640065"/>
                </a:lnTo>
                <a:lnTo>
                  <a:pt x="4704980" y="4597584"/>
                </a:lnTo>
                <a:lnTo>
                  <a:pt x="4743147" y="4550783"/>
                </a:lnTo>
                <a:lnTo>
                  <a:pt x="4781673" y="4503622"/>
                </a:lnTo>
                <a:lnTo>
                  <a:pt x="4815519" y="4455021"/>
                </a:lnTo>
                <a:lnTo>
                  <a:pt x="4847564" y="4405700"/>
                </a:lnTo>
                <a:lnTo>
                  <a:pt x="4879610" y="4352419"/>
                </a:lnTo>
                <a:lnTo>
                  <a:pt x="4907334" y="4299498"/>
                </a:lnTo>
                <a:lnTo>
                  <a:pt x="4930738" y="4243696"/>
                </a:lnTo>
                <a:lnTo>
                  <a:pt x="4954142" y="4186455"/>
                </a:lnTo>
                <a:lnTo>
                  <a:pt x="4973225" y="4128854"/>
                </a:lnTo>
                <a:lnTo>
                  <a:pt x="4990508" y="4069093"/>
                </a:lnTo>
                <a:lnTo>
                  <a:pt x="5005631" y="4009331"/>
                </a:lnTo>
                <a:lnTo>
                  <a:pt x="5016073" y="3947770"/>
                </a:lnTo>
                <a:lnTo>
                  <a:pt x="5022554" y="3885849"/>
                </a:lnTo>
                <a:lnTo>
                  <a:pt x="5029035" y="3821768"/>
                </a:lnTo>
                <a:lnTo>
                  <a:pt x="5029035" y="3758406"/>
                </a:lnTo>
                <a:lnTo>
                  <a:pt x="5029035" y="3694325"/>
                </a:lnTo>
                <a:lnTo>
                  <a:pt x="5022554" y="3630243"/>
                </a:lnTo>
                <a:lnTo>
                  <a:pt x="5016073" y="3568682"/>
                </a:lnTo>
                <a:lnTo>
                  <a:pt x="5005631" y="3507121"/>
                </a:lnTo>
                <a:lnTo>
                  <a:pt x="4990508" y="3447360"/>
                </a:lnTo>
                <a:lnTo>
                  <a:pt x="4973225" y="3387598"/>
                </a:lnTo>
                <a:lnTo>
                  <a:pt x="4954142" y="3327837"/>
                </a:lnTo>
                <a:lnTo>
                  <a:pt x="4930738" y="3272396"/>
                </a:lnTo>
                <a:lnTo>
                  <a:pt x="4907334" y="3216955"/>
                </a:lnTo>
                <a:lnTo>
                  <a:pt x="4879610" y="3163674"/>
                </a:lnTo>
                <a:lnTo>
                  <a:pt x="4847564" y="3110753"/>
                </a:lnTo>
                <a:lnTo>
                  <a:pt x="4815519" y="3059271"/>
                </a:lnTo>
                <a:lnTo>
                  <a:pt x="4781673" y="3010310"/>
                </a:lnTo>
                <a:lnTo>
                  <a:pt x="4743147" y="2963510"/>
                </a:lnTo>
                <a:lnTo>
                  <a:pt x="4704980" y="2918868"/>
                </a:lnTo>
                <a:lnTo>
                  <a:pt x="4664293" y="2876388"/>
                </a:lnTo>
                <a:lnTo>
                  <a:pt x="4619646" y="2833547"/>
                </a:lnTo>
                <a:lnTo>
                  <a:pt x="4574998" y="2795026"/>
                </a:lnTo>
                <a:lnTo>
                  <a:pt x="4527830" y="2756865"/>
                </a:lnTo>
                <a:lnTo>
                  <a:pt x="4479222" y="2722664"/>
                </a:lnTo>
                <a:lnTo>
                  <a:pt x="4427733" y="2690624"/>
                </a:lnTo>
                <a:lnTo>
                  <a:pt x="4374444" y="2661103"/>
                </a:lnTo>
                <a:lnTo>
                  <a:pt x="4321516" y="2633383"/>
                </a:lnTo>
                <a:lnTo>
                  <a:pt x="4265706" y="2607822"/>
                </a:lnTo>
                <a:lnTo>
                  <a:pt x="4210617" y="2584422"/>
                </a:lnTo>
                <a:lnTo>
                  <a:pt x="4150847" y="2565341"/>
                </a:lnTo>
                <a:lnTo>
                  <a:pt x="4093237" y="2548061"/>
                </a:lnTo>
                <a:lnTo>
                  <a:pt x="4031307" y="2535101"/>
                </a:lnTo>
                <a:lnTo>
                  <a:pt x="3969736" y="2522500"/>
                </a:lnTo>
                <a:lnTo>
                  <a:pt x="3907806" y="2516020"/>
                </a:lnTo>
                <a:lnTo>
                  <a:pt x="3844075" y="2509540"/>
                </a:lnTo>
                <a:lnTo>
                  <a:pt x="3780345" y="2509540"/>
                </a:lnTo>
                <a:lnTo>
                  <a:pt x="3716254" y="2509540"/>
                </a:lnTo>
                <a:close/>
                <a:moveTo>
                  <a:pt x="3780345" y="1812925"/>
                </a:moveTo>
                <a:lnTo>
                  <a:pt x="3880081" y="1815085"/>
                </a:lnTo>
                <a:lnTo>
                  <a:pt x="3978018" y="1823725"/>
                </a:lnTo>
                <a:lnTo>
                  <a:pt x="4076314" y="1836326"/>
                </a:lnTo>
                <a:lnTo>
                  <a:pt x="4172090" y="1853246"/>
                </a:lnTo>
                <a:lnTo>
                  <a:pt x="4265706" y="1874487"/>
                </a:lnTo>
                <a:lnTo>
                  <a:pt x="4357522" y="1900407"/>
                </a:lnTo>
                <a:lnTo>
                  <a:pt x="4448977" y="1932088"/>
                </a:lnTo>
                <a:lnTo>
                  <a:pt x="4536472" y="1966288"/>
                </a:lnTo>
                <a:lnTo>
                  <a:pt x="4623967" y="2004449"/>
                </a:lnTo>
                <a:lnTo>
                  <a:pt x="4707141" y="2047290"/>
                </a:lnTo>
                <a:lnTo>
                  <a:pt x="4788154" y="2094091"/>
                </a:lnTo>
                <a:lnTo>
                  <a:pt x="4866647" y="2145572"/>
                </a:lnTo>
                <a:lnTo>
                  <a:pt x="4943700" y="2200653"/>
                </a:lnTo>
                <a:lnTo>
                  <a:pt x="5018233" y="2258255"/>
                </a:lnTo>
                <a:lnTo>
                  <a:pt x="5088445" y="2318016"/>
                </a:lnTo>
                <a:lnTo>
                  <a:pt x="5154696" y="2383897"/>
                </a:lnTo>
                <a:lnTo>
                  <a:pt x="5220587" y="2450139"/>
                </a:lnTo>
                <a:lnTo>
                  <a:pt x="5280357" y="2522500"/>
                </a:lnTo>
                <a:lnTo>
                  <a:pt x="5337967" y="2594862"/>
                </a:lnTo>
                <a:lnTo>
                  <a:pt x="5393056" y="2671543"/>
                </a:lnTo>
                <a:lnTo>
                  <a:pt x="5444545" y="2750385"/>
                </a:lnTo>
                <a:lnTo>
                  <a:pt x="5491353" y="2831387"/>
                </a:lnTo>
                <a:lnTo>
                  <a:pt x="5533840" y="2914549"/>
                </a:lnTo>
                <a:lnTo>
                  <a:pt x="5572366" y="3002030"/>
                </a:lnTo>
                <a:lnTo>
                  <a:pt x="5608372" y="3089152"/>
                </a:lnTo>
                <a:lnTo>
                  <a:pt x="5638257" y="3180954"/>
                </a:lnTo>
                <a:lnTo>
                  <a:pt x="5664182" y="3272396"/>
                </a:lnTo>
                <a:lnTo>
                  <a:pt x="5685425" y="3366358"/>
                </a:lnTo>
                <a:lnTo>
                  <a:pt x="5702348" y="3462120"/>
                </a:lnTo>
                <a:lnTo>
                  <a:pt x="5714950" y="3560042"/>
                </a:lnTo>
                <a:lnTo>
                  <a:pt x="5723592" y="3658324"/>
                </a:lnTo>
                <a:lnTo>
                  <a:pt x="5725752" y="3758406"/>
                </a:lnTo>
                <a:lnTo>
                  <a:pt x="5723592" y="3858128"/>
                </a:lnTo>
                <a:lnTo>
                  <a:pt x="5714950" y="3956050"/>
                </a:lnTo>
                <a:lnTo>
                  <a:pt x="5702348" y="4054332"/>
                </a:lnTo>
                <a:lnTo>
                  <a:pt x="5685425" y="4150094"/>
                </a:lnTo>
                <a:lnTo>
                  <a:pt x="5664182" y="4243696"/>
                </a:lnTo>
                <a:lnTo>
                  <a:pt x="5638257" y="4335498"/>
                </a:lnTo>
                <a:lnTo>
                  <a:pt x="5608372" y="4424780"/>
                </a:lnTo>
                <a:lnTo>
                  <a:pt x="5572366" y="4514422"/>
                </a:lnTo>
                <a:lnTo>
                  <a:pt x="5533840" y="4599384"/>
                </a:lnTo>
                <a:lnTo>
                  <a:pt x="5491353" y="4684706"/>
                </a:lnTo>
                <a:lnTo>
                  <a:pt x="5444545" y="4766067"/>
                </a:lnTo>
                <a:lnTo>
                  <a:pt x="5393056" y="4844549"/>
                </a:lnTo>
                <a:lnTo>
                  <a:pt x="5337967" y="4921591"/>
                </a:lnTo>
                <a:lnTo>
                  <a:pt x="5280357" y="4993592"/>
                </a:lnTo>
                <a:lnTo>
                  <a:pt x="5220587" y="5064154"/>
                </a:lnTo>
                <a:lnTo>
                  <a:pt x="5154696" y="5132555"/>
                </a:lnTo>
                <a:lnTo>
                  <a:pt x="5088445" y="5196276"/>
                </a:lnTo>
                <a:lnTo>
                  <a:pt x="5018233" y="5257838"/>
                </a:lnTo>
                <a:lnTo>
                  <a:pt x="4943700" y="5315799"/>
                </a:lnTo>
                <a:lnTo>
                  <a:pt x="4866647" y="5368720"/>
                </a:lnTo>
                <a:lnTo>
                  <a:pt x="4788154" y="5420201"/>
                </a:lnTo>
                <a:lnTo>
                  <a:pt x="4707141" y="5467002"/>
                </a:lnTo>
                <a:lnTo>
                  <a:pt x="4623967" y="5509483"/>
                </a:lnTo>
                <a:lnTo>
                  <a:pt x="4536472" y="5550164"/>
                </a:lnTo>
                <a:lnTo>
                  <a:pt x="4448977" y="5584005"/>
                </a:lnTo>
                <a:lnTo>
                  <a:pt x="4357522" y="5613885"/>
                </a:lnTo>
                <a:lnTo>
                  <a:pt x="4265706" y="5641606"/>
                </a:lnTo>
                <a:lnTo>
                  <a:pt x="4172090" y="5663206"/>
                </a:lnTo>
                <a:lnTo>
                  <a:pt x="4076314" y="5680127"/>
                </a:lnTo>
                <a:lnTo>
                  <a:pt x="3978018" y="5692727"/>
                </a:lnTo>
                <a:lnTo>
                  <a:pt x="3880081" y="5699207"/>
                </a:lnTo>
                <a:lnTo>
                  <a:pt x="3780345" y="5703527"/>
                </a:lnTo>
                <a:lnTo>
                  <a:pt x="3680248" y="5699207"/>
                </a:lnTo>
                <a:lnTo>
                  <a:pt x="3582311" y="5692727"/>
                </a:lnTo>
                <a:lnTo>
                  <a:pt x="3484015" y="5680127"/>
                </a:lnTo>
                <a:lnTo>
                  <a:pt x="3390399" y="5663206"/>
                </a:lnTo>
                <a:lnTo>
                  <a:pt x="3294623" y="5641606"/>
                </a:lnTo>
                <a:lnTo>
                  <a:pt x="3202807" y="5613885"/>
                </a:lnTo>
                <a:lnTo>
                  <a:pt x="3113512" y="5584005"/>
                </a:lnTo>
                <a:lnTo>
                  <a:pt x="3023857" y="5550164"/>
                </a:lnTo>
                <a:lnTo>
                  <a:pt x="2938523" y="5509483"/>
                </a:lnTo>
                <a:lnTo>
                  <a:pt x="2855349" y="5467002"/>
                </a:lnTo>
                <a:lnTo>
                  <a:pt x="2772175" y="5420201"/>
                </a:lnTo>
                <a:lnTo>
                  <a:pt x="2693681" y="5368720"/>
                </a:lnTo>
                <a:lnTo>
                  <a:pt x="2618789" y="5315799"/>
                </a:lnTo>
                <a:lnTo>
                  <a:pt x="2544256" y="5257838"/>
                </a:lnTo>
                <a:lnTo>
                  <a:pt x="2474044" y="5196276"/>
                </a:lnTo>
                <a:lnTo>
                  <a:pt x="2405633" y="5132555"/>
                </a:lnTo>
                <a:lnTo>
                  <a:pt x="2341902" y="5064154"/>
                </a:lnTo>
                <a:lnTo>
                  <a:pt x="2279972" y="4993592"/>
                </a:lnTo>
                <a:lnTo>
                  <a:pt x="2222362" y="4921591"/>
                </a:lnTo>
                <a:lnTo>
                  <a:pt x="2169433" y="4844549"/>
                </a:lnTo>
                <a:lnTo>
                  <a:pt x="2117944" y="4766067"/>
                </a:lnTo>
                <a:lnTo>
                  <a:pt x="2071137" y="4684706"/>
                </a:lnTo>
                <a:lnTo>
                  <a:pt x="2028290" y="4599384"/>
                </a:lnTo>
                <a:lnTo>
                  <a:pt x="1987963" y="4514422"/>
                </a:lnTo>
                <a:lnTo>
                  <a:pt x="1954117" y="4424780"/>
                </a:lnTo>
                <a:lnTo>
                  <a:pt x="1924232" y="4335498"/>
                </a:lnTo>
                <a:lnTo>
                  <a:pt x="1896147" y="4243696"/>
                </a:lnTo>
                <a:lnTo>
                  <a:pt x="1874904" y="4150094"/>
                </a:lnTo>
                <a:lnTo>
                  <a:pt x="1857981" y="4054332"/>
                </a:lnTo>
                <a:lnTo>
                  <a:pt x="1845379" y="3956050"/>
                </a:lnTo>
                <a:lnTo>
                  <a:pt x="1838898" y="3858128"/>
                </a:lnTo>
                <a:lnTo>
                  <a:pt x="1836737" y="3758406"/>
                </a:lnTo>
                <a:lnTo>
                  <a:pt x="1838898" y="3658324"/>
                </a:lnTo>
                <a:lnTo>
                  <a:pt x="1845379" y="3560042"/>
                </a:lnTo>
                <a:lnTo>
                  <a:pt x="1857981" y="3462120"/>
                </a:lnTo>
                <a:lnTo>
                  <a:pt x="1874904" y="3366358"/>
                </a:lnTo>
                <a:lnTo>
                  <a:pt x="1896147" y="3272396"/>
                </a:lnTo>
                <a:lnTo>
                  <a:pt x="1924232" y="3180954"/>
                </a:lnTo>
                <a:lnTo>
                  <a:pt x="1954117" y="3089152"/>
                </a:lnTo>
                <a:lnTo>
                  <a:pt x="1987963" y="3002030"/>
                </a:lnTo>
                <a:lnTo>
                  <a:pt x="2028290" y="2914549"/>
                </a:lnTo>
                <a:lnTo>
                  <a:pt x="2071137" y="2831387"/>
                </a:lnTo>
                <a:lnTo>
                  <a:pt x="2117944" y="2750385"/>
                </a:lnTo>
                <a:lnTo>
                  <a:pt x="2169433" y="2671543"/>
                </a:lnTo>
                <a:lnTo>
                  <a:pt x="2222362" y="2594862"/>
                </a:lnTo>
                <a:lnTo>
                  <a:pt x="2279972" y="2522500"/>
                </a:lnTo>
                <a:lnTo>
                  <a:pt x="2341902" y="2450139"/>
                </a:lnTo>
                <a:lnTo>
                  <a:pt x="2405633" y="2383897"/>
                </a:lnTo>
                <a:lnTo>
                  <a:pt x="2474044" y="2318016"/>
                </a:lnTo>
                <a:lnTo>
                  <a:pt x="2544256" y="2258255"/>
                </a:lnTo>
                <a:lnTo>
                  <a:pt x="2618789" y="2200653"/>
                </a:lnTo>
                <a:lnTo>
                  <a:pt x="2693681" y="2145572"/>
                </a:lnTo>
                <a:lnTo>
                  <a:pt x="2772175" y="2094091"/>
                </a:lnTo>
                <a:lnTo>
                  <a:pt x="2855349" y="2047290"/>
                </a:lnTo>
                <a:lnTo>
                  <a:pt x="2938523" y="2004449"/>
                </a:lnTo>
                <a:lnTo>
                  <a:pt x="3023857" y="1966288"/>
                </a:lnTo>
                <a:lnTo>
                  <a:pt x="3113512" y="1932088"/>
                </a:lnTo>
                <a:lnTo>
                  <a:pt x="3202807" y="1900407"/>
                </a:lnTo>
                <a:lnTo>
                  <a:pt x="3294623" y="1874487"/>
                </a:lnTo>
                <a:lnTo>
                  <a:pt x="3390399" y="1853246"/>
                </a:lnTo>
                <a:lnTo>
                  <a:pt x="3484015" y="1836326"/>
                </a:lnTo>
                <a:lnTo>
                  <a:pt x="3582311" y="1823725"/>
                </a:lnTo>
                <a:lnTo>
                  <a:pt x="3680248" y="1815085"/>
                </a:lnTo>
                <a:lnTo>
                  <a:pt x="3780345" y="1812925"/>
                </a:lnTo>
                <a:close/>
                <a:moveTo>
                  <a:pt x="5797084" y="1323975"/>
                </a:moveTo>
                <a:lnTo>
                  <a:pt x="5843869" y="1326135"/>
                </a:lnTo>
                <a:lnTo>
                  <a:pt x="5886695" y="1332615"/>
                </a:lnTo>
                <a:lnTo>
                  <a:pt x="5929162" y="1343414"/>
                </a:lnTo>
                <a:lnTo>
                  <a:pt x="5969829" y="1358172"/>
                </a:lnTo>
                <a:lnTo>
                  <a:pt x="6007977" y="1377611"/>
                </a:lnTo>
                <a:lnTo>
                  <a:pt x="6044325" y="1398849"/>
                </a:lnTo>
                <a:lnTo>
                  <a:pt x="6078514" y="1424407"/>
                </a:lnTo>
                <a:lnTo>
                  <a:pt x="6110184" y="1452125"/>
                </a:lnTo>
                <a:lnTo>
                  <a:pt x="6137895" y="1484162"/>
                </a:lnTo>
                <a:lnTo>
                  <a:pt x="6163447" y="1518000"/>
                </a:lnTo>
                <a:lnTo>
                  <a:pt x="6186839" y="1554357"/>
                </a:lnTo>
                <a:lnTo>
                  <a:pt x="6203754" y="1592514"/>
                </a:lnTo>
                <a:lnTo>
                  <a:pt x="6218869" y="1632831"/>
                </a:lnTo>
                <a:lnTo>
                  <a:pt x="6229666" y="1675667"/>
                </a:lnTo>
                <a:lnTo>
                  <a:pt x="6237943" y="1720304"/>
                </a:lnTo>
                <a:lnTo>
                  <a:pt x="6240102" y="1764940"/>
                </a:lnTo>
                <a:lnTo>
                  <a:pt x="6237943" y="1809937"/>
                </a:lnTo>
                <a:lnTo>
                  <a:pt x="6229666" y="1854573"/>
                </a:lnTo>
                <a:lnTo>
                  <a:pt x="6218869" y="1894890"/>
                </a:lnTo>
                <a:lnTo>
                  <a:pt x="6203754" y="1937726"/>
                </a:lnTo>
                <a:lnTo>
                  <a:pt x="6186839" y="1976243"/>
                </a:lnTo>
                <a:lnTo>
                  <a:pt x="6163447" y="2012601"/>
                </a:lnTo>
                <a:lnTo>
                  <a:pt x="6137895" y="2046438"/>
                </a:lnTo>
                <a:lnTo>
                  <a:pt x="6110184" y="2076315"/>
                </a:lnTo>
                <a:lnTo>
                  <a:pt x="6078514" y="2106193"/>
                </a:lnTo>
                <a:lnTo>
                  <a:pt x="6044325" y="2131751"/>
                </a:lnTo>
                <a:lnTo>
                  <a:pt x="6007977" y="2152989"/>
                </a:lnTo>
                <a:lnTo>
                  <a:pt x="5969829" y="2172068"/>
                </a:lnTo>
                <a:lnTo>
                  <a:pt x="5929162" y="2187187"/>
                </a:lnTo>
                <a:lnTo>
                  <a:pt x="5886695" y="2197626"/>
                </a:lnTo>
                <a:lnTo>
                  <a:pt x="5843869" y="2204106"/>
                </a:lnTo>
                <a:lnTo>
                  <a:pt x="5797084" y="2206265"/>
                </a:lnTo>
                <a:lnTo>
                  <a:pt x="5752458" y="2204106"/>
                </a:lnTo>
                <a:lnTo>
                  <a:pt x="5709992" y="2197626"/>
                </a:lnTo>
                <a:lnTo>
                  <a:pt x="5667166" y="2187187"/>
                </a:lnTo>
                <a:lnTo>
                  <a:pt x="5626859" y="2172068"/>
                </a:lnTo>
                <a:lnTo>
                  <a:pt x="5588351" y="2152989"/>
                </a:lnTo>
                <a:lnTo>
                  <a:pt x="5552362" y="2131751"/>
                </a:lnTo>
                <a:lnTo>
                  <a:pt x="5518173" y="2106193"/>
                </a:lnTo>
                <a:lnTo>
                  <a:pt x="5486144" y="2076315"/>
                </a:lnTo>
                <a:lnTo>
                  <a:pt x="5456273" y="2046438"/>
                </a:lnTo>
                <a:lnTo>
                  <a:pt x="5432881" y="2012601"/>
                </a:lnTo>
                <a:lnTo>
                  <a:pt x="5409488" y="1976243"/>
                </a:lnTo>
                <a:lnTo>
                  <a:pt x="5390054" y="1937726"/>
                </a:lnTo>
                <a:lnTo>
                  <a:pt x="5375299" y="1894890"/>
                </a:lnTo>
                <a:lnTo>
                  <a:pt x="5364503" y="1854573"/>
                </a:lnTo>
                <a:lnTo>
                  <a:pt x="5358385" y="1809937"/>
                </a:lnTo>
                <a:lnTo>
                  <a:pt x="5356225" y="1764940"/>
                </a:lnTo>
                <a:lnTo>
                  <a:pt x="5358385" y="1720304"/>
                </a:lnTo>
                <a:lnTo>
                  <a:pt x="5364503" y="1675667"/>
                </a:lnTo>
                <a:lnTo>
                  <a:pt x="5375299" y="1632831"/>
                </a:lnTo>
                <a:lnTo>
                  <a:pt x="5390054" y="1592514"/>
                </a:lnTo>
                <a:lnTo>
                  <a:pt x="5409488" y="1554357"/>
                </a:lnTo>
                <a:lnTo>
                  <a:pt x="5432881" y="1518000"/>
                </a:lnTo>
                <a:lnTo>
                  <a:pt x="5456273" y="1484162"/>
                </a:lnTo>
                <a:lnTo>
                  <a:pt x="5486144" y="1452125"/>
                </a:lnTo>
                <a:lnTo>
                  <a:pt x="5518173" y="1424407"/>
                </a:lnTo>
                <a:lnTo>
                  <a:pt x="5552362" y="1398849"/>
                </a:lnTo>
                <a:lnTo>
                  <a:pt x="5588351" y="1377611"/>
                </a:lnTo>
                <a:lnTo>
                  <a:pt x="5626859" y="1358172"/>
                </a:lnTo>
                <a:lnTo>
                  <a:pt x="5667166" y="1343414"/>
                </a:lnTo>
                <a:lnTo>
                  <a:pt x="5709992" y="1332615"/>
                </a:lnTo>
                <a:lnTo>
                  <a:pt x="5752458" y="1326135"/>
                </a:lnTo>
                <a:lnTo>
                  <a:pt x="5797084" y="1323975"/>
                </a:lnTo>
                <a:close/>
                <a:moveTo>
                  <a:pt x="2126429" y="696930"/>
                </a:moveTo>
                <a:lnTo>
                  <a:pt x="2043272" y="703050"/>
                </a:lnTo>
                <a:lnTo>
                  <a:pt x="1960116" y="709530"/>
                </a:lnTo>
                <a:lnTo>
                  <a:pt x="1881639" y="722489"/>
                </a:lnTo>
                <a:lnTo>
                  <a:pt x="1804602" y="737248"/>
                </a:lnTo>
                <a:lnTo>
                  <a:pt x="1730086" y="754168"/>
                </a:lnTo>
                <a:lnTo>
                  <a:pt x="1655569" y="775407"/>
                </a:lnTo>
                <a:lnTo>
                  <a:pt x="1585012" y="798806"/>
                </a:lnTo>
                <a:lnTo>
                  <a:pt x="1516975" y="824725"/>
                </a:lnTo>
                <a:lnTo>
                  <a:pt x="1451097" y="856403"/>
                </a:lnTo>
                <a:lnTo>
                  <a:pt x="1387021" y="888442"/>
                </a:lnTo>
                <a:lnTo>
                  <a:pt x="1325103" y="924800"/>
                </a:lnTo>
                <a:lnTo>
                  <a:pt x="1265706" y="962959"/>
                </a:lnTo>
                <a:lnTo>
                  <a:pt x="1208108" y="1005797"/>
                </a:lnTo>
                <a:lnTo>
                  <a:pt x="1154831" y="1050435"/>
                </a:lnTo>
                <a:lnTo>
                  <a:pt x="1103713" y="1099393"/>
                </a:lnTo>
                <a:lnTo>
                  <a:pt x="1054754" y="1150511"/>
                </a:lnTo>
                <a:lnTo>
                  <a:pt x="1010116" y="1203788"/>
                </a:lnTo>
                <a:lnTo>
                  <a:pt x="967278" y="1261386"/>
                </a:lnTo>
                <a:lnTo>
                  <a:pt x="928760" y="1318983"/>
                </a:lnTo>
                <a:lnTo>
                  <a:pt x="890602" y="1380901"/>
                </a:lnTo>
                <a:lnTo>
                  <a:pt x="858563" y="1444618"/>
                </a:lnTo>
                <a:lnTo>
                  <a:pt x="826885" y="1513015"/>
                </a:lnTo>
                <a:lnTo>
                  <a:pt x="800965" y="1581052"/>
                </a:lnTo>
                <a:lnTo>
                  <a:pt x="775407" y="1651249"/>
                </a:lnTo>
                <a:lnTo>
                  <a:pt x="756328" y="1725766"/>
                </a:lnTo>
                <a:lnTo>
                  <a:pt x="737248" y="1800283"/>
                </a:lnTo>
                <a:lnTo>
                  <a:pt x="722489" y="1879119"/>
                </a:lnTo>
                <a:lnTo>
                  <a:pt x="711689" y="1957956"/>
                </a:lnTo>
                <a:lnTo>
                  <a:pt x="703050" y="2041112"/>
                </a:lnTo>
                <a:lnTo>
                  <a:pt x="699090" y="2124269"/>
                </a:lnTo>
                <a:lnTo>
                  <a:pt x="696930" y="2209585"/>
                </a:lnTo>
                <a:lnTo>
                  <a:pt x="696930" y="5330651"/>
                </a:lnTo>
                <a:lnTo>
                  <a:pt x="699090" y="5418127"/>
                </a:lnTo>
                <a:lnTo>
                  <a:pt x="703050" y="5503084"/>
                </a:lnTo>
                <a:lnTo>
                  <a:pt x="711689" y="5586240"/>
                </a:lnTo>
                <a:lnTo>
                  <a:pt x="724289" y="5667237"/>
                </a:lnTo>
                <a:lnTo>
                  <a:pt x="739408" y="5746073"/>
                </a:lnTo>
                <a:lnTo>
                  <a:pt x="758487" y="5822750"/>
                </a:lnTo>
                <a:lnTo>
                  <a:pt x="779726" y="5897267"/>
                </a:lnTo>
                <a:lnTo>
                  <a:pt x="805646" y="5969984"/>
                </a:lnTo>
                <a:lnTo>
                  <a:pt x="833004" y="6040181"/>
                </a:lnTo>
                <a:lnTo>
                  <a:pt x="865043" y="6108218"/>
                </a:lnTo>
                <a:lnTo>
                  <a:pt x="899241" y="6172295"/>
                </a:lnTo>
                <a:lnTo>
                  <a:pt x="937760" y="6236372"/>
                </a:lnTo>
                <a:lnTo>
                  <a:pt x="980238" y="6295770"/>
                </a:lnTo>
                <a:lnTo>
                  <a:pt x="1022716" y="6353367"/>
                </a:lnTo>
                <a:lnTo>
                  <a:pt x="1071674" y="6408805"/>
                </a:lnTo>
                <a:lnTo>
                  <a:pt x="1122792" y="6459923"/>
                </a:lnTo>
                <a:lnTo>
                  <a:pt x="1173909" y="6506721"/>
                </a:lnTo>
                <a:lnTo>
                  <a:pt x="1229347" y="6553519"/>
                </a:lnTo>
                <a:lnTo>
                  <a:pt x="1286944" y="6594197"/>
                </a:lnTo>
                <a:lnTo>
                  <a:pt x="1346342" y="6634515"/>
                </a:lnTo>
                <a:lnTo>
                  <a:pt x="1408260" y="6670873"/>
                </a:lnTo>
                <a:lnTo>
                  <a:pt x="1472337" y="6702912"/>
                </a:lnTo>
                <a:lnTo>
                  <a:pt x="1538214" y="6732431"/>
                </a:lnTo>
                <a:lnTo>
                  <a:pt x="1606611" y="6760510"/>
                </a:lnTo>
                <a:lnTo>
                  <a:pt x="1678968" y="6783909"/>
                </a:lnTo>
                <a:lnTo>
                  <a:pt x="1751685" y="6805148"/>
                </a:lnTo>
                <a:lnTo>
                  <a:pt x="1825842" y="6822067"/>
                </a:lnTo>
                <a:lnTo>
                  <a:pt x="1902878" y="6836826"/>
                </a:lnTo>
                <a:lnTo>
                  <a:pt x="1981355" y="6847626"/>
                </a:lnTo>
                <a:lnTo>
                  <a:pt x="2062712" y="6856265"/>
                </a:lnTo>
                <a:lnTo>
                  <a:pt x="2143348" y="6860225"/>
                </a:lnTo>
                <a:lnTo>
                  <a:pt x="2228664" y="6862385"/>
                </a:lnTo>
                <a:lnTo>
                  <a:pt x="5332811" y="6862385"/>
                </a:lnTo>
                <a:lnTo>
                  <a:pt x="5418127" y="6860225"/>
                </a:lnTo>
                <a:lnTo>
                  <a:pt x="5503084" y="6856265"/>
                </a:lnTo>
                <a:lnTo>
                  <a:pt x="5584080" y="6847626"/>
                </a:lnTo>
                <a:lnTo>
                  <a:pt x="5665077" y="6836826"/>
                </a:lnTo>
                <a:lnTo>
                  <a:pt x="5743913" y="6822067"/>
                </a:lnTo>
                <a:lnTo>
                  <a:pt x="5818790" y="6805148"/>
                </a:lnTo>
                <a:lnTo>
                  <a:pt x="5892947" y="6783909"/>
                </a:lnTo>
                <a:lnTo>
                  <a:pt x="5965664" y="6760510"/>
                </a:lnTo>
                <a:lnTo>
                  <a:pt x="6033701" y="6734591"/>
                </a:lnTo>
                <a:lnTo>
                  <a:pt x="6102098" y="6704712"/>
                </a:lnTo>
                <a:lnTo>
                  <a:pt x="6165815" y="6670873"/>
                </a:lnTo>
                <a:lnTo>
                  <a:pt x="6227733" y="6636675"/>
                </a:lnTo>
                <a:lnTo>
                  <a:pt x="6287130" y="6596357"/>
                </a:lnTo>
                <a:lnTo>
                  <a:pt x="6345087" y="6555678"/>
                </a:lnTo>
                <a:lnTo>
                  <a:pt x="6398005" y="6511040"/>
                </a:lnTo>
                <a:lnTo>
                  <a:pt x="6451283" y="6462082"/>
                </a:lnTo>
                <a:lnTo>
                  <a:pt x="6500601" y="6410965"/>
                </a:lnTo>
                <a:lnTo>
                  <a:pt x="6545239" y="6357327"/>
                </a:lnTo>
                <a:lnTo>
                  <a:pt x="6589877" y="6302249"/>
                </a:lnTo>
                <a:lnTo>
                  <a:pt x="6628395" y="6242492"/>
                </a:lnTo>
                <a:lnTo>
                  <a:pt x="6666554" y="6180575"/>
                </a:lnTo>
                <a:lnTo>
                  <a:pt x="6700752" y="6116857"/>
                </a:lnTo>
                <a:lnTo>
                  <a:pt x="6730271" y="6050620"/>
                </a:lnTo>
                <a:lnTo>
                  <a:pt x="6758350" y="5980423"/>
                </a:lnTo>
                <a:lnTo>
                  <a:pt x="6783909" y="5910226"/>
                </a:lnTo>
                <a:lnTo>
                  <a:pt x="6805148" y="5835709"/>
                </a:lnTo>
                <a:lnTo>
                  <a:pt x="6822067" y="5759033"/>
                </a:lnTo>
                <a:lnTo>
                  <a:pt x="6836826" y="5682356"/>
                </a:lnTo>
                <a:lnTo>
                  <a:pt x="6849786" y="5601359"/>
                </a:lnTo>
                <a:lnTo>
                  <a:pt x="6856265" y="5520003"/>
                </a:lnTo>
                <a:lnTo>
                  <a:pt x="6862385" y="5435047"/>
                </a:lnTo>
                <a:lnTo>
                  <a:pt x="6864545" y="5347570"/>
                </a:lnTo>
                <a:lnTo>
                  <a:pt x="6864545" y="2209585"/>
                </a:lnTo>
                <a:lnTo>
                  <a:pt x="6862385" y="2126429"/>
                </a:lnTo>
                <a:lnTo>
                  <a:pt x="6858425" y="2043272"/>
                </a:lnTo>
                <a:lnTo>
                  <a:pt x="6849786" y="1964436"/>
                </a:lnTo>
                <a:lnTo>
                  <a:pt x="6836826" y="1885599"/>
                </a:lnTo>
                <a:lnTo>
                  <a:pt x="6822067" y="1808922"/>
                </a:lnTo>
                <a:lnTo>
                  <a:pt x="6805148" y="1734405"/>
                </a:lnTo>
                <a:lnTo>
                  <a:pt x="6783909" y="1662049"/>
                </a:lnTo>
                <a:lnTo>
                  <a:pt x="6760510" y="1591492"/>
                </a:lnTo>
                <a:lnTo>
                  <a:pt x="6732431" y="1521295"/>
                </a:lnTo>
                <a:lnTo>
                  <a:pt x="6702912" y="1455058"/>
                </a:lnTo>
                <a:lnTo>
                  <a:pt x="6668714" y="1391340"/>
                </a:lnTo>
                <a:lnTo>
                  <a:pt x="6632355" y="1331583"/>
                </a:lnTo>
                <a:lnTo>
                  <a:pt x="6592037" y="1272185"/>
                </a:lnTo>
                <a:lnTo>
                  <a:pt x="6549199" y="1214228"/>
                </a:lnTo>
                <a:lnTo>
                  <a:pt x="6504561" y="1161310"/>
                </a:lnTo>
                <a:lnTo>
                  <a:pt x="6455603" y="1108032"/>
                </a:lnTo>
                <a:lnTo>
                  <a:pt x="6404485" y="1058715"/>
                </a:lnTo>
                <a:lnTo>
                  <a:pt x="6351207" y="1014076"/>
                </a:lnTo>
                <a:lnTo>
                  <a:pt x="6293610" y="969438"/>
                </a:lnTo>
                <a:lnTo>
                  <a:pt x="6234212" y="930920"/>
                </a:lnTo>
                <a:lnTo>
                  <a:pt x="6172295" y="892762"/>
                </a:lnTo>
                <a:lnTo>
                  <a:pt x="6108218" y="858563"/>
                </a:lnTo>
                <a:lnTo>
                  <a:pt x="6042340" y="829044"/>
                </a:lnTo>
                <a:lnTo>
                  <a:pt x="5974303" y="800966"/>
                </a:lnTo>
                <a:lnTo>
                  <a:pt x="5901587" y="775407"/>
                </a:lnTo>
                <a:lnTo>
                  <a:pt x="5829230" y="754168"/>
                </a:lnTo>
                <a:lnTo>
                  <a:pt x="5754713" y="737248"/>
                </a:lnTo>
                <a:lnTo>
                  <a:pt x="5677676" y="722489"/>
                </a:lnTo>
                <a:lnTo>
                  <a:pt x="5599200" y="711689"/>
                </a:lnTo>
                <a:lnTo>
                  <a:pt x="5518203" y="703050"/>
                </a:lnTo>
                <a:lnTo>
                  <a:pt x="5435047" y="696930"/>
                </a:lnTo>
                <a:lnTo>
                  <a:pt x="5349730" y="696930"/>
                </a:lnTo>
                <a:lnTo>
                  <a:pt x="2211745" y="696930"/>
                </a:lnTo>
                <a:lnTo>
                  <a:pt x="2126429" y="696930"/>
                </a:lnTo>
                <a:close/>
                <a:moveTo>
                  <a:pt x="2149828" y="0"/>
                </a:moveTo>
                <a:lnTo>
                  <a:pt x="2211745" y="0"/>
                </a:lnTo>
                <a:lnTo>
                  <a:pt x="5349730" y="0"/>
                </a:lnTo>
                <a:lnTo>
                  <a:pt x="5469245" y="2160"/>
                </a:lnTo>
                <a:lnTo>
                  <a:pt x="5586240" y="10800"/>
                </a:lnTo>
                <a:lnTo>
                  <a:pt x="5645998" y="15119"/>
                </a:lnTo>
                <a:lnTo>
                  <a:pt x="5703595" y="23399"/>
                </a:lnTo>
                <a:lnTo>
                  <a:pt x="5759033" y="29879"/>
                </a:lnTo>
                <a:lnTo>
                  <a:pt x="5816630" y="40678"/>
                </a:lnTo>
                <a:lnTo>
                  <a:pt x="5871708" y="51118"/>
                </a:lnTo>
                <a:lnTo>
                  <a:pt x="5925346" y="61917"/>
                </a:lnTo>
                <a:lnTo>
                  <a:pt x="5980423" y="74517"/>
                </a:lnTo>
                <a:lnTo>
                  <a:pt x="6033701" y="89636"/>
                </a:lnTo>
                <a:lnTo>
                  <a:pt x="6086979" y="104396"/>
                </a:lnTo>
                <a:lnTo>
                  <a:pt x="6138096" y="121315"/>
                </a:lnTo>
                <a:lnTo>
                  <a:pt x="6191374" y="138234"/>
                </a:lnTo>
                <a:lnTo>
                  <a:pt x="6240332" y="157673"/>
                </a:lnTo>
                <a:lnTo>
                  <a:pt x="6291450" y="176752"/>
                </a:lnTo>
                <a:lnTo>
                  <a:pt x="6340768" y="197991"/>
                </a:lnTo>
                <a:lnTo>
                  <a:pt x="6389726" y="221390"/>
                </a:lnTo>
                <a:lnTo>
                  <a:pt x="6436524" y="245150"/>
                </a:lnTo>
                <a:lnTo>
                  <a:pt x="6485481" y="270348"/>
                </a:lnTo>
                <a:lnTo>
                  <a:pt x="6530120" y="296267"/>
                </a:lnTo>
                <a:lnTo>
                  <a:pt x="6576917" y="323986"/>
                </a:lnTo>
                <a:lnTo>
                  <a:pt x="6621556" y="351705"/>
                </a:lnTo>
                <a:lnTo>
                  <a:pt x="6664394" y="381224"/>
                </a:lnTo>
                <a:lnTo>
                  <a:pt x="6709032" y="411462"/>
                </a:lnTo>
                <a:lnTo>
                  <a:pt x="6751870" y="443141"/>
                </a:lnTo>
                <a:lnTo>
                  <a:pt x="6792188" y="475180"/>
                </a:lnTo>
                <a:lnTo>
                  <a:pt x="6832866" y="509018"/>
                </a:lnTo>
                <a:lnTo>
                  <a:pt x="6873185" y="545377"/>
                </a:lnTo>
                <a:lnTo>
                  <a:pt x="6911703" y="581735"/>
                </a:lnTo>
                <a:lnTo>
                  <a:pt x="6949861" y="617733"/>
                </a:lnTo>
                <a:lnTo>
                  <a:pt x="6986220" y="656252"/>
                </a:lnTo>
                <a:lnTo>
                  <a:pt x="7022578" y="696930"/>
                </a:lnTo>
                <a:lnTo>
                  <a:pt x="7056417" y="735088"/>
                </a:lnTo>
                <a:lnTo>
                  <a:pt x="7090615" y="775407"/>
                </a:lnTo>
                <a:lnTo>
                  <a:pt x="7122654" y="818245"/>
                </a:lnTo>
                <a:lnTo>
                  <a:pt x="7154692" y="860723"/>
                </a:lnTo>
                <a:lnTo>
                  <a:pt x="7184211" y="903201"/>
                </a:lnTo>
                <a:lnTo>
                  <a:pt x="7214090" y="946039"/>
                </a:lnTo>
                <a:lnTo>
                  <a:pt x="7241808" y="990678"/>
                </a:lnTo>
                <a:lnTo>
                  <a:pt x="7267368" y="1037475"/>
                </a:lnTo>
                <a:lnTo>
                  <a:pt x="7292926" y="1082474"/>
                </a:lnTo>
                <a:lnTo>
                  <a:pt x="7318486" y="1129272"/>
                </a:lnTo>
                <a:lnTo>
                  <a:pt x="7341884" y="1178229"/>
                </a:lnTo>
                <a:lnTo>
                  <a:pt x="7363124" y="1227187"/>
                </a:lnTo>
                <a:lnTo>
                  <a:pt x="7384722" y="1276145"/>
                </a:lnTo>
                <a:lnTo>
                  <a:pt x="7403802" y="1325103"/>
                </a:lnTo>
                <a:lnTo>
                  <a:pt x="7422881" y="1376581"/>
                </a:lnTo>
                <a:lnTo>
                  <a:pt x="7440160" y="1427699"/>
                </a:lnTo>
                <a:lnTo>
                  <a:pt x="7457080" y="1478457"/>
                </a:lnTo>
                <a:lnTo>
                  <a:pt x="7471839" y="1532094"/>
                </a:lnTo>
                <a:lnTo>
                  <a:pt x="7486958" y="1585012"/>
                </a:lnTo>
                <a:lnTo>
                  <a:pt x="7497398" y="1638650"/>
                </a:lnTo>
                <a:lnTo>
                  <a:pt x="7510357" y="1693727"/>
                </a:lnTo>
                <a:lnTo>
                  <a:pt x="7520796" y="1747005"/>
                </a:lnTo>
                <a:lnTo>
                  <a:pt x="7529436" y="1804602"/>
                </a:lnTo>
                <a:lnTo>
                  <a:pt x="7538076" y="1860040"/>
                </a:lnTo>
                <a:lnTo>
                  <a:pt x="7551036" y="1975235"/>
                </a:lnTo>
                <a:lnTo>
                  <a:pt x="7557155" y="2090070"/>
                </a:lnTo>
                <a:lnTo>
                  <a:pt x="7559315" y="2209585"/>
                </a:lnTo>
                <a:lnTo>
                  <a:pt x="7559315" y="5347570"/>
                </a:lnTo>
                <a:lnTo>
                  <a:pt x="7557155" y="5471405"/>
                </a:lnTo>
                <a:lnTo>
                  <a:pt x="7553196" y="5531162"/>
                </a:lnTo>
                <a:lnTo>
                  <a:pt x="7548516" y="5590560"/>
                </a:lnTo>
                <a:lnTo>
                  <a:pt x="7544196" y="5648157"/>
                </a:lnTo>
                <a:lnTo>
                  <a:pt x="7538076" y="5707915"/>
                </a:lnTo>
                <a:lnTo>
                  <a:pt x="7529436" y="5765152"/>
                </a:lnTo>
                <a:lnTo>
                  <a:pt x="7518637" y="5820590"/>
                </a:lnTo>
                <a:lnTo>
                  <a:pt x="7508197" y="5878188"/>
                </a:lnTo>
                <a:lnTo>
                  <a:pt x="7497398" y="5933625"/>
                </a:lnTo>
                <a:lnTo>
                  <a:pt x="7484798" y="5989063"/>
                </a:lnTo>
                <a:lnTo>
                  <a:pt x="7469679" y="6042340"/>
                </a:lnTo>
                <a:lnTo>
                  <a:pt x="7454920" y="6095618"/>
                </a:lnTo>
                <a:lnTo>
                  <a:pt x="7438000" y="6148896"/>
                </a:lnTo>
                <a:lnTo>
                  <a:pt x="7421081" y="6200014"/>
                </a:lnTo>
                <a:lnTo>
                  <a:pt x="7401642" y="6251132"/>
                </a:lnTo>
                <a:lnTo>
                  <a:pt x="7380402" y="6302249"/>
                </a:lnTo>
                <a:lnTo>
                  <a:pt x="7359164" y="6351207"/>
                </a:lnTo>
                <a:lnTo>
                  <a:pt x="7337924" y="6400165"/>
                </a:lnTo>
                <a:lnTo>
                  <a:pt x="7312366" y="6449123"/>
                </a:lnTo>
                <a:lnTo>
                  <a:pt x="7288966" y="6496281"/>
                </a:lnTo>
                <a:lnTo>
                  <a:pt x="7260888" y="6543079"/>
                </a:lnTo>
                <a:lnTo>
                  <a:pt x="7235329" y="6587717"/>
                </a:lnTo>
                <a:lnTo>
                  <a:pt x="7205810" y="6632355"/>
                </a:lnTo>
                <a:lnTo>
                  <a:pt x="7175932" y="6677353"/>
                </a:lnTo>
                <a:lnTo>
                  <a:pt x="7146053" y="6719831"/>
                </a:lnTo>
                <a:lnTo>
                  <a:pt x="7114014" y="6762670"/>
                </a:lnTo>
                <a:lnTo>
                  <a:pt x="7079816" y="6802988"/>
                </a:lnTo>
                <a:lnTo>
                  <a:pt x="7045977" y="6843306"/>
                </a:lnTo>
                <a:lnTo>
                  <a:pt x="7011779" y="6883624"/>
                </a:lnTo>
                <a:lnTo>
                  <a:pt x="6973260" y="6922143"/>
                </a:lnTo>
                <a:lnTo>
                  <a:pt x="6937262" y="6960661"/>
                </a:lnTo>
                <a:lnTo>
                  <a:pt x="6898744" y="6996659"/>
                </a:lnTo>
                <a:lnTo>
                  <a:pt x="6860225" y="7030858"/>
                </a:lnTo>
                <a:lnTo>
                  <a:pt x="6819907" y="7065057"/>
                </a:lnTo>
                <a:lnTo>
                  <a:pt x="6779589" y="7098895"/>
                </a:lnTo>
                <a:lnTo>
                  <a:pt x="6736751" y="7130934"/>
                </a:lnTo>
                <a:lnTo>
                  <a:pt x="6696432" y="7160812"/>
                </a:lnTo>
                <a:lnTo>
                  <a:pt x="6651794" y="7190691"/>
                </a:lnTo>
                <a:lnTo>
                  <a:pt x="6608956" y="7218410"/>
                </a:lnTo>
                <a:lnTo>
                  <a:pt x="6564318" y="7246129"/>
                </a:lnTo>
                <a:lnTo>
                  <a:pt x="6517520" y="7271688"/>
                </a:lnTo>
                <a:lnTo>
                  <a:pt x="6470362" y="7297247"/>
                </a:lnTo>
                <a:lnTo>
                  <a:pt x="6423564" y="7322805"/>
                </a:lnTo>
                <a:lnTo>
                  <a:pt x="6376766" y="7344045"/>
                </a:lnTo>
                <a:lnTo>
                  <a:pt x="6327808" y="7365284"/>
                </a:lnTo>
                <a:lnTo>
                  <a:pt x="6278850" y="7386523"/>
                </a:lnTo>
                <a:lnTo>
                  <a:pt x="6227733" y="7405962"/>
                </a:lnTo>
                <a:lnTo>
                  <a:pt x="6176615" y="7425041"/>
                </a:lnTo>
                <a:lnTo>
                  <a:pt x="6125497" y="7442320"/>
                </a:lnTo>
                <a:lnTo>
                  <a:pt x="6071859" y="7457080"/>
                </a:lnTo>
                <a:lnTo>
                  <a:pt x="6018941" y="7471839"/>
                </a:lnTo>
                <a:lnTo>
                  <a:pt x="5965664" y="7486958"/>
                </a:lnTo>
                <a:lnTo>
                  <a:pt x="5910226" y="7499558"/>
                </a:lnTo>
                <a:lnTo>
                  <a:pt x="5799351" y="7520797"/>
                </a:lnTo>
                <a:lnTo>
                  <a:pt x="5686676" y="7538076"/>
                </a:lnTo>
                <a:lnTo>
                  <a:pt x="5571481" y="7548516"/>
                </a:lnTo>
                <a:lnTo>
                  <a:pt x="5451966" y="7557155"/>
                </a:lnTo>
                <a:lnTo>
                  <a:pt x="5332811" y="7559315"/>
                </a:lnTo>
                <a:lnTo>
                  <a:pt x="2228664" y="7559315"/>
                </a:lnTo>
                <a:lnTo>
                  <a:pt x="2109509" y="7557155"/>
                </a:lnTo>
                <a:lnTo>
                  <a:pt x="1994315" y="7548516"/>
                </a:lnTo>
                <a:lnTo>
                  <a:pt x="1879119" y="7538076"/>
                </a:lnTo>
                <a:lnTo>
                  <a:pt x="1768604" y="7520797"/>
                </a:lnTo>
                <a:lnTo>
                  <a:pt x="1657729" y="7499558"/>
                </a:lnTo>
                <a:lnTo>
                  <a:pt x="1604451" y="7486958"/>
                </a:lnTo>
                <a:lnTo>
                  <a:pt x="1551173" y="7471839"/>
                </a:lnTo>
                <a:lnTo>
                  <a:pt x="1500055" y="7457080"/>
                </a:lnTo>
                <a:lnTo>
                  <a:pt x="1446778" y="7442320"/>
                </a:lnTo>
                <a:lnTo>
                  <a:pt x="1395660" y="7425041"/>
                </a:lnTo>
                <a:lnTo>
                  <a:pt x="1346342" y="7405962"/>
                </a:lnTo>
                <a:lnTo>
                  <a:pt x="1295584" y="7386523"/>
                </a:lnTo>
                <a:lnTo>
                  <a:pt x="1246626" y="7365284"/>
                </a:lnTo>
                <a:lnTo>
                  <a:pt x="1197308" y="7344045"/>
                </a:lnTo>
                <a:lnTo>
                  <a:pt x="1150510" y="7320646"/>
                </a:lnTo>
                <a:lnTo>
                  <a:pt x="1103713" y="7297247"/>
                </a:lnTo>
                <a:lnTo>
                  <a:pt x="1056915" y="7271688"/>
                </a:lnTo>
                <a:lnTo>
                  <a:pt x="1011916" y="7246129"/>
                </a:lnTo>
                <a:lnTo>
                  <a:pt x="967278" y="7218410"/>
                </a:lnTo>
                <a:lnTo>
                  <a:pt x="922640" y="7190691"/>
                </a:lnTo>
                <a:lnTo>
                  <a:pt x="879802" y="7160812"/>
                </a:lnTo>
                <a:lnTo>
                  <a:pt x="837324" y="7128774"/>
                </a:lnTo>
                <a:lnTo>
                  <a:pt x="794846" y="7097095"/>
                </a:lnTo>
                <a:lnTo>
                  <a:pt x="754168" y="7065057"/>
                </a:lnTo>
                <a:lnTo>
                  <a:pt x="713849" y="7030858"/>
                </a:lnTo>
                <a:lnTo>
                  <a:pt x="675691" y="6994500"/>
                </a:lnTo>
                <a:lnTo>
                  <a:pt x="637173" y="6958501"/>
                </a:lnTo>
                <a:lnTo>
                  <a:pt x="598654" y="6919983"/>
                </a:lnTo>
                <a:lnTo>
                  <a:pt x="562656" y="6881824"/>
                </a:lnTo>
                <a:lnTo>
                  <a:pt x="526297" y="6841146"/>
                </a:lnTo>
                <a:lnTo>
                  <a:pt x="489939" y="6800828"/>
                </a:lnTo>
                <a:lnTo>
                  <a:pt x="456100" y="6758350"/>
                </a:lnTo>
                <a:lnTo>
                  <a:pt x="424062" y="6715512"/>
                </a:lnTo>
                <a:lnTo>
                  <a:pt x="392023" y="6670873"/>
                </a:lnTo>
                <a:lnTo>
                  <a:pt x="362145" y="6628395"/>
                </a:lnTo>
                <a:lnTo>
                  <a:pt x="332266" y="6581237"/>
                </a:lnTo>
                <a:lnTo>
                  <a:pt x="304907" y="6536599"/>
                </a:lnTo>
                <a:lnTo>
                  <a:pt x="279348" y="6487641"/>
                </a:lnTo>
                <a:lnTo>
                  <a:pt x="253429" y="6440843"/>
                </a:lnTo>
                <a:lnTo>
                  <a:pt x="227870" y="6391885"/>
                </a:lnTo>
                <a:lnTo>
                  <a:pt x="204471" y="6342928"/>
                </a:lnTo>
                <a:lnTo>
                  <a:pt x="183232" y="6291450"/>
                </a:lnTo>
                <a:lnTo>
                  <a:pt x="161993" y="6240332"/>
                </a:lnTo>
                <a:lnTo>
                  <a:pt x="142914" y="6189574"/>
                </a:lnTo>
                <a:lnTo>
                  <a:pt x="125635" y="6138096"/>
                </a:lnTo>
                <a:lnTo>
                  <a:pt x="108715" y="6084819"/>
                </a:lnTo>
                <a:lnTo>
                  <a:pt x="91436" y="6029381"/>
                </a:lnTo>
                <a:lnTo>
                  <a:pt x="78837" y="5976103"/>
                </a:lnTo>
                <a:lnTo>
                  <a:pt x="64077" y="5920666"/>
                </a:lnTo>
                <a:lnTo>
                  <a:pt x="53278" y="5863428"/>
                </a:lnTo>
                <a:lnTo>
                  <a:pt x="42478" y="5807631"/>
                </a:lnTo>
                <a:lnTo>
                  <a:pt x="32039" y="5750393"/>
                </a:lnTo>
                <a:lnTo>
                  <a:pt x="23399" y="5692796"/>
                </a:lnTo>
                <a:lnTo>
                  <a:pt x="17279" y="5633038"/>
                </a:lnTo>
                <a:lnTo>
                  <a:pt x="10800" y="5573641"/>
                </a:lnTo>
                <a:lnTo>
                  <a:pt x="6120" y="5513883"/>
                </a:lnTo>
                <a:lnTo>
                  <a:pt x="4320" y="5454126"/>
                </a:lnTo>
                <a:lnTo>
                  <a:pt x="2160" y="5392208"/>
                </a:lnTo>
                <a:lnTo>
                  <a:pt x="0" y="5330651"/>
                </a:lnTo>
                <a:lnTo>
                  <a:pt x="0" y="2209585"/>
                </a:lnTo>
                <a:lnTo>
                  <a:pt x="2160" y="2147668"/>
                </a:lnTo>
                <a:lnTo>
                  <a:pt x="4320" y="2087911"/>
                </a:lnTo>
                <a:lnTo>
                  <a:pt x="6120" y="2026353"/>
                </a:lnTo>
                <a:lnTo>
                  <a:pt x="10800" y="1966596"/>
                </a:lnTo>
                <a:lnTo>
                  <a:pt x="17279" y="1908998"/>
                </a:lnTo>
                <a:lnTo>
                  <a:pt x="23399" y="1849241"/>
                </a:lnTo>
                <a:lnTo>
                  <a:pt x="32039" y="1792003"/>
                </a:lnTo>
                <a:lnTo>
                  <a:pt x="42478" y="1736565"/>
                </a:lnTo>
                <a:lnTo>
                  <a:pt x="53278" y="1678968"/>
                </a:lnTo>
                <a:lnTo>
                  <a:pt x="64077" y="1623530"/>
                </a:lnTo>
                <a:lnTo>
                  <a:pt x="76677" y="1568093"/>
                </a:lnTo>
                <a:lnTo>
                  <a:pt x="91436" y="1514815"/>
                </a:lnTo>
                <a:lnTo>
                  <a:pt x="106555" y="1461537"/>
                </a:lnTo>
                <a:lnTo>
                  <a:pt x="123835" y="1410419"/>
                </a:lnTo>
                <a:lnTo>
                  <a:pt x="140394" y="1357502"/>
                </a:lnTo>
                <a:lnTo>
                  <a:pt x="159833" y="1306024"/>
                </a:lnTo>
                <a:lnTo>
                  <a:pt x="181072" y="1257066"/>
                </a:lnTo>
                <a:lnTo>
                  <a:pt x="202311" y="1208108"/>
                </a:lnTo>
                <a:lnTo>
                  <a:pt x="223550" y="1159150"/>
                </a:lnTo>
                <a:lnTo>
                  <a:pt x="246949" y="1112352"/>
                </a:lnTo>
                <a:lnTo>
                  <a:pt x="272508" y="1065194"/>
                </a:lnTo>
                <a:lnTo>
                  <a:pt x="298427" y="1018396"/>
                </a:lnTo>
                <a:lnTo>
                  <a:pt x="323986" y="973758"/>
                </a:lnTo>
                <a:lnTo>
                  <a:pt x="351705" y="928760"/>
                </a:lnTo>
                <a:lnTo>
                  <a:pt x="381224" y="886282"/>
                </a:lnTo>
                <a:lnTo>
                  <a:pt x="411462" y="843804"/>
                </a:lnTo>
                <a:lnTo>
                  <a:pt x="440981" y="803486"/>
                </a:lnTo>
                <a:lnTo>
                  <a:pt x="473020" y="762807"/>
                </a:lnTo>
                <a:lnTo>
                  <a:pt x="505058" y="722489"/>
                </a:lnTo>
                <a:lnTo>
                  <a:pt x="539257" y="683971"/>
                </a:lnTo>
                <a:lnTo>
                  <a:pt x="575255" y="645452"/>
                </a:lnTo>
                <a:lnTo>
                  <a:pt x="609454" y="609454"/>
                </a:lnTo>
                <a:lnTo>
                  <a:pt x="647612" y="573095"/>
                </a:lnTo>
                <a:lnTo>
                  <a:pt x="683971" y="539257"/>
                </a:lnTo>
                <a:lnTo>
                  <a:pt x="724289" y="505058"/>
                </a:lnTo>
                <a:lnTo>
                  <a:pt x="762807" y="470860"/>
                </a:lnTo>
                <a:lnTo>
                  <a:pt x="803485" y="440981"/>
                </a:lnTo>
                <a:lnTo>
                  <a:pt x="845963" y="409302"/>
                </a:lnTo>
                <a:lnTo>
                  <a:pt x="888442" y="379064"/>
                </a:lnTo>
                <a:lnTo>
                  <a:pt x="930920" y="351705"/>
                </a:lnTo>
                <a:lnTo>
                  <a:pt x="975918" y="323986"/>
                </a:lnTo>
                <a:lnTo>
                  <a:pt x="1020556" y="296267"/>
                </a:lnTo>
                <a:lnTo>
                  <a:pt x="1065194" y="270348"/>
                </a:lnTo>
                <a:lnTo>
                  <a:pt x="1112352" y="246949"/>
                </a:lnTo>
                <a:lnTo>
                  <a:pt x="1161310" y="223550"/>
                </a:lnTo>
                <a:lnTo>
                  <a:pt x="1208108" y="200151"/>
                </a:lnTo>
                <a:lnTo>
                  <a:pt x="1257066" y="178912"/>
                </a:lnTo>
                <a:lnTo>
                  <a:pt x="1308184" y="159833"/>
                </a:lnTo>
                <a:lnTo>
                  <a:pt x="1359301" y="140394"/>
                </a:lnTo>
                <a:lnTo>
                  <a:pt x="1410419" y="123835"/>
                </a:lnTo>
                <a:lnTo>
                  <a:pt x="1463697" y="106555"/>
                </a:lnTo>
                <a:lnTo>
                  <a:pt x="1516975" y="91436"/>
                </a:lnTo>
                <a:lnTo>
                  <a:pt x="1570252" y="76677"/>
                </a:lnTo>
                <a:lnTo>
                  <a:pt x="1625690" y="64077"/>
                </a:lnTo>
                <a:lnTo>
                  <a:pt x="1681128" y="51118"/>
                </a:lnTo>
                <a:lnTo>
                  <a:pt x="1736566" y="40678"/>
                </a:lnTo>
                <a:lnTo>
                  <a:pt x="1794163" y="32039"/>
                </a:lnTo>
                <a:lnTo>
                  <a:pt x="1851401" y="23399"/>
                </a:lnTo>
                <a:lnTo>
                  <a:pt x="1908998" y="17279"/>
                </a:lnTo>
                <a:lnTo>
                  <a:pt x="1968756" y="10800"/>
                </a:lnTo>
                <a:lnTo>
                  <a:pt x="2028153" y="6120"/>
                </a:lnTo>
                <a:lnTo>
                  <a:pt x="2087910" y="2160"/>
                </a:lnTo>
                <a:lnTo>
                  <a:pt x="214982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defTabSz="609402"/>
            <a:endParaRPr lang="en-US" sz="2398" dirty="0">
              <a:solidFill>
                <a:prstClr val="white"/>
              </a:solidFill>
              <a:latin typeface="Muli Regular" charset="0"/>
            </a:endParaRPr>
          </a:p>
        </p:txBody>
      </p:sp>
      <p:sp>
        <p:nvSpPr>
          <p:cNvPr id="49" name="TextBox 112">
            <a:extLst>
              <a:ext uri="{FF2B5EF4-FFF2-40B4-BE49-F238E27FC236}">
                <a16:creationId xmlns:a16="http://schemas.microsoft.com/office/drawing/2014/main" id="{D1AFF482-A640-4D42-921E-52C46EFD0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787" y="5341557"/>
            <a:ext cx="3087878" cy="3381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388" tIns="45695" rIns="91388" bIns="45695">
            <a:spAutoFit/>
          </a:bodyPr>
          <a:lstStyle/>
          <a:p>
            <a:pPr defTabSz="609402"/>
            <a:r>
              <a:rPr lang="en-AU" altLang="en-US" sz="1598" dirty="0">
                <a:solidFill>
                  <a:prstClr val="whit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visionofhumanity.org</a:t>
            </a:r>
            <a:endParaRPr lang="id-ID" altLang="en-US" sz="1598" dirty="0">
              <a:solidFill>
                <a:prstClr val="whit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0" name="Freeform 134">
            <a:extLst>
              <a:ext uri="{FF2B5EF4-FFF2-40B4-BE49-F238E27FC236}">
                <a16:creationId xmlns:a16="http://schemas.microsoft.com/office/drawing/2014/main" id="{E391DA8F-470C-4A47-9AFE-CEAF76BCA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487" y="5402376"/>
            <a:ext cx="272393" cy="238694"/>
          </a:xfrm>
          <a:custGeom>
            <a:avLst/>
            <a:gdLst>
              <a:gd name="T0" fmla="*/ 0 w 426"/>
              <a:gd name="T1" fmla="*/ 0 h 373"/>
              <a:gd name="T2" fmla="*/ 0 w 426"/>
              <a:gd name="T3" fmla="*/ 96229 h 373"/>
              <a:gd name="T4" fmla="*/ 153626 w 426"/>
              <a:gd name="T5" fmla="*/ 96229 h 373"/>
              <a:gd name="T6" fmla="*/ 153626 w 426"/>
              <a:gd name="T7" fmla="*/ 0 h 373"/>
              <a:gd name="T8" fmla="*/ 0 w 426"/>
              <a:gd name="T9" fmla="*/ 0 h 373"/>
              <a:gd name="T10" fmla="*/ 143866 w 426"/>
              <a:gd name="T11" fmla="*/ 86461 h 373"/>
              <a:gd name="T12" fmla="*/ 9398 w 426"/>
              <a:gd name="T13" fmla="*/ 86461 h 373"/>
              <a:gd name="T14" fmla="*/ 9398 w 426"/>
              <a:gd name="T15" fmla="*/ 9406 h 373"/>
              <a:gd name="T16" fmla="*/ 143866 w 426"/>
              <a:gd name="T17" fmla="*/ 9406 h 373"/>
              <a:gd name="T18" fmla="*/ 143866 w 426"/>
              <a:gd name="T19" fmla="*/ 86461 h 373"/>
              <a:gd name="T20" fmla="*/ 100851 w 426"/>
              <a:gd name="T21" fmla="*/ 105634 h 373"/>
              <a:gd name="T22" fmla="*/ 52775 w 426"/>
              <a:gd name="T23" fmla="*/ 105634 h 373"/>
              <a:gd name="T24" fmla="*/ 48076 w 426"/>
              <a:gd name="T25" fmla="*/ 124808 h 373"/>
              <a:gd name="T26" fmla="*/ 38316 w 426"/>
              <a:gd name="T27" fmla="*/ 134575 h 373"/>
              <a:gd name="T28" fmla="*/ 115310 w 426"/>
              <a:gd name="T29" fmla="*/ 134575 h 373"/>
              <a:gd name="T30" fmla="*/ 105550 w 426"/>
              <a:gd name="T31" fmla="*/ 124808 h 373"/>
              <a:gd name="T32" fmla="*/ 100851 w 426"/>
              <a:gd name="T33" fmla="*/ 105634 h 3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26" h="373">
                <a:moveTo>
                  <a:pt x="0" y="0"/>
                </a:moveTo>
                <a:lnTo>
                  <a:pt x="0" y="266"/>
                </a:lnTo>
                <a:lnTo>
                  <a:pt x="425" y="266"/>
                </a:lnTo>
                <a:lnTo>
                  <a:pt x="425" y="0"/>
                </a:lnTo>
                <a:lnTo>
                  <a:pt x="0" y="0"/>
                </a:lnTo>
                <a:close/>
                <a:moveTo>
                  <a:pt x="398" y="239"/>
                </a:moveTo>
                <a:lnTo>
                  <a:pt x="26" y="239"/>
                </a:lnTo>
                <a:lnTo>
                  <a:pt x="26" y="26"/>
                </a:lnTo>
                <a:lnTo>
                  <a:pt x="398" y="26"/>
                </a:lnTo>
                <a:lnTo>
                  <a:pt x="398" y="239"/>
                </a:lnTo>
                <a:close/>
                <a:moveTo>
                  <a:pt x="279" y="292"/>
                </a:moveTo>
                <a:lnTo>
                  <a:pt x="146" y="292"/>
                </a:lnTo>
                <a:lnTo>
                  <a:pt x="133" y="345"/>
                </a:lnTo>
                <a:lnTo>
                  <a:pt x="106" y="372"/>
                </a:lnTo>
                <a:lnTo>
                  <a:pt x="319" y="372"/>
                </a:lnTo>
                <a:lnTo>
                  <a:pt x="292" y="345"/>
                </a:lnTo>
                <a:lnTo>
                  <a:pt x="279" y="29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wrap="none" anchor="ctr"/>
          <a:lstStyle/>
          <a:p>
            <a:pPr defTabSz="609402"/>
            <a:endParaRPr lang="en-US" sz="2398" dirty="0">
              <a:solidFill>
                <a:prstClr val="white"/>
              </a:solidFill>
              <a:latin typeface="Mul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9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/>
      <p:bldP spid="709" grpId="0"/>
      <p:bldP spid="710" grpId="0"/>
      <p:bldP spid="711" grpId="0"/>
      <p:bldP spid="713" grpId="0"/>
      <p:bldP spid="727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9" name="Google Shape;1429;p159"/>
          <p:cNvCxnSpPr/>
          <p:nvPr/>
        </p:nvCxnSpPr>
        <p:spPr>
          <a:xfrm>
            <a:off x="1058011" y="4499476"/>
            <a:ext cx="10076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430" name="Google Shape;1430;p159"/>
          <p:cNvCxnSpPr/>
          <p:nvPr/>
        </p:nvCxnSpPr>
        <p:spPr>
          <a:xfrm>
            <a:off x="4334533" y="1381900"/>
            <a:ext cx="14800" cy="47992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431" name="Google Shape;1431;p159"/>
          <p:cNvCxnSpPr/>
          <p:nvPr/>
        </p:nvCxnSpPr>
        <p:spPr>
          <a:xfrm>
            <a:off x="7819333" y="1347567"/>
            <a:ext cx="15200" cy="48336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32" name="Google Shape;1432;p159"/>
          <p:cNvSpPr txBox="1"/>
          <p:nvPr/>
        </p:nvSpPr>
        <p:spPr>
          <a:xfrm>
            <a:off x="247600" y="232496"/>
            <a:ext cx="47576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IEP Products   </a:t>
            </a:r>
            <a:r>
              <a:rPr kumimoji="0" lang="en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kumimoji="0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33" name="Google Shape;1433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0091" y="4928952"/>
            <a:ext cx="813585" cy="81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850" y="5039143"/>
            <a:ext cx="2500201" cy="59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8119" y="3389168"/>
            <a:ext cx="1987885" cy="5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3907" y="3025998"/>
            <a:ext cx="1845951" cy="12460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7" name="Google Shape;1437;p159"/>
          <p:cNvCxnSpPr/>
          <p:nvPr/>
        </p:nvCxnSpPr>
        <p:spPr>
          <a:xfrm>
            <a:off x="1092677" y="2826960"/>
            <a:ext cx="10076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38" name="Google Shape;1438;p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9778" y="4818777"/>
            <a:ext cx="1841584" cy="8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7817" y="1584368"/>
            <a:ext cx="1337153" cy="8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1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1534" y="1580650"/>
            <a:ext cx="1925588" cy="8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40" y="1580650"/>
            <a:ext cx="2158974" cy="816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42" y="3146261"/>
            <a:ext cx="1739520" cy="9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661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377800" y="2430383"/>
            <a:ext cx="4131138" cy="2774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Global Terrorism Index? 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24651" y="1900736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45687-32E0-BA2B-D171-BA663A584C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/>
          <a:stretch/>
        </p:blipFill>
        <p:spPr>
          <a:xfrm>
            <a:off x="4755600" y="-19050"/>
            <a:ext cx="7436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DFA78317-C080-8845-AFCD-DCD80FF92EC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Terrorism Index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62293-2846-F94A-91DD-D1914DBE4D40}"/>
              </a:ext>
            </a:extLst>
          </p:cNvPr>
          <p:cNvSpPr/>
          <p:nvPr/>
        </p:nvSpPr>
        <p:spPr>
          <a:xfrm>
            <a:off x="586766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A9A74-558A-5147-9292-D9D27F66D3FA}"/>
              </a:ext>
            </a:extLst>
          </p:cNvPr>
          <p:cNvSpPr/>
          <p:nvPr/>
        </p:nvSpPr>
        <p:spPr>
          <a:xfrm>
            <a:off x="296963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2DB3F-FF44-E14F-A9A6-40BA520ED637}"/>
              </a:ext>
            </a:extLst>
          </p:cNvPr>
          <p:cNvSpPr/>
          <p:nvPr/>
        </p:nvSpPr>
        <p:spPr>
          <a:xfrm>
            <a:off x="535250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F127C-2CDA-0748-A1F8-09626C0F09A8}"/>
              </a:ext>
            </a:extLst>
          </p:cNvPr>
          <p:cNvSpPr txBox="1"/>
          <p:nvPr/>
        </p:nvSpPr>
        <p:spPr>
          <a:xfrm>
            <a:off x="5403982" y="2049739"/>
            <a:ext cx="2581778" cy="11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According to the relative impact of terrorism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D2B352-89B1-E145-9547-0CFF6B3FE52A}"/>
              </a:ext>
            </a:extLst>
          </p:cNvPr>
          <p:cNvSpPr/>
          <p:nvPr/>
        </p:nvSpPr>
        <p:spPr>
          <a:xfrm>
            <a:off x="586766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D3316-46BD-5D44-8170-4A0331608950}"/>
              </a:ext>
            </a:extLst>
          </p:cNvPr>
          <p:cNvSpPr/>
          <p:nvPr/>
        </p:nvSpPr>
        <p:spPr>
          <a:xfrm>
            <a:off x="296963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0F9686-C1DB-B941-BC39-B187388FD65B}"/>
              </a:ext>
            </a:extLst>
          </p:cNvPr>
          <p:cNvSpPr/>
          <p:nvPr/>
        </p:nvSpPr>
        <p:spPr>
          <a:xfrm>
            <a:off x="535250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A9254-6CA3-4740-9EDF-E265050FEF39}"/>
              </a:ext>
            </a:extLst>
          </p:cNvPr>
          <p:cNvGrpSpPr/>
          <p:nvPr/>
        </p:nvGrpSpPr>
        <p:grpSpPr>
          <a:xfrm>
            <a:off x="678752" y="1745726"/>
            <a:ext cx="2246340" cy="1241992"/>
            <a:chOff x="541224" y="1194635"/>
            <a:chExt cx="1685275" cy="931781"/>
          </a:xfrm>
        </p:grpSpPr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6E3F5264-6A2E-B944-85DF-89FDF6F3B809}"/>
                </a:ext>
              </a:extLst>
            </p:cNvPr>
            <p:cNvSpPr txBox="1"/>
            <p:nvPr/>
          </p:nvSpPr>
          <p:spPr>
            <a:xfrm>
              <a:off x="541224" y="1614230"/>
              <a:ext cx="1352709" cy="504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10th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A6C62B-C9DB-2244-AE72-5A00B6A2A5D9}"/>
                </a:ext>
              </a:extLst>
            </p:cNvPr>
            <p:cNvSpPr txBox="1"/>
            <p:nvPr/>
          </p:nvSpPr>
          <p:spPr>
            <a:xfrm>
              <a:off x="1583149" y="1780156"/>
              <a:ext cx="643350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150122-5408-E145-B33B-CEE82FB318E2}"/>
                </a:ext>
              </a:extLst>
            </p:cNvPr>
            <p:cNvSpPr txBox="1"/>
            <p:nvPr/>
          </p:nvSpPr>
          <p:spPr>
            <a:xfrm>
              <a:off x="562080" y="1194635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C0B74-F60B-AC4A-B43F-3261E97B6669}"/>
              </a:ext>
            </a:extLst>
          </p:cNvPr>
          <p:cNvGrpSpPr/>
          <p:nvPr/>
        </p:nvGrpSpPr>
        <p:grpSpPr>
          <a:xfrm>
            <a:off x="3280227" y="1669775"/>
            <a:ext cx="1745469" cy="1582709"/>
            <a:chOff x="2541054" y="1216017"/>
            <a:chExt cx="1309506" cy="118739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C8AAA-DB59-E84B-BD57-16D2C2B0E8B3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36" name="Google Shape;2296;p333">
              <a:extLst>
                <a:ext uri="{FF2B5EF4-FFF2-40B4-BE49-F238E27FC236}">
                  <a16:creationId xmlns:a16="http://schemas.microsoft.com/office/drawing/2014/main" id="{729D2F17-F2FC-E040-960B-286ACA58ABD2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6398" b="1" spc="-4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3CBF6D-90EC-FC47-A734-D79DC924531C}"/>
                </a:ext>
              </a:extLst>
            </p:cNvPr>
            <p:cNvSpPr txBox="1"/>
            <p:nvPr/>
          </p:nvSpPr>
          <p:spPr>
            <a:xfrm>
              <a:off x="2551779" y="2057155"/>
              <a:ext cx="1149294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6F67E16-CDD0-DA41-BE8E-20C519CABDD7}"/>
              </a:ext>
            </a:extLst>
          </p:cNvPr>
          <p:cNvSpPr txBox="1"/>
          <p:nvPr/>
        </p:nvSpPr>
        <p:spPr>
          <a:xfrm>
            <a:off x="581975" y="4138276"/>
            <a:ext cx="2264632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Used as an indicator in the Global Peace Index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4B051C-0A9B-794D-8A0F-AD6A0F0608C2}"/>
              </a:ext>
            </a:extLst>
          </p:cNvPr>
          <p:cNvSpPr txBox="1"/>
          <p:nvPr/>
        </p:nvSpPr>
        <p:spPr>
          <a:xfrm>
            <a:off x="3051909" y="4138276"/>
            <a:ext cx="2185835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C9D034-ECA3-8E4D-B77F-F6FBD801C675}"/>
              </a:ext>
            </a:extLst>
          </p:cNvPr>
          <p:cNvSpPr txBox="1"/>
          <p:nvPr/>
        </p:nvSpPr>
        <p:spPr>
          <a:xfrm>
            <a:off x="5476858" y="3906203"/>
            <a:ext cx="2185835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Includes contributions from </a:t>
            </a:r>
            <a:r>
              <a:rPr lang="en-US" sz="2399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International Experts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423154-654A-C94B-9194-E8900151A167}"/>
              </a:ext>
            </a:extLst>
          </p:cNvPr>
          <p:cNvCxnSpPr>
            <a:cxnSpLocks/>
          </p:cNvCxnSpPr>
          <p:nvPr/>
        </p:nvCxnSpPr>
        <p:spPr>
          <a:xfrm flipV="1">
            <a:off x="2953325" y="1528047"/>
            <a:ext cx="0" cy="425418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BB29107-6FFB-8446-BB86-E121CB0A5207}"/>
              </a:ext>
            </a:extLst>
          </p:cNvPr>
          <p:cNvCxnSpPr>
            <a:cxnSpLocks/>
          </p:cNvCxnSpPr>
          <p:nvPr/>
        </p:nvCxnSpPr>
        <p:spPr>
          <a:xfrm flipV="1">
            <a:off x="5263421" y="1528046"/>
            <a:ext cx="0" cy="4254182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227C32-7398-734F-9873-3D8826D66DD2}"/>
              </a:ext>
            </a:extLst>
          </p:cNvPr>
          <p:cNvCxnSpPr>
            <a:cxnSpLocks/>
          </p:cNvCxnSpPr>
          <p:nvPr/>
        </p:nvCxnSpPr>
        <p:spPr>
          <a:xfrm flipH="1">
            <a:off x="586766" y="3594685"/>
            <a:ext cx="7003252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F40EF1B-5495-35C6-CCA8-5DD8F7565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5" t="52448" r="15542"/>
          <a:stretch/>
        </p:blipFill>
        <p:spPr>
          <a:xfrm>
            <a:off x="8127999" y="3268896"/>
            <a:ext cx="3312161" cy="27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604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D5115C0-7B08-FC44-8EF2-97C900B93027}"/>
              </a:ext>
            </a:extLst>
          </p:cNvPr>
          <p:cNvSpPr txBox="1"/>
          <p:nvPr/>
        </p:nvSpPr>
        <p:spPr>
          <a:xfrm>
            <a:off x="225112" y="264683"/>
            <a:ext cx="6018506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Global Terrorism Index: Methodology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E9012C-C5FF-8249-857D-E75F748DD8FD}"/>
              </a:ext>
            </a:extLst>
          </p:cNvPr>
          <p:cNvSpPr txBox="1"/>
          <p:nvPr/>
        </p:nvSpPr>
        <p:spPr>
          <a:xfrm>
            <a:off x="118266" y="572496"/>
            <a:ext cx="1100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terrorism: </a:t>
            </a:r>
            <a:r>
              <a:rPr lang="en-US" sz="1600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systematic threat or use of violence, by non-state actors, whether for or in opposition to established authority, with the intention of communicating a political, religious or ideological message to a group larger than the victim group, by generating fear and so altering (or attempting to alter) the </a:t>
            </a:r>
            <a:r>
              <a:rPr lang="en-AU" sz="1600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600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larger group.</a:t>
            </a:r>
            <a:endParaRPr lang="en-AU" sz="1599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92239"/>
              </p:ext>
            </p:extLst>
          </p:nvPr>
        </p:nvGraphicFramePr>
        <p:xfrm>
          <a:off x="4331624" y="1735330"/>
          <a:ext cx="2517667" cy="1569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068"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Incidents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A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Injuries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Hostages</a:t>
                      </a:r>
                      <a:endParaRPr lang="en-A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A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4506" marR="134506" marT="67253" marB="67253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395862"/>
                  </a:ext>
                </a:extLst>
              </a:tr>
            </a:tbl>
          </a:graphicData>
        </a:graphic>
      </p:graphicFrame>
      <p:sp>
        <p:nvSpPr>
          <p:cNvPr id="43" name="Content Placeholder 8"/>
          <p:cNvSpPr txBox="1">
            <a:spLocks/>
          </p:cNvSpPr>
          <p:nvPr/>
        </p:nvSpPr>
        <p:spPr>
          <a:xfrm>
            <a:off x="121029" y="3665303"/>
            <a:ext cx="3683132" cy="899763"/>
          </a:xfrm>
          <a:prstGeom prst="rect">
            <a:avLst/>
          </a:prstGeom>
        </p:spPr>
        <p:txBody>
          <a:bodyPr vert="horz" lIns="182843" tIns="91422" rIns="182843" bIns="91422" rtlCol="0">
            <a:normAutofit fontScale="85000" lnSpcReduction="10000"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231" lvl="2">
              <a:lnSpc>
                <a:spcPct val="150000"/>
              </a:lnSpc>
              <a:buClr>
                <a:srgbClr val="C00000"/>
              </a:buClr>
              <a:buSzPct val="80000"/>
            </a:pPr>
            <a:r>
              <a:rPr lang="en-AU" sz="2300" dirty="0">
                <a:solidFill>
                  <a:srgbClr val="37444D"/>
                </a:solidFill>
                <a:latin typeface="Arial" charset="0"/>
                <a:cs typeface="Arial" charset="0"/>
              </a:rPr>
              <a:t>Socio-economic indicators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695186"/>
              </p:ext>
            </p:extLst>
          </p:nvPr>
        </p:nvGraphicFramePr>
        <p:xfrm>
          <a:off x="8319694" y="2040107"/>
          <a:ext cx="3216200" cy="1030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3240">
                  <a:extLst>
                    <a:ext uri="{9D8B030D-6E8A-4147-A177-3AD203B41FA5}">
                      <a16:colId xmlns:a16="http://schemas.microsoft.com/office/drawing/2014/main" val="3638669840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2055234861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3181561556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1844781246"/>
                    </a:ext>
                  </a:extLst>
                </a:gridCol>
                <a:gridCol w="643240">
                  <a:extLst>
                    <a:ext uri="{9D8B030D-6E8A-4147-A177-3AD203B41FA5}">
                      <a16:colId xmlns:a16="http://schemas.microsoft.com/office/drawing/2014/main" val="2954477888"/>
                    </a:ext>
                  </a:extLst>
                </a:gridCol>
              </a:tblGrid>
              <a:tr h="662226"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minus 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r>
                        <a:rPr lang="en-AU" sz="10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minus </a:t>
                      </a:r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minus 3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minus 4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45645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55003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7130486" y="1475512"/>
            <a:ext cx="5433406" cy="447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231" lvl="2">
              <a:lnSpc>
                <a:spcPct val="150000"/>
              </a:lnSpc>
              <a:buClr>
                <a:srgbClr val="C00000"/>
              </a:buClr>
              <a:buSzPct val="80000"/>
            </a:pPr>
            <a:r>
              <a:rPr lang="en-AU" dirty="0">
                <a:solidFill>
                  <a:srgbClr val="37444D"/>
                </a:solidFill>
                <a:latin typeface="Arial" panose="020B0604020202020204" pitchFamily="34" charset="0"/>
              </a:rPr>
              <a:t>Over 5 years to measure long term impact</a:t>
            </a:r>
          </a:p>
        </p:txBody>
      </p:sp>
      <p:sp>
        <p:nvSpPr>
          <p:cNvPr id="51" name="Content Placeholder 8"/>
          <p:cNvSpPr txBox="1">
            <a:spLocks/>
          </p:cNvSpPr>
          <p:nvPr/>
        </p:nvSpPr>
        <p:spPr>
          <a:xfrm>
            <a:off x="7989310" y="3757987"/>
            <a:ext cx="4728728" cy="899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31" lvl="2" indent="0">
              <a:lnSpc>
                <a:spcPct val="150000"/>
              </a:lnSpc>
              <a:buClr>
                <a:srgbClr val="C00000"/>
              </a:buClr>
              <a:buSzPct val="80000"/>
              <a:buFont typeface="Arial" panose="020B0604020202020204" pitchFamily="34" charset="0"/>
              <a:buNone/>
            </a:pPr>
            <a:r>
              <a:rPr lang="en-AU" sz="1800" dirty="0">
                <a:solidFill>
                  <a:srgbClr val="37444D"/>
                </a:solidFill>
                <a:latin typeface="Arial" charset="0"/>
                <a:cs typeface="Arial" charset="0"/>
              </a:rPr>
              <a:t>Logarithmic banding scores (1-10)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3"/>
          <a:stretch/>
        </p:blipFill>
        <p:spPr>
          <a:xfrm>
            <a:off x="8589661" y="4358953"/>
            <a:ext cx="2532474" cy="179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07" y="2404754"/>
            <a:ext cx="2644558" cy="763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15" y="2013041"/>
            <a:ext cx="3044781" cy="476235"/>
          </a:xfrm>
          <a:prstGeom prst="rect">
            <a:avLst/>
          </a:prstGeom>
        </p:spPr>
      </p:pic>
      <p:sp>
        <p:nvSpPr>
          <p:cNvPr id="29" name="Google Shape;484;p16"/>
          <p:cNvSpPr/>
          <p:nvPr/>
        </p:nvSpPr>
        <p:spPr>
          <a:xfrm>
            <a:off x="2399339" y="4771530"/>
            <a:ext cx="687421" cy="68742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8861" y="55444"/>
                </a:moveTo>
                <a:cubicBezTo>
                  <a:pt x="108816" y="54966"/>
                  <a:pt x="108750" y="54505"/>
                  <a:pt x="108694" y="54033"/>
                </a:cubicBezTo>
                <a:cubicBezTo>
                  <a:pt x="108566" y="52994"/>
                  <a:pt x="108411" y="51972"/>
                  <a:pt x="108222" y="50955"/>
                </a:cubicBezTo>
                <a:cubicBezTo>
                  <a:pt x="108127" y="50433"/>
                  <a:pt x="108022" y="49922"/>
                  <a:pt x="107911" y="49405"/>
                </a:cubicBezTo>
                <a:cubicBezTo>
                  <a:pt x="107688" y="48400"/>
                  <a:pt x="107427" y="47405"/>
                  <a:pt x="107144" y="46422"/>
                </a:cubicBezTo>
                <a:cubicBezTo>
                  <a:pt x="107016" y="45977"/>
                  <a:pt x="106911" y="45527"/>
                  <a:pt x="106766" y="45088"/>
                </a:cubicBezTo>
                <a:cubicBezTo>
                  <a:pt x="106350" y="43772"/>
                  <a:pt x="105872" y="42477"/>
                  <a:pt x="105350" y="41211"/>
                </a:cubicBezTo>
                <a:cubicBezTo>
                  <a:pt x="105127" y="40672"/>
                  <a:pt x="104866" y="40161"/>
                  <a:pt x="104627" y="39633"/>
                </a:cubicBezTo>
                <a:cubicBezTo>
                  <a:pt x="104283" y="38883"/>
                  <a:pt x="103933" y="38138"/>
                  <a:pt x="103555" y="37411"/>
                </a:cubicBezTo>
                <a:cubicBezTo>
                  <a:pt x="103222" y="36766"/>
                  <a:pt x="102866" y="36133"/>
                  <a:pt x="102500" y="35505"/>
                </a:cubicBezTo>
                <a:cubicBezTo>
                  <a:pt x="102177" y="34950"/>
                  <a:pt x="101838" y="34400"/>
                  <a:pt x="101494" y="33855"/>
                </a:cubicBezTo>
                <a:cubicBezTo>
                  <a:pt x="101066" y="33172"/>
                  <a:pt x="100633" y="32494"/>
                  <a:pt x="100172" y="31838"/>
                </a:cubicBezTo>
                <a:cubicBezTo>
                  <a:pt x="99922" y="31483"/>
                  <a:pt x="99644" y="31138"/>
                  <a:pt x="99383" y="30783"/>
                </a:cubicBezTo>
                <a:cubicBezTo>
                  <a:pt x="97466" y="28222"/>
                  <a:pt x="95327" y="25838"/>
                  <a:pt x="92955" y="23694"/>
                </a:cubicBezTo>
                <a:cubicBezTo>
                  <a:pt x="92805" y="23561"/>
                  <a:pt x="92661" y="23422"/>
                  <a:pt x="92511" y="23288"/>
                </a:cubicBezTo>
                <a:cubicBezTo>
                  <a:pt x="91661" y="22544"/>
                  <a:pt x="90794" y="21816"/>
                  <a:pt x="89894" y="21127"/>
                </a:cubicBezTo>
                <a:cubicBezTo>
                  <a:pt x="89850" y="21088"/>
                  <a:pt x="89805" y="21055"/>
                  <a:pt x="89755" y="21022"/>
                </a:cubicBezTo>
                <a:cubicBezTo>
                  <a:pt x="85883" y="18066"/>
                  <a:pt x="81555" y="15672"/>
                  <a:pt x="76900" y="13961"/>
                </a:cubicBezTo>
                <a:cubicBezTo>
                  <a:pt x="75511" y="16177"/>
                  <a:pt x="74094" y="19000"/>
                  <a:pt x="72444" y="19944"/>
                </a:cubicBezTo>
                <a:cubicBezTo>
                  <a:pt x="70055" y="21305"/>
                  <a:pt x="70227" y="26761"/>
                  <a:pt x="74827" y="26250"/>
                </a:cubicBezTo>
                <a:cubicBezTo>
                  <a:pt x="74827" y="26250"/>
                  <a:pt x="73466" y="27611"/>
                  <a:pt x="74827" y="32555"/>
                </a:cubicBezTo>
                <a:cubicBezTo>
                  <a:pt x="76194" y="37500"/>
                  <a:pt x="78477" y="38572"/>
                  <a:pt x="85227" y="35794"/>
                </a:cubicBezTo>
                <a:cubicBezTo>
                  <a:pt x="88122" y="34600"/>
                  <a:pt x="90322" y="35222"/>
                  <a:pt x="90000" y="38183"/>
                </a:cubicBezTo>
                <a:cubicBezTo>
                  <a:pt x="89316" y="44488"/>
                  <a:pt x="84455" y="44222"/>
                  <a:pt x="88122" y="54377"/>
                </a:cubicBezTo>
                <a:cubicBezTo>
                  <a:pt x="90338" y="60511"/>
                  <a:pt x="95794" y="62900"/>
                  <a:pt x="97838" y="67672"/>
                </a:cubicBezTo>
                <a:cubicBezTo>
                  <a:pt x="98966" y="70294"/>
                  <a:pt x="103283" y="72711"/>
                  <a:pt x="106944" y="74355"/>
                </a:cubicBezTo>
                <a:cubicBezTo>
                  <a:pt x="107338" y="73072"/>
                  <a:pt x="107666" y="71761"/>
                  <a:pt x="107955" y="70427"/>
                </a:cubicBezTo>
                <a:cubicBezTo>
                  <a:pt x="108066" y="69927"/>
                  <a:pt x="108150" y="69411"/>
                  <a:pt x="108244" y="68900"/>
                </a:cubicBezTo>
                <a:cubicBezTo>
                  <a:pt x="108427" y="67911"/>
                  <a:pt x="108583" y="66911"/>
                  <a:pt x="108700" y="65900"/>
                </a:cubicBezTo>
                <a:cubicBezTo>
                  <a:pt x="108755" y="65422"/>
                  <a:pt x="108822" y="64950"/>
                  <a:pt x="108866" y="64466"/>
                </a:cubicBezTo>
                <a:cubicBezTo>
                  <a:pt x="109000" y="63000"/>
                  <a:pt x="109088" y="61511"/>
                  <a:pt x="109088" y="60000"/>
                </a:cubicBezTo>
                <a:cubicBezTo>
                  <a:pt x="109088" y="58461"/>
                  <a:pt x="109000" y="56944"/>
                  <a:pt x="108861" y="55444"/>
                </a:cubicBezTo>
                <a:moveTo>
                  <a:pt x="60000" y="114544"/>
                </a:moveTo>
                <a:cubicBezTo>
                  <a:pt x="29872" y="114544"/>
                  <a:pt x="5455" y="90127"/>
                  <a:pt x="5455" y="60000"/>
                </a:cubicBezTo>
                <a:cubicBezTo>
                  <a:pt x="5455" y="29872"/>
                  <a:pt x="29872" y="5455"/>
                  <a:pt x="60000" y="5455"/>
                </a:cubicBezTo>
                <a:cubicBezTo>
                  <a:pt x="90122" y="5455"/>
                  <a:pt x="114544" y="29872"/>
                  <a:pt x="114544" y="60000"/>
                </a:cubicBezTo>
                <a:cubicBezTo>
                  <a:pt x="114544" y="90127"/>
                  <a:pt x="90122" y="114544"/>
                  <a:pt x="60000" y="114544"/>
                </a:cubicBezTo>
                <a:moveTo>
                  <a:pt x="60000" y="0"/>
                </a:moveTo>
                <a:cubicBezTo>
                  <a:pt x="26861" y="0"/>
                  <a:pt x="0" y="26866"/>
                  <a:pt x="0" y="60000"/>
                </a:cubicBezTo>
                <a:cubicBezTo>
                  <a:pt x="0" y="93138"/>
                  <a:pt x="26861" y="120000"/>
                  <a:pt x="60000" y="120000"/>
                </a:cubicBezTo>
                <a:cubicBezTo>
                  <a:pt x="93133" y="120000"/>
                  <a:pt x="120000" y="93138"/>
                  <a:pt x="120000" y="60000"/>
                </a:cubicBezTo>
                <a:cubicBezTo>
                  <a:pt x="120000" y="26866"/>
                  <a:pt x="93133" y="0"/>
                  <a:pt x="60000" y="0"/>
                </a:cubicBezTo>
                <a:moveTo>
                  <a:pt x="46705" y="54033"/>
                </a:moveTo>
                <a:cubicBezTo>
                  <a:pt x="47044" y="50111"/>
                  <a:pt x="53350" y="46022"/>
                  <a:pt x="57611" y="44150"/>
                </a:cubicBezTo>
                <a:cubicBezTo>
                  <a:pt x="61872" y="42272"/>
                  <a:pt x="65794" y="41588"/>
                  <a:pt x="65283" y="38350"/>
                </a:cubicBezTo>
                <a:cubicBezTo>
                  <a:pt x="64772" y="35111"/>
                  <a:pt x="63577" y="32727"/>
                  <a:pt x="56933" y="32727"/>
                </a:cubicBezTo>
                <a:cubicBezTo>
                  <a:pt x="50283" y="32727"/>
                  <a:pt x="53183" y="41588"/>
                  <a:pt x="47727" y="36305"/>
                </a:cubicBezTo>
                <a:cubicBezTo>
                  <a:pt x="42272" y="31022"/>
                  <a:pt x="48916" y="32388"/>
                  <a:pt x="51644" y="31194"/>
                </a:cubicBezTo>
                <a:cubicBezTo>
                  <a:pt x="54372" y="30000"/>
                  <a:pt x="57100" y="25055"/>
                  <a:pt x="52327" y="24716"/>
                </a:cubicBezTo>
                <a:cubicBezTo>
                  <a:pt x="47555" y="24377"/>
                  <a:pt x="48577" y="26761"/>
                  <a:pt x="44827" y="25400"/>
                </a:cubicBezTo>
                <a:cubicBezTo>
                  <a:pt x="41077" y="24033"/>
                  <a:pt x="39372" y="30172"/>
                  <a:pt x="36988" y="29316"/>
                </a:cubicBezTo>
                <a:cubicBezTo>
                  <a:pt x="35405" y="28755"/>
                  <a:pt x="31183" y="25583"/>
                  <a:pt x="28388" y="22466"/>
                </a:cubicBezTo>
                <a:cubicBezTo>
                  <a:pt x="22744" y="27222"/>
                  <a:pt x="18205" y="33233"/>
                  <a:pt x="15161" y="40066"/>
                </a:cubicBezTo>
                <a:cubicBezTo>
                  <a:pt x="15972" y="49233"/>
                  <a:pt x="20966" y="54033"/>
                  <a:pt x="20966" y="54033"/>
                </a:cubicBezTo>
                <a:cubicBezTo>
                  <a:pt x="20966" y="54033"/>
                  <a:pt x="23522" y="60000"/>
                  <a:pt x="38861" y="67327"/>
                </a:cubicBezTo>
                <a:cubicBezTo>
                  <a:pt x="38861" y="67327"/>
                  <a:pt x="41761" y="67500"/>
                  <a:pt x="38350" y="64088"/>
                </a:cubicBezTo>
                <a:cubicBezTo>
                  <a:pt x="34944" y="60683"/>
                  <a:pt x="31194" y="56422"/>
                  <a:pt x="35455" y="54205"/>
                </a:cubicBezTo>
                <a:cubicBezTo>
                  <a:pt x="39716" y="51988"/>
                  <a:pt x="40911" y="52161"/>
                  <a:pt x="41933" y="56250"/>
                </a:cubicBezTo>
                <a:cubicBezTo>
                  <a:pt x="42955" y="60338"/>
                  <a:pt x="46361" y="57955"/>
                  <a:pt x="46705" y="54033"/>
                </a:cubicBezTo>
                <a:moveTo>
                  <a:pt x="90255" y="71505"/>
                </a:moveTo>
                <a:cubicBezTo>
                  <a:pt x="88294" y="72700"/>
                  <a:pt x="88377" y="75338"/>
                  <a:pt x="90000" y="76788"/>
                </a:cubicBezTo>
                <a:cubicBezTo>
                  <a:pt x="91616" y="78238"/>
                  <a:pt x="94855" y="80111"/>
                  <a:pt x="95877" y="76788"/>
                </a:cubicBezTo>
                <a:cubicBezTo>
                  <a:pt x="96900" y="73466"/>
                  <a:pt x="92216" y="70311"/>
                  <a:pt x="90255" y="71505"/>
                </a:cubicBezTo>
                <a:moveTo>
                  <a:pt x="66816" y="71933"/>
                </a:moveTo>
                <a:cubicBezTo>
                  <a:pt x="61022" y="66988"/>
                  <a:pt x="61705" y="64772"/>
                  <a:pt x="54372" y="64772"/>
                </a:cubicBezTo>
                <a:cubicBezTo>
                  <a:pt x="47044" y="64772"/>
                  <a:pt x="42444" y="66477"/>
                  <a:pt x="44316" y="76705"/>
                </a:cubicBezTo>
                <a:cubicBezTo>
                  <a:pt x="46194" y="86933"/>
                  <a:pt x="51644" y="82327"/>
                  <a:pt x="51138" y="90172"/>
                </a:cubicBezTo>
                <a:cubicBezTo>
                  <a:pt x="50622" y="98011"/>
                  <a:pt x="52500" y="99716"/>
                  <a:pt x="53694" y="101588"/>
                </a:cubicBezTo>
                <a:cubicBezTo>
                  <a:pt x="54888" y="103466"/>
                  <a:pt x="58466" y="108922"/>
                  <a:pt x="59827" y="101250"/>
                </a:cubicBezTo>
                <a:cubicBezTo>
                  <a:pt x="61194" y="93577"/>
                  <a:pt x="63750" y="89316"/>
                  <a:pt x="66644" y="85566"/>
                </a:cubicBezTo>
                <a:cubicBezTo>
                  <a:pt x="69544" y="81816"/>
                  <a:pt x="72611" y="76872"/>
                  <a:pt x="66816" y="7193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75;p13"/>
          <p:cNvSpPr/>
          <p:nvPr/>
        </p:nvSpPr>
        <p:spPr>
          <a:xfrm>
            <a:off x="1505209" y="4849130"/>
            <a:ext cx="610158" cy="53881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4544" y="113333"/>
                </a:moveTo>
                <a:lnTo>
                  <a:pt x="103638" y="113333"/>
                </a:lnTo>
                <a:lnTo>
                  <a:pt x="103638" y="6666"/>
                </a:lnTo>
                <a:lnTo>
                  <a:pt x="114544" y="6666"/>
                </a:lnTo>
                <a:cubicBezTo>
                  <a:pt x="114544" y="6666"/>
                  <a:pt x="114544" y="113333"/>
                  <a:pt x="114544" y="113333"/>
                </a:cubicBezTo>
                <a:close/>
                <a:moveTo>
                  <a:pt x="117272" y="0"/>
                </a:moveTo>
                <a:lnTo>
                  <a:pt x="100911" y="0"/>
                </a:lnTo>
                <a:cubicBezTo>
                  <a:pt x="99405" y="0"/>
                  <a:pt x="98183" y="1494"/>
                  <a:pt x="98183" y="3333"/>
                </a:cubicBezTo>
                <a:lnTo>
                  <a:pt x="98183" y="116666"/>
                </a:lnTo>
                <a:cubicBezTo>
                  <a:pt x="98183" y="118511"/>
                  <a:pt x="99405" y="120000"/>
                  <a:pt x="100911" y="120000"/>
                </a:cubicBezTo>
                <a:lnTo>
                  <a:pt x="117272" y="120000"/>
                </a:lnTo>
                <a:cubicBezTo>
                  <a:pt x="118777" y="120000"/>
                  <a:pt x="120000" y="118511"/>
                  <a:pt x="120000" y="116666"/>
                </a:cubicBezTo>
                <a:lnTo>
                  <a:pt x="120000" y="3333"/>
                </a:lnTo>
                <a:cubicBezTo>
                  <a:pt x="120000" y="1494"/>
                  <a:pt x="118777" y="0"/>
                  <a:pt x="117272" y="0"/>
                </a:cubicBezTo>
                <a:moveTo>
                  <a:pt x="49088" y="113333"/>
                </a:moveTo>
                <a:lnTo>
                  <a:pt x="38183" y="113333"/>
                </a:lnTo>
                <a:lnTo>
                  <a:pt x="38183" y="20000"/>
                </a:lnTo>
                <a:lnTo>
                  <a:pt x="49088" y="20000"/>
                </a:lnTo>
                <a:cubicBezTo>
                  <a:pt x="49088" y="20000"/>
                  <a:pt x="49088" y="113333"/>
                  <a:pt x="49088" y="113333"/>
                </a:cubicBezTo>
                <a:close/>
                <a:moveTo>
                  <a:pt x="51816" y="13333"/>
                </a:moveTo>
                <a:lnTo>
                  <a:pt x="35455" y="13333"/>
                </a:lnTo>
                <a:cubicBezTo>
                  <a:pt x="33950" y="13333"/>
                  <a:pt x="32727" y="14827"/>
                  <a:pt x="32727" y="16666"/>
                </a:cubicBezTo>
                <a:lnTo>
                  <a:pt x="32727" y="116666"/>
                </a:lnTo>
                <a:cubicBezTo>
                  <a:pt x="32727" y="118511"/>
                  <a:pt x="33950" y="120000"/>
                  <a:pt x="35455" y="120000"/>
                </a:cubicBezTo>
                <a:lnTo>
                  <a:pt x="51816" y="120000"/>
                </a:lnTo>
                <a:cubicBezTo>
                  <a:pt x="53322" y="120000"/>
                  <a:pt x="54544" y="118511"/>
                  <a:pt x="54544" y="116666"/>
                </a:cubicBezTo>
                <a:lnTo>
                  <a:pt x="54544" y="16666"/>
                </a:lnTo>
                <a:cubicBezTo>
                  <a:pt x="54544" y="14827"/>
                  <a:pt x="53322" y="13333"/>
                  <a:pt x="51816" y="13333"/>
                </a:cubicBezTo>
                <a:moveTo>
                  <a:pt x="81816" y="113333"/>
                </a:moveTo>
                <a:lnTo>
                  <a:pt x="70911" y="113333"/>
                </a:lnTo>
                <a:lnTo>
                  <a:pt x="70911" y="60000"/>
                </a:lnTo>
                <a:lnTo>
                  <a:pt x="81816" y="60000"/>
                </a:lnTo>
                <a:cubicBezTo>
                  <a:pt x="81816" y="60000"/>
                  <a:pt x="81816" y="113333"/>
                  <a:pt x="81816" y="113333"/>
                </a:cubicBezTo>
                <a:close/>
                <a:moveTo>
                  <a:pt x="84544" y="53333"/>
                </a:moveTo>
                <a:lnTo>
                  <a:pt x="68183" y="53333"/>
                </a:lnTo>
                <a:cubicBezTo>
                  <a:pt x="66677" y="53333"/>
                  <a:pt x="65455" y="54827"/>
                  <a:pt x="65455" y="56666"/>
                </a:cubicBezTo>
                <a:lnTo>
                  <a:pt x="65455" y="116666"/>
                </a:lnTo>
                <a:cubicBezTo>
                  <a:pt x="65455" y="118511"/>
                  <a:pt x="66677" y="120000"/>
                  <a:pt x="68183" y="120000"/>
                </a:cubicBezTo>
                <a:lnTo>
                  <a:pt x="84544" y="120000"/>
                </a:lnTo>
                <a:cubicBezTo>
                  <a:pt x="86050" y="120000"/>
                  <a:pt x="87272" y="118511"/>
                  <a:pt x="87272" y="116666"/>
                </a:cubicBezTo>
                <a:lnTo>
                  <a:pt x="87272" y="56666"/>
                </a:lnTo>
                <a:cubicBezTo>
                  <a:pt x="87272" y="54827"/>
                  <a:pt x="86050" y="53333"/>
                  <a:pt x="84544" y="53333"/>
                </a:cubicBezTo>
                <a:moveTo>
                  <a:pt x="16361" y="113333"/>
                </a:moveTo>
                <a:lnTo>
                  <a:pt x="5455" y="113333"/>
                </a:lnTo>
                <a:lnTo>
                  <a:pt x="5455" y="80000"/>
                </a:lnTo>
                <a:lnTo>
                  <a:pt x="16361" y="80000"/>
                </a:lnTo>
                <a:cubicBezTo>
                  <a:pt x="16361" y="80000"/>
                  <a:pt x="16361" y="113333"/>
                  <a:pt x="16361" y="113333"/>
                </a:cubicBezTo>
                <a:close/>
                <a:moveTo>
                  <a:pt x="19088" y="73333"/>
                </a:moveTo>
                <a:lnTo>
                  <a:pt x="2727" y="73333"/>
                </a:lnTo>
                <a:cubicBezTo>
                  <a:pt x="1222" y="73333"/>
                  <a:pt x="0" y="74827"/>
                  <a:pt x="0" y="76666"/>
                </a:cubicBezTo>
                <a:lnTo>
                  <a:pt x="0" y="116666"/>
                </a:lnTo>
                <a:cubicBezTo>
                  <a:pt x="0" y="118511"/>
                  <a:pt x="1222" y="120000"/>
                  <a:pt x="2727" y="120000"/>
                </a:cubicBezTo>
                <a:lnTo>
                  <a:pt x="19088" y="120000"/>
                </a:lnTo>
                <a:cubicBezTo>
                  <a:pt x="20594" y="120000"/>
                  <a:pt x="21816" y="118511"/>
                  <a:pt x="21816" y="116666"/>
                </a:cubicBezTo>
                <a:lnTo>
                  <a:pt x="21816" y="76666"/>
                </a:lnTo>
                <a:cubicBezTo>
                  <a:pt x="21816" y="74827"/>
                  <a:pt x="20594" y="73333"/>
                  <a:pt x="19088" y="7333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146;p13"/>
          <p:cNvSpPr/>
          <p:nvPr/>
        </p:nvSpPr>
        <p:spPr>
          <a:xfrm>
            <a:off x="511329" y="4834064"/>
            <a:ext cx="709908" cy="5817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4761" y="113333"/>
                </a:moveTo>
                <a:cubicBezTo>
                  <a:pt x="26033" y="103950"/>
                  <a:pt x="32761" y="100200"/>
                  <a:pt x="39633" y="97183"/>
                </a:cubicBezTo>
                <a:lnTo>
                  <a:pt x="39850" y="97094"/>
                </a:lnTo>
                <a:cubicBezTo>
                  <a:pt x="44750" y="95500"/>
                  <a:pt x="53477" y="89105"/>
                  <a:pt x="53477" y="75383"/>
                </a:cubicBezTo>
                <a:cubicBezTo>
                  <a:pt x="53477" y="63744"/>
                  <a:pt x="49622" y="58066"/>
                  <a:pt x="47544" y="55011"/>
                </a:cubicBezTo>
                <a:cubicBezTo>
                  <a:pt x="47133" y="54394"/>
                  <a:pt x="46633" y="53605"/>
                  <a:pt x="46744" y="53777"/>
                </a:cubicBezTo>
                <a:cubicBezTo>
                  <a:pt x="46577" y="53327"/>
                  <a:pt x="45761" y="50716"/>
                  <a:pt x="46938" y="44638"/>
                </a:cubicBezTo>
                <a:cubicBezTo>
                  <a:pt x="47494" y="41788"/>
                  <a:pt x="46555" y="40227"/>
                  <a:pt x="46555" y="40227"/>
                </a:cubicBezTo>
                <a:cubicBezTo>
                  <a:pt x="45066" y="36138"/>
                  <a:pt x="42300" y="28516"/>
                  <a:pt x="44377" y="22361"/>
                </a:cubicBezTo>
                <a:cubicBezTo>
                  <a:pt x="47166" y="13844"/>
                  <a:pt x="49638" y="12166"/>
                  <a:pt x="54116" y="9705"/>
                </a:cubicBezTo>
                <a:cubicBezTo>
                  <a:pt x="54377" y="9561"/>
                  <a:pt x="54633" y="9394"/>
                  <a:pt x="54872" y="9205"/>
                </a:cubicBezTo>
                <a:cubicBezTo>
                  <a:pt x="55716" y="8527"/>
                  <a:pt x="59300" y="6666"/>
                  <a:pt x="63350" y="6666"/>
                </a:cubicBezTo>
                <a:cubicBezTo>
                  <a:pt x="65377" y="6666"/>
                  <a:pt x="67083" y="7138"/>
                  <a:pt x="68433" y="8077"/>
                </a:cubicBezTo>
                <a:cubicBezTo>
                  <a:pt x="70055" y="9194"/>
                  <a:pt x="71611" y="11327"/>
                  <a:pt x="73961" y="18172"/>
                </a:cubicBezTo>
                <a:cubicBezTo>
                  <a:pt x="78338" y="30383"/>
                  <a:pt x="75566" y="37211"/>
                  <a:pt x="74166" y="39577"/>
                </a:cubicBezTo>
                <a:cubicBezTo>
                  <a:pt x="73238" y="41150"/>
                  <a:pt x="72922" y="43133"/>
                  <a:pt x="73283" y="45011"/>
                </a:cubicBezTo>
                <a:cubicBezTo>
                  <a:pt x="74366" y="50605"/>
                  <a:pt x="73666" y="52966"/>
                  <a:pt x="73483" y="53438"/>
                </a:cubicBezTo>
                <a:cubicBezTo>
                  <a:pt x="73438" y="53505"/>
                  <a:pt x="72783" y="54522"/>
                  <a:pt x="72450" y="55011"/>
                </a:cubicBezTo>
                <a:cubicBezTo>
                  <a:pt x="70377" y="58066"/>
                  <a:pt x="66516" y="63744"/>
                  <a:pt x="66516" y="75383"/>
                </a:cubicBezTo>
                <a:cubicBezTo>
                  <a:pt x="66516" y="89105"/>
                  <a:pt x="75250" y="95500"/>
                  <a:pt x="80150" y="97094"/>
                </a:cubicBezTo>
                <a:lnTo>
                  <a:pt x="80366" y="97183"/>
                </a:lnTo>
                <a:cubicBezTo>
                  <a:pt x="87238" y="100200"/>
                  <a:pt x="93966" y="103950"/>
                  <a:pt x="95238" y="113333"/>
                </a:cubicBezTo>
                <a:cubicBezTo>
                  <a:pt x="95238" y="113333"/>
                  <a:pt x="24761" y="113333"/>
                  <a:pt x="24761" y="113333"/>
                </a:cubicBezTo>
                <a:close/>
                <a:moveTo>
                  <a:pt x="81750" y="90711"/>
                </a:moveTo>
                <a:cubicBezTo>
                  <a:pt x="81750" y="90711"/>
                  <a:pt x="71972" y="87861"/>
                  <a:pt x="71972" y="75383"/>
                </a:cubicBezTo>
                <a:cubicBezTo>
                  <a:pt x="71972" y="64422"/>
                  <a:pt x="75988" y="60561"/>
                  <a:pt x="77538" y="57894"/>
                </a:cubicBezTo>
                <a:cubicBezTo>
                  <a:pt x="77538" y="57894"/>
                  <a:pt x="80727" y="54483"/>
                  <a:pt x="78588" y="43477"/>
                </a:cubicBezTo>
                <a:cubicBezTo>
                  <a:pt x="82150" y="37444"/>
                  <a:pt x="83305" y="27622"/>
                  <a:pt x="78950" y="15494"/>
                </a:cubicBezTo>
                <a:cubicBezTo>
                  <a:pt x="76522" y="8411"/>
                  <a:pt x="74383" y="4527"/>
                  <a:pt x="71116" y="2272"/>
                </a:cubicBezTo>
                <a:cubicBezTo>
                  <a:pt x="68722" y="611"/>
                  <a:pt x="66000" y="0"/>
                  <a:pt x="63350" y="0"/>
                </a:cubicBezTo>
                <a:cubicBezTo>
                  <a:pt x="58422" y="0"/>
                  <a:pt x="53750" y="2133"/>
                  <a:pt x="51883" y="3627"/>
                </a:cubicBezTo>
                <a:cubicBezTo>
                  <a:pt x="46427" y="6622"/>
                  <a:pt x="42761" y="9377"/>
                  <a:pt x="39316" y="19883"/>
                </a:cubicBezTo>
                <a:cubicBezTo>
                  <a:pt x="36333" y="28711"/>
                  <a:pt x="39883" y="38288"/>
                  <a:pt x="41633" y="43100"/>
                </a:cubicBezTo>
                <a:cubicBezTo>
                  <a:pt x="39500" y="54111"/>
                  <a:pt x="42455" y="57894"/>
                  <a:pt x="42455" y="57894"/>
                </a:cubicBezTo>
                <a:cubicBezTo>
                  <a:pt x="44011" y="60561"/>
                  <a:pt x="48022" y="64422"/>
                  <a:pt x="48022" y="75383"/>
                </a:cubicBezTo>
                <a:cubicBezTo>
                  <a:pt x="48022" y="87861"/>
                  <a:pt x="38250" y="90711"/>
                  <a:pt x="38250" y="90711"/>
                </a:cubicBezTo>
                <a:cubicBezTo>
                  <a:pt x="32044" y="93438"/>
                  <a:pt x="19088" y="98666"/>
                  <a:pt x="19088" y="116666"/>
                </a:cubicBezTo>
                <a:cubicBezTo>
                  <a:pt x="19088" y="116666"/>
                  <a:pt x="19088" y="120000"/>
                  <a:pt x="21816" y="120000"/>
                </a:cubicBezTo>
                <a:lnTo>
                  <a:pt x="98183" y="120000"/>
                </a:lnTo>
                <a:cubicBezTo>
                  <a:pt x="100911" y="120000"/>
                  <a:pt x="100911" y="116666"/>
                  <a:pt x="100911" y="116666"/>
                </a:cubicBezTo>
                <a:cubicBezTo>
                  <a:pt x="100911" y="98666"/>
                  <a:pt x="87955" y="93438"/>
                  <a:pt x="81750" y="90711"/>
                </a:cubicBezTo>
                <a:moveTo>
                  <a:pt x="108422" y="83366"/>
                </a:moveTo>
                <a:cubicBezTo>
                  <a:pt x="108422" y="83366"/>
                  <a:pt x="102311" y="81672"/>
                  <a:pt x="102311" y="71966"/>
                </a:cubicBezTo>
                <a:cubicBezTo>
                  <a:pt x="102311" y="63438"/>
                  <a:pt x="104411" y="60438"/>
                  <a:pt x="105650" y="58366"/>
                </a:cubicBezTo>
                <a:cubicBezTo>
                  <a:pt x="105650" y="58366"/>
                  <a:pt x="108016" y="55416"/>
                  <a:pt x="106311" y="46861"/>
                </a:cubicBezTo>
                <a:cubicBezTo>
                  <a:pt x="107711" y="43111"/>
                  <a:pt x="110555" y="35661"/>
                  <a:pt x="108166" y="28800"/>
                </a:cubicBezTo>
                <a:cubicBezTo>
                  <a:pt x="105411" y="20633"/>
                  <a:pt x="103583" y="18483"/>
                  <a:pt x="99222" y="16155"/>
                </a:cubicBezTo>
                <a:cubicBezTo>
                  <a:pt x="97727" y="14994"/>
                  <a:pt x="93988" y="13333"/>
                  <a:pt x="90044" y="13333"/>
                </a:cubicBezTo>
                <a:cubicBezTo>
                  <a:pt x="88183" y="13333"/>
                  <a:pt x="86283" y="13738"/>
                  <a:pt x="84544" y="14705"/>
                </a:cubicBezTo>
                <a:cubicBezTo>
                  <a:pt x="85238" y="16861"/>
                  <a:pt x="85827" y="19000"/>
                  <a:pt x="86250" y="21105"/>
                </a:cubicBezTo>
                <a:cubicBezTo>
                  <a:pt x="86316" y="21055"/>
                  <a:pt x="86388" y="20994"/>
                  <a:pt x="86461" y="20944"/>
                </a:cubicBezTo>
                <a:cubicBezTo>
                  <a:pt x="87388" y="20316"/>
                  <a:pt x="88600" y="20000"/>
                  <a:pt x="90044" y="20000"/>
                </a:cubicBezTo>
                <a:cubicBezTo>
                  <a:pt x="92866" y="20000"/>
                  <a:pt x="95616" y="21250"/>
                  <a:pt x="96288" y="21772"/>
                </a:cubicBezTo>
                <a:cubicBezTo>
                  <a:pt x="96527" y="21961"/>
                  <a:pt x="96783" y="22127"/>
                  <a:pt x="97038" y="22266"/>
                </a:cubicBezTo>
                <a:cubicBezTo>
                  <a:pt x="99722" y="23694"/>
                  <a:pt x="100727" y="24233"/>
                  <a:pt x="103122" y="31338"/>
                </a:cubicBezTo>
                <a:cubicBezTo>
                  <a:pt x="104566" y="35483"/>
                  <a:pt x="102511" y="40988"/>
                  <a:pt x="101405" y="43950"/>
                </a:cubicBezTo>
                <a:cubicBezTo>
                  <a:pt x="100894" y="45311"/>
                  <a:pt x="100722" y="46983"/>
                  <a:pt x="101011" y="48433"/>
                </a:cubicBezTo>
                <a:cubicBezTo>
                  <a:pt x="101755" y="52177"/>
                  <a:pt x="101411" y="53922"/>
                  <a:pt x="101288" y="54355"/>
                </a:cubicBezTo>
                <a:cubicBezTo>
                  <a:pt x="101277" y="54377"/>
                  <a:pt x="101261" y="54405"/>
                  <a:pt x="101244" y="54433"/>
                </a:cubicBezTo>
                <a:lnTo>
                  <a:pt x="101061" y="54738"/>
                </a:lnTo>
                <a:cubicBezTo>
                  <a:pt x="99588" y="57166"/>
                  <a:pt x="96855" y="61700"/>
                  <a:pt x="96855" y="71966"/>
                </a:cubicBezTo>
                <a:cubicBezTo>
                  <a:pt x="96855" y="83438"/>
                  <a:pt x="103166" y="88516"/>
                  <a:pt x="106827" y="89750"/>
                </a:cubicBezTo>
                <a:cubicBezTo>
                  <a:pt x="110311" y="91272"/>
                  <a:pt x="113527" y="93661"/>
                  <a:pt x="114344" y="99994"/>
                </a:cubicBezTo>
                <a:lnTo>
                  <a:pt x="102550" y="100000"/>
                </a:lnTo>
                <a:cubicBezTo>
                  <a:pt x="103594" y="101961"/>
                  <a:pt x="104455" y="104194"/>
                  <a:pt x="105111" y="106666"/>
                </a:cubicBezTo>
                <a:lnTo>
                  <a:pt x="117272" y="106661"/>
                </a:lnTo>
                <a:cubicBezTo>
                  <a:pt x="120000" y="106661"/>
                  <a:pt x="120000" y="103327"/>
                  <a:pt x="120000" y="103327"/>
                </a:cubicBezTo>
                <a:cubicBezTo>
                  <a:pt x="120000" y="89994"/>
                  <a:pt x="113388" y="85488"/>
                  <a:pt x="108422" y="83366"/>
                </a:cubicBezTo>
                <a:moveTo>
                  <a:pt x="13172" y="89750"/>
                </a:moveTo>
                <a:cubicBezTo>
                  <a:pt x="16833" y="88516"/>
                  <a:pt x="23144" y="83438"/>
                  <a:pt x="23144" y="71966"/>
                </a:cubicBezTo>
                <a:cubicBezTo>
                  <a:pt x="23144" y="61700"/>
                  <a:pt x="20405" y="57166"/>
                  <a:pt x="18938" y="54738"/>
                </a:cubicBezTo>
                <a:lnTo>
                  <a:pt x="18755" y="54433"/>
                </a:lnTo>
                <a:cubicBezTo>
                  <a:pt x="18738" y="54405"/>
                  <a:pt x="18722" y="54377"/>
                  <a:pt x="18705" y="54355"/>
                </a:cubicBezTo>
                <a:cubicBezTo>
                  <a:pt x="18588" y="53922"/>
                  <a:pt x="18238" y="52177"/>
                  <a:pt x="18988" y="48433"/>
                </a:cubicBezTo>
                <a:cubicBezTo>
                  <a:pt x="19277" y="46983"/>
                  <a:pt x="19105" y="45311"/>
                  <a:pt x="18594" y="43950"/>
                </a:cubicBezTo>
                <a:cubicBezTo>
                  <a:pt x="17488" y="40988"/>
                  <a:pt x="15433" y="35483"/>
                  <a:pt x="16877" y="31338"/>
                </a:cubicBezTo>
                <a:cubicBezTo>
                  <a:pt x="19272" y="24233"/>
                  <a:pt x="20272" y="23694"/>
                  <a:pt x="22961" y="22266"/>
                </a:cubicBezTo>
                <a:cubicBezTo>
                  <a:pt x="23222" y="22127"/>
                  <a:pt x="23472" y="21961"/>
                  <a:pt x="23711" y="21772"/>
                </a:cubicBezTo>
                <a:cubicBezTo>
                  <a:pt x="24383" y="21250"/>
                  <a:pt x="27133" y="20000"/>
                  <a:pt x="29955" y="20000"/>
                </a:cubicBezTo>
                <a:cubicBezTo>
                  <a:pt x="31311" y="20000"/>
                  <a:pt x="32438" y="20305"/>
                  <a:pt x="33344" y="20861"/>
                </a:cubicBezTo>
                <a:cubicBezTo>
                  <a:pt x="33583" y="19711"/>
                  <a:pt x="33866" y="18561"/>
                  <a:pt x="34250" y="17411"/>
                </a:cubicBezTo>
                <a:cubicBezTo>
                  <a:pt x="34583" y="16388"/>
                  <a:pt x="34938" y="15516"/>
                  <a:pt x="35283" y="14611"/>
                </a:cubicBezTo>
                <a:cubicBezTo>
                  <a:pt x="33588" y="13711"/>
                  <a:pt x="31755" y="13333"/>
                  <a:pt x="29955" y="13333"/>
                </a:cubicBezTo>
                <a:cubicBezTo>
                  <a:pt x="26011" y="13333"/>
                  <a:pt x="22272" y="14994"/>
                  <a:pt x="20777" y="16155"/>
                </a:cubicBezTo>
                <a:cubicBezTo>
                  <a:pt x="16416" y="18483"/>
                  <a:pt x="14583" y="20633"/>
                  <a:pt x="11833" y="28800"/>
                </a:cubicBezTo>
                <a:cubicBezTo>
                  <a:pt x="9444" y="35661"/>
                  <a:pt x="12288" y="43111"/>
                  <a:pt x="13688" y="46861"/>
                </a:cubicBezTo>
                <a:cubicBezTo>
                  <a:pt x="11977" y="55416"/>
                  <a:pt x="14350" y="58366"/>
                  <a:pt x="14350" y="58366"/>
                </a:cubicBezTo>
                <a:cubicBezTo>
                  <a:pt x="15588" y="60438"/>
                  <a:pt x="17694" y="63438"/>
                  <a:pt x="17694" y="71966"/>
                </a:cubicBezTo>
                <a:cubicBezTo>
                  <a:pt x="17694" y="81672"/>
                  <a:pt x="11577" y="83366"/>
                  <a:pt x="11577" y="83366"/>
                </a:cubicBezTo>
                <a:cubicBezTo>
                  <a:pt x="6616" y="85488"/>
                  <a:pt x="0" y="89994"/>
                  <a:pt x="0" y="103327"/>
                </a:cubicBezTo>
                <a:cubicBezTo>
                  <a:pt x="0" y="103327"/>
                  <a:pt x="0" y="106661"/>
                  <a:pt x="2727" y="106661"/>
                </a:cubicBezTo>
                <a:lnTo>
                  <a:pt x="14888" y="106666"/>
                </a:lnTo>
                <a:cubicBezTo>
                  <a:pt x="15544" y="104194"/>
                  <a:pt x="16400" y="101961"/>
                  <a:pt x="17450" y="100000"/>
                </a:cubicBezTo>
                <a:lnTo>
                  <a:pt x="5655" y="99994"/>
                </a:lnTo>
                <a:cubicBezTo>
                  <a:pt x="6472" y="93661"/>
                  <a:pt x="9688" y="91272"/>
                  <a:pt x="13172" y="8975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449;p16"/>
          <p:cNvSpPr/>
          <p:nvPr/>
        </p:nvSpPr>
        <p:spPr>
          <a:xfrm>
            <a:off x="3633728" y="2223873"/>
            <a:ext cx="323448" cy="5925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449;p16"/>
          <p:cNvSpPr/>
          <p:nvPr/>
        </p:nvSpPr>
        <p:spPr>
          <a:xfrm>
            <a:off x="7422768" y="2223873"/>
            <a:ext cx="323448" cy="5925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446;p16"/>
          <p:cNvSpPr/>
          <p:nvPr/>
        </p:nvSpPr>
        <p:spPr>
          <a:xfrm>
            <a:off x="9608758" y="3389276"/>
            <a:ext cx="638071" cy="348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107761"/>
                </a:moveTo>
                <a:lnTo>
                  <a:pt x="9100" y="10000"/>
                </a:lnTo>
                <a:lnTo>
                  <a:pt x="110900" y="10000"/>
                </a:lnTo>
                <a:cubicBezTo>
                  <a:pt x="110900" y="10000"/>
                  <a:pt x="60000" y="107761"/>
                  <a:pt x="60000" y="107761"/>
                </a:cubicBezTo>
                <a:close/>
                <a:moveTo>
                  <a:pt x="120000" y="5000"/>
                </a:moveTo>
                <a:cubicBezTo>
                  <a:pt x="120000" y="2238"/>
                  <a:pt x="118777" y="0"/>
                  <a:pt x="117272" y="0"/>
                </a:cubicBezTo>
                <a:lnTo>
                  <a:pt x="2727" y="0"/>
                </a:lnTo>
                <a:cubicBezTo>
                  <a:pt x="1222" y="0"/>
                  <a:pt x="0" y="2238"/>
                  <a:pt x="0" y="5000"/>
                </a:cubicBezTo>
                <a:cubicBezTo>
                  <a:pt x="0" y="6338"/>
                  <a:pt x="294" y="7538"/>
                  <a:pt x="761" y="8438"/>
                </a:cubicBezTo>
                <a:lnTo>
                  <a:pt x="755" y="8450"/>
                </a:lnTo>
                <a:lnTo>
                  <a:pt x="58027" y="118450"/>
                </a:lnTo>
                <a:lnTo>
                  <a:pt x="58033" y="118438"/>
                </a:lnTo>
                <a:cubicBezTo>
                  <a:pt x="58533" y="119394"/>
                  <a:pt x="59222" y="120000"/>
                  <a:pt x="60000" y="120000"/>
                </a:cubicBezTo>
                <a:cubicBezTo>
                  <a:pt x="60777" y="120000"/>
                  <a:pt x="61466" y="119394"/>
                  <a:pt x="61966" y="118438"/>
                </a:cubicBezTo>
                <a:lnTo>
                  <a:pt x="61972" y="118450"/>
                </a:lnTo>
                <a:lnTo>
                  <a:pt x="119244" y="8450"/>
                </a:lnTo>
                <a:lnTo>
                  <a:pt x="119238" y="8438"/>
                </a:lnTo>
                <a:cubicBezTo>
                  <a:pt x="119705" y="7538"/>
                  <a:pt x="120000" y="6338"/>
                  <a:pt x="120000" y="5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448;p16"/>
          <p:cNvSpPr/>
          <p:nvPr/>
        </p:nvSpPr>
        <p:spPr>
          <a:xfrm>
            <a:off x="7422421" y="4802367"/>
            <a:ext cx="341560" cy="62574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0000" y="110900"/>
                </a:moveTo>
                <a:lnTo>
                  <a:pt x="12238" y="60000"/>
                </a:lnTo>
                <a:lnTo>
                  <a:pt x="110000" y="9100"/>
                </a:lnTo>
                <a:cubicBezTo>
                  <a:pt x="110000" y="9100"/>
                  <a:pt x="110000" y="110900"/>
                  <a:pt x="110000" y="110900"/>
                </a:cubicBezTo>
                <a:close/>
                <a:moveTo>
                  <a:pt x="115000" y="0"/>
                </a:moveTo>
                <a:cubicBezTo>
                  <a:pt x="113661" y="0"/>
                  <a:pt x="112461" y="294"/>
                  <a:pt x="111555" y="761"/>
                </a:cubicBezTo>
                <a:lnTo>
                  <a:pt x="111550" y="755"/>
                </a:lnTo>
                <a:lnTo>
                  <a:pt x="1550" y="58027"/>
                </a:lnTo>
                <a:lnTo>
                  <a:pt x="1561" y="58033"/>
                </a:lnTo>
                <a:cubicBezTo>
                  <a:pt x="605" y="58533"/>
                  <a:pt x="0" y="59222"/>
                  <a:pt x="0" y="60000"/>
                </a:cubicBezTo>
                <a:cubicBezTo>
                  <a:pt x="0" y="60777"/>
                  <a:pt x="605" y="61472"/>
                  <a:pt x="1561" y="61966"/>
                </a:cubicBezTo>
                <a:lnTo>
                  <a:pt x="1550" y="61972"/>
                </a:lnTo>
                <a:lnTo>
                  <a:pt x="111550" y="119250"/>
                </a:lnTo>
                <a:lnTo>
                  <a:pt x="111555" y="119238"/>
                </a:lnTo>
                <a:cubicBezTo>
                  <a:pt x="112461" y="119705"/>
                  <a:pt x="113661" y="120000"/>
                  <a:pt x="115000" y="120000"/>
                </a:cubicBezTo>
                <a:cubicBezTo>
                  <a:pt x="117761" y="120000"/>
                  <a:pt x="120000" y="118777"/>
                  <a:pt x="120000" y="117272"/>
                </a:cubicBezTo>
                <a:lnTo>
                  <a:pt x="120000" y="2727"/>
                </a:lnTo>
                <a:cubicBezTo>
                  <a:pt x="120000" y="1222"/>
                  <a:pt x="117761" y="0"/>
                  <a:pt x="115000" y="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449;p16"/>
          <p:cNvSpPr/>
          <p:nvPr/>
        </p:nvSpPr>
        <p:spPr>
          <a:xfrm>
            <a:off x="3710079" y="4818959"/>
            <a:ext cx="323448" cy="5925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4275" tIns="14275" rIns="14275" bIns="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12E24-33B5-B418-636A-3FE763B5B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11" y="3953581"/>
            <a:ext cx="1554198" cy="219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162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3" grpId="0"/>
      <p:bldP spid="51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/>
          <a:stretch/>
        </p:blipFill>
        <p:spPr>
          <a:xfrm>
            <a:off x="4755599" y="0"/>
            <a:ext cx="7436401" cy="6871594"/>
          </a:xfrm>
          <a:prstGeom prst="rect">
            <a:avLst/>
          </a:prstGeom>
        </p:spPr>
      </p:pic>
      <p:sp>
        <p:nvSpPr>
          <p:cNvPr id="1065" name="Google Shape;1065;p172"/>
          <p:cNvSpPr/>
          <p:nvPr/>
        </p:nvSpPr>
        <p:spPr>
          <a:xfrm>
            <a:off x="0" y="0"/>
            <a:ext cx="4755600" cy="6858000"/>
          </a:xfrm>
          <a:prstGeom prst="rect">
            <a:avLst/>
          </a:prstGeom>
          <a:solidFill>
            <a:srgbClr val="0008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70000"/>
              </a:lnSpc>
            </a:pPr>
            <a:endParaRPr sz="5867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6" name="Google Shape;1066;p172"/>
          <p:cNvSpPr txBox="1"/>
          <p:nvPr/>
        </p:nvSpPr>
        <p:spPr>
          <a:xfrm>
            <a:off x="403926" y="3553789"/>
            <a:ext cx="4131138" cy="151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70000"/>
              </a:lnSpc>
            </a:pPr>
            <a:r>
              <a:rPr lang="en-AU" sz="5867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GTI 2023 Results</a:t>
            </a:r>
            <a:endParaRPr sz="5867" b="1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7" name="Google Shape;1067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2980" y="264683"/>
            <a:ext cx="805376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72"/>
          <p:cNvSpPr/>
          <p:nvPr/>
        </p:nvSpPr>
        <p:spPr>
          <a:xfrm>
            <a:off x="558867" y="5204695"/>
            <a:ext cx="1796400" cy="11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69" name="Google Shape;1069;p172"/>
          <p:cNvSpPr txBox="1"/>
          <p:nvPr/>
        </p:nvSpPr>
        <p:spPr>
          <a:xfrm>
            <a:off x="558867" y="2996200"/>
            <a:ext cx="853200" cy="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3600"/>
            </a:pP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" sz="3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3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9b2f2c1-c3eb-44e9-8539-15ff11042342">
      <UserInfo>
        <DisplayName>Darren Lewis</DisplayName>
        <AccountId>6</AccountId>
        <AccountType/>
      </UserInfo>
      <UserInfo>
        <DisplayName>Briahna Tandoh</DisplayName>
        <AccountId>70</AccountId>
        <AccountType/>
      </UserInfo>
    </SharedWithUsers>
    <lcf76f155ced4ddcb4097134ff3c332f xmlns="2ff6a32a-d7b1-4a3b-8991-11bd8642eab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BF6FAA853DB44B785906DD1632F9B" ma:contentTypeVersion="10" ma:contentTypeDescription="Create a new document." ma:contentTypeScope="" ma:versionID="6d51948c4362e6a7410f1c5ffef44136">
  <xsd:schema xmlns:xsd="http://www.w3.org/2001/XMLSchema" xmlns:xs="http://www.w3.org/2001/XMLSchema" xmlns:p="http://schemas.microsoft.com/office/2006/metadata/properties" xmlns:ns2="2ff6a32a-d7b1-4a3b-8991-11bd8642eabb" xmlns:ns3="b9b2f2c1-c3eb-44e9-8539-15ff11042342" targetNamespace="http://schemas.microsoft.com/office/2006/metadata/properties" ma:root="true" ma:fieldsID="e709f35ef9aaa8dc1c11952e6f0f6bc9" ns2:_="" ns3:_="">
    <xsd:import namespace="2ff6a32a-d7b1-4a3b-8991-11bd8642eabb"/>
    <xsd:import namespace="b9b2f2c1-c3eb-44e9-8539-15ff110423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6a32a-d7b1-4a3b-8991-11bd8642e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cc7c11-6364-468d-953c-3f63a2abf8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2f2c1-c3eb-44e9-8539-15ff110423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EBB0FB-B62F-4CF4-8477-A46269796C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638B30-B211-41C2-B2B1-EE0C3D1A084D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b9b2f2c1-c3eb-44e9-8539-15ff11042342"/>
    <ds:schemaRef ds:uri="2ff6a32a-d7b1-4a3b-8991-11bd8642eabb"/>
    <ds:schemaRef ds:uri="http://purl.org/dc/elements/1.1/"/>
    <ds:schemaRef ds:uri="a7e25014-e9b7-4d56-bace-c84b2e2b7b23"/>
    <ds:schemaRef ds:uri="c8a02466-6266-45eb-8a84-c8534202ffbb"/>
    <ds:schemaRef ds:uri="89acec49-c921-4ac0-91c0-e5a9c05c57b7"/>
  </ds:schemaRefs>
</ds:datastoreItem>
</file>

<file path=customXml/itemProps3.xml><?xml version="1.0" encoding="utf-8"?>
<ds:datastoreItem xmlns:ds="http://schemas.openxmlformats.org/officeDocument/2006/customXml" ds:itemID="{CC46F0D0-AF85-44EB-8D31-0C9FF04929C4}"/>
</file>

<file path=docProps/app.xml><?xml version="1.0" encoding="utf-8"?>
<Properties xmlns="http://schemas.openxmlformats.org/officeDocument/2006/extended-properties" xmlns:vt="http://schemas.openxmlformats.org/officeDocument/2006/docPropsVTypes">
  <TotalTime>18885</TotalTime>
  <Words>1556</Words>
  <Application>Microsoft Macintosh PowerPoint</Application>
  <PresentationFormat>Widescreen</PresentationFormat>
  <Paragraphs>291</Paragraphs>
  <Slides>45</Slides>
  <Notes>34</Notes>
  <HiddenSlides>10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Muli Regular</vt:lpstr>
      <vt:lpstr>Arial</vt:lpstr>
      <vt:lpstr>Arial Black</vt:lpstr>
      <vt:lpstr>Calibri</vt:lpstr>
      <vt:lpstr>Calibri Light</vt:lpstr>
      <vt:lpstr>Graphik Medium</vt:lpstr>
      <vt:lpstr>Helvetica Neue</vt:lpstr>
      <vt:lpstr>Lato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IEP</dc:creator>
  <cp:lastModifiedBy>Wallace Lam</cp:lastModifiedBy>
  <cp:revision>455</cp:revision>
  <dcterms:created xsi:type="dcterms:W3CDTF">2019-10-20T22:13:34Z</dcterms:created>
  <dcterms:modified xsi:type="dcterms:W3CDTF">2023-03-15T01:41:28Z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0x010100F2EBF6FAA853DB44B785906DD1632F9B</vt:lpwstr>
  </property>
  <property fmtid="{D5CDD505-2E9C-101B-9397-08002B2CF9AE}" pid="3" name="MediaServiceImageTags">
    <vt:lpwstr/>
  </property>
</Properties>
</file>