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drawings/drawing3.xml" ContentType="application/vnd.openxmlformats-officedocument.drawingml.chartshapes+xml"/>
  <Override PartName="/ppt/presentation.xml" ContentType="application/vnd.openxmlformats-officedocument.presentationml.presentation.main+xml"/>
  <Override PartName="/ppt/drawings/drawing2.xml" ContentType="application/vnd.openxmlformats-officedocument.drawingml.chartshapes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style19.xml" ContentType="application/vnd.ms-office.chartstyle+xml"/>
  <Override PartName="/ppt/charts/chart19.xml" ContentType="application/vnd.openxmlformats-officedocument.drawingml.chart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olors18.xml" ContentType="application/vnd.ms-office.chartcolorstyle+xml"/>
  <Override PartName="/ppt/charts/style18.xml" ContentType="application/vnd.ms-office.chartstyle+xml"/>
  <Override PartName="/ppt/charts/chart18.xml" ContentType="application/vnd.openxmlformats-officedocument.drawingml.chart+xml"/>
  <Override PartName="/ppt/charts/colors17.xml" ContentType="application/vnd.ms-office.chartcolorstyle+xml"/>
  <Override PartName="/ppt/charts/style17.xml" ContentType="application/vnd.ms-office.chartstyle+xml"/>
  <Override PartName="/ppt/charts/chart17.xml" ContentType="application/vnd.openxmlformats-officedocument.drawingml.chart+xml"/>
  <Override PartName="/ppt/charts/colors16.xml" ContentType="application/vnd.ms-office.chartcolorstyle+xml"/>
  <Override PartName="/ppt/theme/theme2.xml" ContentType="application/vnd.openxmlformats-officedocument.theme+xml"/>
  <Override PartName="/ppt/charts/style16.xml" ContentType="application/vnd.ms-office.chartstyle+xml"/>
  <Override PartName="/ppt/charts/chart16.xml" ContentType="application/vnd.openxmlformats-officedocument.drawingml.chart+xml"/>
  <Override PartName="/ppt/charts/colors15.xml" ContentType="application/vnd.ms-office.chartcolorstyle+xml"/>
  <Override PartName="/ppt/charts/style15.xml" ContentType="application/vnd.ms-office.chartstyle+xml"/>
  <Override PartName="/ppt/charts/chart15.xml" ContentType="application/vnd.openxmlformats-officedocument.drawingml.chart+xml"/>
  <Override PartName="/ppt/charts/colors14.xml" ContentType="application/vnd.ms-office.chartcolorstyle+xml"/>
  <Override PartName="/ppt/charts/style14.xml" ContentType="application/vnd.ms-office.chartstyle+xml"/>
  <Override PartName="/ppt/charts/chart14.xml" ContentType="application/vnd.openxmlformats-officedocument.drawingml.chart+xml"/>
  <Override PartName="/ppt/charts/colors13.xml" ContentType="application/vnd.ms-office.chartcolorstyle+xml"/>
  <Override PartName="/ppt/charts/style13.xml" ContentType="application/vnd.ms-office.chartstyle+xml"/>
  <Override PartName="/ppt/charts/chart13.xml" ContentType="application/vnd.openxmlformats-officedocument.drawingml.char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charts/colors12.xml" ContentType="application/vnd.ms-office.chartcolorstyle+xml"/>
  <Override PartName="/ppt/charts/style12.xml" ContentType="application/vnd.ms-office.chartstyle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charts/colors11.xml" ContentType="application/vnd.ms-office.chartcolorstyle+xml"/>
  <Override PartName="/ppt/charts/style11.xml" ContentType="application/vnd.ms-office.chartstyle+xml"/>
  <Override PartName="/ppt/charts/chart11.xml" ContentType="application/vnd.openxmlformats-officedocument.drawingml.chart+xml"/>
  <Override PartName="/ppt/charts/colors10.xml" ContentType="application/vnd.ms-office.chartcolorstyle+xml"/>
  <Override PartName="/ppt/charts/style10.xml" ContentType="application/vnd.ms-office.chartstyle+xml"/>
  <Override PartName="/ppt/charts/chart10.xml" ContentType="application/vnd.openxmlformats-officedocument.drawingml.chart+xml"/>
  <Override PartName="/ppt/charts/colors9.xml" ContentType="application/vnd.ms-office.chartcolorstyle+xml"/>
  <Override PartName="/ppt/charts/style9.xml" ContentType="application/vnd.ms-office.chartstyle+xml"/>
  <Override PartName="/ppt/charts/chart9.xml" ContentType="application/vnd.openxmlformats-officedocument.drawingml.chart+xml"/>
  <Override PartName="/ppt/charts/colors8.xml" ContentType="application/vnd.ms-office.chartcolorstyle+xml"/>
  <Override PartName="/ppt/charts/style8.xml" ContentType="application/vnd.ms-office.chartstyle+xml"/>
  <Override PartName="/ppt/charts/chart8.xml" ContentType="application/vnd.openxmlformats-officedocument.drawingml.chart+xml"/>
  <Override PartName="/ppt/charts/colors7.xml" ContentType="application/vnd.ms-office.chartcolorstyle+xml"/>
  <Override PartName="/ppt/charts/style7.xml" ContentType="application/vnd.ms-office.chartstyle+xml"/>
  <Override PartName="/ppt/charts/chart7.xml" ContentType="application/vnd.openxmlformats-officedocument.drawingml.chart+xml"/>
  <Override PartName="/ppt/charts/colors6.xml" ContentType="application/vnd.ms-office.chartcolorstyle+xml"/>
  <Override PartName="/ppt/charts/style6.xml" ContentType="application/vnd.ms-office.chartstyle+xml"/>
  <Override PartName="/ppt/charts/chart6.xml" ContentType="application/vnd.openxmlformats-officedocument.drawingml.chart+xml"/>
  <Override PartName="/ppt/charts/colors5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4">
  <p:sldMasterIdLst>
    <p:sldMasterId id="2147483648" r:id="rId1"/>
  </p:sldMasterIdLst>
  <p:notesMasterIdLst>
    <p:notesMasterId r:id="rId51"/>
  </p:notesMasterIdLst>
  <p:sldIdLst>
    <p:sldId id="427" r:id="rId2"/>
    <p:sldId id="431" r:id="rId3"/>
    <p:sldId id="259" r:id="rId4"/>
    <p:sldId id="429" r:id="rId5"/>
    <p:sldId id="423" r:id="rId6"/>
    <p:sldId id="430" r:id="rId7"/>
    <p:sldId id="388" r:id="rId8"/>
    <p:sldId id="265" r:id="rId9"/>
    <p:sldId id="432" r:id="rId10"/>
    <p:sldId id="273" r:id="rId11"/>
    <p:sldId id="419" r:id="rId12"/>
    <p:sldId id="433" r:id="rId13"/>
    <p:sldId id="420" r:id="rId14"/>
    <p:sldId id="421" r:id="rId15"/>
    <p:sldId id="440" r:id="rId16"/>
    <p:sldId id="363" r:id="rId17"/>
    <p:sldId id="439" r:id="rId18"/>
    <p:sldId id="364" r:id="rId19"/>
    <p:sldId id="387" r:id="rId20"/>
    <p:sldId id="365" r:id="rId21"/>
    <p:sldId id="434" r:id="rId22"/>
    <p:sldId id="368" r:id="rId23"/>
    <p:sldId id="370" r:id="rId24"/>
    <p:sldId id="369" r:id="rId25"/>
    <p:sldId id="367" r:id="rId26"/>
    <p:sldId id="389" r:id="rId27"/>
    <p:sldId id="435" r:id="rId28"/>
    <p:sldId id="379" r:id="rId29"/>
    <p:sldId id="382" r:id="rId30"/>
    <p:sldId id="416" r:id="rId31"/>
    <p:sldId id="381" r:id="rId32"/>
    <p:sldId id="436" r:id="rId33"/>
    <p:sldId id="411" r:id="rId34"/>
    <p:sldId id="413" r:id="rId35"/>
    <p:sldId id="417" r:id="rId36"/>
    <p:sldId id="383" r:id="rId37"/>
    <p:sldId id="437" r:id="rId38"/>
    <p:sldId id="422" r:id="rId39"/>
    <p:sldId id="402" r:id="rId40"/>
    <p:sldId id="425" r:id="rId41"/>
    <p:sldId id="438" r:id="rId42"/>
    <p:sldId id="403" r:id="rId43"/>
    <p:sldId id="404" r:id="rId44"/>
    <p:sldId id="405" r:id="rId45"/>
    <p:sldId id="407" r:id="rId46"/>
    <p:sldId id="393" r:id="rId47"/>
    <p:sldId id="426" r:id="rId48"/>
    <p:sldId id="409" r:id="rId49"/>
    <p:sldId id="42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a Adams" initials="OA" lastIdx="6" clrIdx="0">
    <p:extLst>
      <p:ext uri="{19B8F6BF-5375-455C-9EA6-DF929625EA0E}">
        <p15:presenceInfo xmlns:p15="http://schemas.microsoft.com/office/powerpoint/2012/main" userId="S-1-5-21-1553274971-2453297018-3422895145-41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81C"/>
    <a:srgbClr val="800000"/>
    <a:srgbClr val="FF9999"/>
    <a:srgbClr val="4FBFE8"/>
    <a:srgbClr val="4CA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84" autoAdjust="0"/>
    <p:restoredTop sz="83562" autoAdjust="0"/>
  </p:normalViewPr>
  <p:slideViewPr>
    <p:cSldViewPr snapToGrid="0">
      <p:cViewPr>
        <p:scale>
          <a:sx n="120" d="100"/>
          <a:sy n="120" d="100"/>
        </p:scale>
        <p:origin x="20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Global%20Terrorism%20Index\2022_GTI\Chart%20Files\GTI%202022%20-%20Section%202%20-%20Trends%20Chart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/IEPDCS01\Shared\Institute%20for%20Economics%20and%20Peace\Global%20Terrorism%20Index\2022_GTI\Chart%20Files\GTI%202022%20-%20Section%202%20-%20Trends%20Charts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etchell\Desktop\R_Projects\global_terrorism_index_2022\Tempate-for-charts-v01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etchell\Desktop\R_Projects\global_terrorism_index_2022\Tempate-for-charts-v0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etchell\Desktop\R_Projects\global_terrorism_index_2022\Tempate-for-charts-v01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etchell\Desktop\R_Projects\global_terrorism_index_2022\Tempate-for-charts-v01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etchell\Desktop\R_Projects\global_terrorism_index_2022\Tempate-for-charts-v01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etchell\Desktop\R_Projects\global_terrorism_index_2022\Tempate-for-charts-v01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etchell\Desktop\R_Projects\global_terrorism_index_2022\Tempate-for-charts-v01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Global%20Terrorism%20Index\2022_GTI\Chart%20Files\GTI%202022%20-%20Section%202%20-%20Trends%20Char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etchell\Desktop\R_Projects\global_terrorism_index_2022\Tempate-for-charts-v01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etchell\Desktop\R_Projects\global_terrorism_index_2022\Tempate-for-charts-v01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etchell\Desktop\R_Projects\global_terrorism_index_2022\Tempate-for-charts-v01.xlsx" TargetMode="Externa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IEPDCS01\Shared\Institute%20for%20Economics%20and%20Peace\Global%20Terrorism%20Index\2022_GTI\Chart%20Files\GTI%202022%20-%20Section%201%20-%20Results%20Chart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etchell\Desktop\R_Projects\global_terrorism_index_2022\Tempate-for-charts-v0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Global%20Terrorism%20Index\2022_GTI\Chart%20Files\GTI%202022%20-%20Section%201%20-%20Results%20Char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Global%20Terrorism%20Index\2022_GTI\Chart%20Files\GTI%202022%20-%20Section%201%20-%20Results%20Char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Global%20Terrorism%20Index\2022_GTI\Chart%20Files\GTI%202022%20-%20Section%202%20-%20Trends%20Char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Global%20Terrorism%20Index\2022_GTI\Chart%20Files\GTI%202022%20-%20Section%202%20-%20Trends%20Char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Global%20Terrorism%20Index\2022_GTI\Chart%20Files\GTI%202022%20-%20Section%202%20-%20Trends%20Char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320941076660996"/>
          <c:y val="5.0451354062186558E-2"/>
          <c:w val="0.57718208807391791"/>
          <c:h val="0.82726405844208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'Deaths from 2020-2021'!$C$10</c:f>
              <c:strCache>
                <c:ptCount val="1"/>
                <c:pt idx="0">
                  <c:v>All other countries</c:v>
                </c:pt>
              </c:strCache>
            </c:strRef>
          </c:tx>
          <c:spPr>
            <a:solidFill>
              <a:srgbClr val="8E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Graphik Medium" panose="020B06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2020-2021'!$E$9:$F$9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'Deaths from 2020-2021'!$E$10:$F$10</c:f>
              <c:numCache>
                <c:formatCode>_-* #,##0_-;\-* #,##0_-;_-* "-"??_-;_-@_-</c:formatCode>
                <c:ptCount val="2"/>
                <c:pt idx="0">
                  <c:v>4002</c:v>
                </c:pt>
                <c:pt idx="1">
                  <c:v>3223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8C-4735-BFE3-43A5FE577BED}"/>
            </c:ext>
          </c:extLst>
        </c:ser>
        <c:ser>
          <c:idx val="1"/>
          <c:order val="1"/>
          <c:tx>
            <c:strRef>
              <c:f>'Deaths from 2020-2021'!$C$11</c:f>
              <c:strCache>
                <c:ptCount val="1"/>
                <c:pt idx="0">
                  <c:v>Afghanistan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Graphik Medium" panose="020B06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2020-2021'!$E$9:$F$9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'Deaths from 2020-2021'!$E$11:$F$11</c:f>
              <c:numCache>
                <c:formatCode>_-* #,##0_-;\-* #,##0_-;_-* "-"??_-;_-@_-</c:formatCode>
                <c:ptCount val="2"/>
                <c:pt idx="0">
                  <c:v>1252</c:v>
                </c:pt>
                <c:pt idx="1">
                  <c:v>1426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8C-4735-BFE3-43A5FE577BED}"/>
            </c:ext>
          </c:extLst>
        </c:ser>
        <c:ser>
          <c:idx val="2"/>
          <c:order val="2"/>
          <c:tx>
            <c:strRef>
              <c:f>'Deaths from 2020-2021'!$C$12</c:f>
              <c:strCache>
                <c:ptCount val="1"/>
                <c:pt idx="0">
                  <c:v>Burkina Faso</c:v>
                </c:pt>
              </c:strCache>
            </c:strRef>
          </c:tx>
          <c:spPr>
            <a:solidFill>
              <a:srgbClr val="FFCC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Graphik Medium" panose="020B06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2020-2021'!$E$9:$F$9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'Deaths from 2020-2021'!$E$12:$F$12</c:f>
              <c:numCache>
                <c:formatCode>_-* #,##0_-;\-* #,##0_-;_-* "-"??_-;_-@_-</c:formatCode>
                <c:ptCount val="2"/>
                <c:pt idx="0">
                  <c:v>658</c:v>
                </c:pt>
                <c:pt idx="1">
                  <c:v>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8C-4735-BFE3-43A5FE577BED}"/>
            </c:ext>
          </c:extLst>
        </c:ser>
        <c:ser>
          <c:idx val="3"/>
          <c:order val="3"/>
          <c:tx>
            <c:strRef>
              <c:f>'Deaths from 2020-2021'!$C$13</c:f>
              <c:strCache>
                <c:ptCount val="1"/>
                <c:pt idx="0">
                  <c:v>Somalia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764896745810298E-3"/>
                  <c:y val="2.626023270288049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8C-4735-BFE3-43A5FE577B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Graphik Medium" panose="020B06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2020-2021'!$E$9:$F$9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'Deaths from 2020-2021'!$E$13:$F$13</c:f>
              <c:numCache>
                <c:formatCode>_-* #,##0_-;\-* #,##0_-;_-* "-"??_-;_-@_-</c:formatCode>
                <c:ptCount val="2"/>
                <c:pt idx="0">
                  <c:v>666</c:v>
                </c:pt>
                <c:pt idx="1">
                  <c:v>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8C-4735-BFE3-43A5FE577BED}"/>
            </c:ext>
          </c:extLst>
        </c:ser>
        <c:ser>
          <c:idx val="4"/>
          <c:order val="4"/>
          <c:tx>
            <c:strRef>
              <c:f>'Deaths from 2020-2021'!$C$14</c:f>
              <c:strCache>
                <c:ptCount val="1"/>
                <c:pt idx="0">
                  <c:v>Mali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Graphik Medium" panose="020B06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2020-2021'!$E$9:$F$9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'Deaths from 2020-2021'!$E$14:$F$14</c:f>
              <c:numCache>
                <c:formatCode>_-* #,##0_-;\-* #,##0_-;_-* "-"??_-;_-@_-</c:formatCode>
                <c:ptCount val="2"/>
                <c:pt idx="0">
                  <c:v>393</c:v>
                </c:pt>
                <c:pt idx="1">
                  <c:v>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D8C-4735-BFE3-43A5FE577BED}"/>
            </c:ext>
          </c:extLst>
        </c:ser>
        <c:ser>
          <c:idx val="5"/>
          <c:order val="5"/>
          <c:tx>
            <c:strRef>
              <c:f>'Deaths from 2020-2021'!$C$15</c:f>
              <c:strCache>
                <c:ptCount val="1"/>
                <c:pt idx="0">
                  <c:v>Niger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Graphik Medium" panose="020B06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2020-2021'!$E$9:$F$9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'Deaths from 2020-2021'!$E$15:$F$15</c:f>
              <c:numCache>
                <c:formatCode>_-* #,##0_-;\-* #,##0_-;_-* "-"??_-;_-@_-</c:formatCode>
                <c:ptCount val="2"/>
                <c:pt idx="0">
                  <c:v>257</c:v>
                </c:pt>
                <c:pt idx="1">
                  <c:v>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8C-4735-BFE3-43A5FE577B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437754608"/>
        <c:axId val="437757888"/>
      </c:barChart>
      <c:catAx>
        <c:axId val="43775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7757888"/>
        <c:crosses val="autoZero"/>
        <c:auto val="1"/>
        <c:lblAlgn val="ctr"/>
        <c:lblOffset val="100"/>
        <c:noMultiLvlLbl val="0"/>
      </c:catAx>
      <c:valAx>
        <c:axId val="43775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DEATHS FROM TERRORISM</a:t>
                </a:r>
              </a:p>
            </c:rich>
          </c:tx>
          <c:layout>
            <c:manualLayout>
              <c:xMode val="edge"/>
              <c:yMode val="edge"/>
              <c:x val="1.9518522562300411E-2"/>
              <c:y val="0.305921733528503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437754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6094117458913"/>
          <c:y val="7.313544043887571E-2"/>
          <c:w val="0.82574727979559448"/>
          <c:h val="0.81326854258982906"/>
        </c:manualLayout>
      </c:layout>
      <c:lineChart>
        <c:grouping val="standard"/>
        <c:varyColors val="0"/>
        <c:ser>
          <c:idx val="2"/>
          <c:order val="2"/>
          <c:tx>
            <c:strRef>
              <c:f>'Deaths by conflict type'!$E$10</c:f>
              <c:strCache>
                <c:ptCount val="1"/>
                <c:pt idx="0">
                  <c:v>Non-Conflict</c:v>
                </c:pt>
              </c:strCache>
            </c:strRef>
          </c:tx>
          <c:spPr>
            <a:ln w="2222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'Deaths by conflict type'!$D$11:$D$24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'Deaths by conflict type'!$E$11:$E$24</c:f>
              <c:numCache>
                <c:formatCode>_-* #,##0_-;\-* #,##0_-;_-* "-"??_-;_-@_-</c:formatCode>
                <c:ptCount val="14"/>
                <c:pt idx="0">
                  <c:v>348</c:v>
                </c:pt>
                <c:pt idx="1">
                  <c:v>475</c:v>
                </c:pt>
                <c:pt idx="2">
                  <c:v>490</c:v>
                </c:pt>
                <c:pt idx="3">
                  <c:v>779</c:v>
                </c:pt>
                <c:pt idx="4">
                  <c:v>828</c:v>
                </c:pt>
                <c:pt idx="5">
                  <c:v>1096</c:v>
                </c:pt>
                <c:pt idx="6">
                  <c:v>935</c:v>
                </c:pt>
                <c:pt idx="7">
                  <c:v>1018</c:v>
                </c:pt>
                <c:pt idx="8">
                  <c:v>1179</c:v>
                </c:pt>
                <c:pt idx="9">
                  <c:v>774</c:v>
                </c:pt>
                <c:pt idx="10">
                  <c:v>566</c:v>
                </c:pt>
                <c:pt idx="11">
                  <c:v>359</c:v>
                </c:pt>
                <c:pt idx="12">
                  <c:v>493</c:v>
                </c:pt>
                <c:pt idx="13">
                  <c:v>225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0B-45FA-871B-A61C29DC8C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3155440"/>
        <c:axId val="2931531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'Deaths by conflict type'!$E$10</c15:sqref>
                        </c15:formulaRef>
                      </c:ext>
                    </c:extLst>
                    <c:strCache>
                      <c:ptCount val="1"/>
                      <c:pt idx="0">
                        <c:v>Non-Conflict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'Deaths by conflict type'!$D$11:$D$24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'Deaths by conflict type'!$E$11:$E$23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3"/>
                      <c:pt idx="0">
                        <c:v>348</c:v>
                      </c:pt>
                      <c:pt idx="1">
                        <c:v>475</c:v>
                      </c:pt>
                      <c:pt idx="2">
                        <c:v>490</c:v>
                      </c:pt>
                      <c:pt idx="3">
                        <c:v>779</c:v>
                      </c:pt>
                      <c:pt idx="4">
                        <c:v>828</c:v>
                      </c:pt>
                      <c:pt idx="5">
                        <c:v>1096</c:v>
                      </c:pt>
                      <c:pt idx="6">
                        <c:v>935</c:v>
                      </c:pt>
                      <c:pt idx="7">
                        <c:v>1018</c:v>
                      </c:pt>
                      <c:pt idx="8">
                        <c:v>1179</c:v>
                      </c:pt>
                      <c:pt idx="9">
                        <c:v>774</c:v>
                      </c:pt>
                      <c:pt idx="10">
                        <c:v>566</c:v>
                      </c:pt>
                      <c:pt idx="11">
                        <c:v>359</c:v>
                      </c:pt>
                      <c:pt idx="12">
                        <c:v>493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AD0B-45FA-871B-A61C29DC8C98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type'!$F$10</c15:sqref>
                        </c15:formulaRef>
                      </c:ext>
                    </c:extLst>
                    <c:strCache>
                      <c:ptCount val="1"/>
                      <c:pt idx="0">
                        <c:v>Minor Armed 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type'!$D$11:$D$24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type'!$F$11:$F$23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3"/>
                      <c:pt idx="0">
                        <c:v>1882</c:v>
                      </c:pt>
                      <c:pt idx="1">
                        <c:v>758</c:v>
                      </c:pt>
                      <c:pt idx="2">
                        <c:v>749</c:v>
                      </c:pt>
                      <c:pt idx="3">
                        <c:v>3228</c:v>
                      </c:pt>
                      <c:pt idx="4">
                        <c:v>3492</c:v>
                      </c:pt>
                      <c:pt idx="5">
                        <c:v>3690</c:v>
                      </c:pt>
                      <c:pt idx="6">
                        <c:v>1114</c:v>
                      </c:pt>
                      <c:pt idx="7">
                        <c:v>830</c:v>
                      </c:pt>
                      <c:pt idx="8">
                        <c:v>2490</c:v>
                      </c:pt>
                      <c:pt idx="9">
                        <c:v>1944</c:v>
                      </c:pt>
                      <c:pt idx="10">
                        <c:v>2347</c:v>
                      </c:pt>
                      <c:pt idx="11">
                        <c:v>3595</c:v>
                      </c:pt>
                      <c:pt idx="12">
                        <c:v>3676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AD0B-45FA-871B-A61C29DC8C98}"/>
                  </c:ext>
                </c:extLst>
              </c15:ser>
            </c15:filteredLineSeries>
          </c:ext>
        </c:extLst>
      </c:lineChart>
      <c:catAx>
        <c:axId val="29315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3144"/>
        <c:crosses val="autoZero"/>
        <c:auto val="1"/>
        <c:lblAlgn val="ctr"/>
        <c:lblOffset val="100"/>
        <c:tickLblSkip val="2"/>
        <c:noMultiLvlLbl val="0"/>
      </c:catAx>
      <c:valAx>
        <c:axId val="293153144"/>
        <c:scaling>
          <c:orientation val="minMax"/>
          <c:max val="15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136519738968931"/>
          <c:y val="5.1140755668409296E-2"/>
          <c:w val="0.85377220561657341"/>
          <c:h val="0.80375299676126688"/>
        </c:manualLayout>
      </c:layout>
      <c:lineChart>
        <c:grouping val="standard"/>
        <c:varyColors val="0"/>
        <c:ser>
          <c:idx val="4"/>
          <c:order val="3"/>
          <c:tx>
            <c:strRef>
              <c:f>'Region trend'!$B$15</c:f>
              <c:strCache>
                <c:ptCount val="1"/>
                <c:pt idx="0">
                  <c:v>Middle East and North Africa</c:v>
                </c:pt>
              </c:strCache>
            </c:strRef>
          </c:tx>
          <c:spPr>
            <a:ln w="50800" cap="rnd">
              <a:solidFill>
                <a:srgbClr val="990000"/>
              </a:solidFill>
              <a:round/>
            </a:ln>
            <a:effectLst/>
          </c:spPr>
          <c:marker>
            <c:symbol val="none"/>
          </c:marker>
          <c:cat>
            <c:strRef>
              <c:f>'Region trend'!$C$11:$T$11</c:f>
              <c:strCach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Grand Total</c:v>
                </c:pt>
              </c:strCache>
            </c:strRef>
          </c:cat>
          <c:val>
            <c:numRef>
              <c:f>'Region trend'!$C$15:$Q$15</c:f>
              <c:numCache>
                <c:formatCode>General</c:formatCode>
                <c:ptCount val="15"/>
                <c:pt idx="0">
                  <c:v>6507</c:v>
                </c:pt>
                <c:pt idx="1">
                  <c:v>2556</c:v>
                </c:pt>
                <c:pt idx="2">
                  <c:v>2579</c:v>
                </c:pt>
                <c:pt idx="3">
                  <c:v>2740</c:v>
                </c:pt>
                <c:pt idx="4">
                  <c:v>2718</c:v>
                </c:pt>
                <c:pt idx="5">
                  <c:v>3805</c:v>
                </c:pt>
                <c:pt idx="6">
                  <c:v>5352</c:v>
                </c:pt>
                <c:pt idx="7">
                  <c:v>4517</c:v>
                </c:pt>
                <c:pt idx="8">
                  <c:v>4593</c:v>
                </c:pt>
                <c:pt idx="9">
                  <c:v>5887</c:v>
                </c:pt>
                <c:pt idx="10">
                  <c:v>2935</c:v>
                </c:pt>
                <c:pt idx="11">
                  <c:v>1854</c:v>
                </c:pt>
                <c:pt idx="12">
                  <c:v>1164</c:v>
                </c:pt>
                <c:pt idx="13">
                  <c:v>1328</c:v>
                </c:pt>
                <c:pt idx="14">
                  <c:v>1139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B4CD-436C-9A78-A77A4D7F0331}"/>
            </c:ext>
          </c:extLst>
        </c:ser>
        <c:ser>
          <c:idx val="3"/>
          <c:order val="7"/>
          <c:tx>
            <c:strRef>
              <c:f>'Region trend'!$B$19</c:f>
              <c:strCache>
                <c:ptCount val="1"/>
                <c:pt idx="0">
                  <c:v>South Asia</c:v>
                </c:pt>
              </c:strCache>
            </c:strRef>
          </c:tx>
          <c:spPr>
            <a:ln w="50800" cap="rnd">
              <a:solidFill>
                <a:srgbClr val="5B9BD5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none"/>
          </c:marker>
          <c:val>
            <c:numRef>
              <c:f>'Region trend'!$C$19:$Q$19</c:f>
              <c:numCache>
                <c:formatCode>General</c:formatCode>
                <c:ptCount val="15"/>
                <c:pt idx="0">
                  <c:v>2611</c:v>
                </c:pt>
                <c:pt idx="1">
                  <c:v>3033</c:v>
                </c:pt>
                <c:pt idx="2">
                  <c:v>3360</c:v>
                </c:pt>
                <c:pt idx="3">
                  <c:v>3737</c:v>
                </c:pt>
                <c:pt idx="4">
                  <c:v>3276</c:v>
                </c:pt>
                <c:pt idx="5">
                  <c:v>2932</c:v>
                </c:pt>
                <c:pt idx="6">
                  <c:v>2605</c:v>
                </c:pt>
                <c:pt idx="7">
                  <c:v>2245</c:v>
                </c:pt>
                <c:pt idx="8">
                  <c:v>1784</c:v>
                </c:pt>
                <c:pt idx="9">
                  <c:v>1518</c:v>
                </c:pt>
                <c:pt idx="10">
                  <c:v>2119</c:v>
                </c:pt>
                <c:pt idx="11">
                  <c:v>2423</c:v>
                </c:pt>
                <c:pt idx="12">
                  <c:v>1837</c:v>
                </c:pt>
                <c:pt idx="13">
                  <c:v>1692</c:v>
                </c:pt>
                <c:pt idx="14">
                  <c:v>1829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CD-436C-9A78-A77A4D7F0331}"/>
            </c:ext>
          </c:extLst>
        </c:ser>
        <c:ser>
          <c:idx val="7"/>
          <c:order val="8"/>
          <c:tx>
            <c:strRef>
              <c:f>'Region trend'!$B$20</c:f>
              <c:strCache>
                <c:ptCount val="1"/>
                <c:pt idx="0">
                  <c:v>sub-Saharan Africa</c:v>
                </c:pt>
              </c:strCache>
            </c:strRef>
          </c:tx>
          <c:spPr>
            <a:ln w="50800" cap="rnd">
              <a:solidFill>
                <a:srgbClr val="70AD47">
                  <a:lumMod val="40000"/>
                  <a:lumOff val="60000"/>
                </a:srgbClr>
              </a:solidFill>
              <a:round/>
            </a:ln>
            <a:effectLst/>
          </c:spPr>
          <c:marker>
            <c:symbol val="none"/>
          </c:marker>
          <c:val>
            <c:numRef>
              <c:f>'Region trend'!$C$20:$Q$20</c:f>
              <c:numCache>
                <c:formatCode>General</c:formatCode>
                <c:ptCount val="15"/>
                <c:pt idx="0">
                  <c:v>586</c:v>
                </c:pt>
                <c:pt idx="1">
                  <c:v>596</c:v>
                </c:pt>
                <c:pt idx="2">
                  <c:v>611</c:v>
                </c:pt>
                <c:pt idx="3">
                  <c:v>702</c:v>
                </c:pt>
                <c:pt idx="4">
                  <c:v>758</c:v>
                </c:pt>
                <c:pt idx="5">
                  <c:v>1424</c:v>
                </c:pt>
                <c:pt idx="6">
                  <c:v>1441</c:v>
                </c:pt>
                <c:pt idx="7">
                  <c:v>2758</c:v>
                </c:pt>
                <c:pt idx="8">
                  <c:v>3445</c:v>
                </c:pt>
                <c:pt idx="9">
                  <c:v>1801</c:v>
                </c:pt>
                <c:pt idx="10">
                  <c:v>3142</c:v>
                </c:pt>
                <c:pt idx="11">
                  <c:v>2443</c:v>
                </c:pt>
                <c:pt idx="12">
                  <c:v>3536</c:v>
                </c:pt>
                <c:pt idx="13">
                  <c:v>3849</c:v>
                </c:pt>
                <c:pt idx="14">
                  <c:v>3461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4CD-436C-9A78-A77A4D7F03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2895672"/>
        <c:axId val="782899936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'Region trend'!$B$12</c15:sqref>
                        </c15:formulaRef>
                      </c:ext>
                    </c:extLst>
                    <c:strCache>
                      <c:ptCount val="1"/>
                      <c:pt idx="0">
                        <c:v>Asia-Pacific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'Region trend'!$C$11:$T$11</c15:sqref>
                        </c15:formulaRef>
                      </c:ext>
                    </c:extLst>
                    <c:strCach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Grand Total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'Region trend'!$C$12:$Q$12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276</c:v>
                      </c:pt>
                      <c:pt idx="1">
                        <c:v>211</c:v>
                      </c:pt>
                      <c:pt idx="2">
                        <c:v>304</c:v>
                      </c:pt>
                      <c:pt idx="3">
                        <c:v>370</c:v>
                      </c:pt>
                      <c:pt idx="4">
                        <c:v>419</c:v>
                      </c:pt>
                      <c:pt idx="5">
                        <c:v>304</c:v>
                      </c:pt>
                      <c:pt idx="6">
                        <c:v>329</c:v>
                      </c:pt>
                      <c:pt idx="7">
                        <c:v>266</c:v>
                      </c:pt>
                      <c:pt idx="8">
                        <c:v>261</c:v>
                      </c:pt>
                      <c:pt idx="9">
                        <c:v>193</c:v>
                      </c:pt>
                      <c:pt idx="10">
                        <c:v>209</c:v>
                      </c:pt>
                      <c:pt idx="11">
                        <c:v>220</c:v>
                      </c:pt>
                      <c:pt idx="12">
                        <c:v>294</c:v>
                      </c:pt>
                      <c:pt idx="13">
                        <c:v>150</c:v>
                      </c:pt>
                      <c:pt idx="14">
                        <c:v>605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B4CD-436C-9A78-A77A4D7F0331}"/>
                  </c:ext>
                </c:extLst>
              </c15:ser>
            </c15:filteredLineSeries>
            <c15:filteredLineSeries>
              <c15:ser>
                <c:idx val="0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trend'!$B$13</c15:sqref>
                        </c15:formulaRef>
                      </c:ext>
                    </c:extLst>
                    <c:strCache>
                      <c:ptCount val="1"/>
                      <c:pt idx="0">
                        <c:v>Central America and the Caribbean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trend'!$C$11:$T$11</c15:sqref>
                        </c15:formulaRef>
                      </c:ext>
                    </c:extLst>
                    <c:strCach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Grand Total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trend'!$C$13:$Q$13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0</c:v>
                      </c:pt>
                      <c:pt idx="1">
                        <c:v>0</c:v>
                      </c:pt>
                      <c:pt idx="2">
                        <c:v>8</c:v>
                      </c:pt>
                      <c:pt idx="3">
                        <c:v>5</c:v>
                      </c:pt>
                      <c:pt idx="4">
                        <c:v>1</c:v>
                      </c:pt>
                      <c:pt idx="5">
                        <c:v>7</c:v>
                      </c:pt>
                      <c:pt idx="6">
                        <c:v>0</c:v>
                      </c:pt>
                      <c:pt idx="7">
                        <c:v>5</c:v>
                      </c:pt>
                      <c:pt idx="8">
                        <c:v>0</c:v>
                      </c:pt>
                      <c:pt idx="9">
                        <c:v>1</c:v>
                      </c:pt>
                      <c:pt idx="10">
                        <c:v>5</c:v>
                      </c:pt>
                      <c:pt idx="11">
                        <c:v>1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4CD-436C-9A78-A77A4D7F0331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trend'!$B$14</c15:sqref>
                        </c15:formulaRef>
                      </c:ext>
                    </c:extLst>
                    <c:strCache>
                      <c:ptCount val="1"/>
                      <c:pt idx="0">
                        <c:v>Europe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trend'!$C$11:$T$11</c15:sqref>
                        </c15:formulaRef>
                      </c:ext>
                    </c:extLst>
                    <c:strCach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Grand Total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trend'!$C$14:$Q$14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67</c:v>
                      </c:pt>
                      <c:pt idx="1">
                        <c:v>66</c:v>
                      </c:pt>
                      <c:pt idx="2">
                        <c:v>41</c:v>
                      </c:pt>
                      <c:pt idx="3">
                        <c:v>107</c:v>
                      </c:pt>
                      <c:pt idx="4">
                        <c:v>194</c:v>
                      </c:pt>
                      <c:pt idx="5">
                        <c:v>202</c:v>
                      </c:pt>
                      <c:pt idx="6">
                        <c:v>59</c:v>
                      </c:pt>
                      <c:pt idx="7">
                        <c:v>10</c:v>
                      </c:pt>
                      <c:pt idx="8">
                        <c:v>447</c:v>
                      </c:pt>
                      <c:pt idx="9">
                        <c:v>729</c:v>
                      </c:pt>
                      <c:pt idx="10">
                        <c:v>214</c:v>
                      </c:pt>
                      <c:pt idx="11">
                        <c:v>78</c:v>
                      </c:pt>
                      <c:pt idx="12">
                        <c:v>57</c:v>
                      </c:pt>
                      <c:pt idx="13">
                        <c:v>42</c:v>
                      </c:pt>
                      <c:pt idx="14">
                        <c:v>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4CD-436C-9A78-A77A4D7F0331}"/>
                  </c:ext>
                </c:extLst>
              </c15:ser>
            </c15:filteredLineSeries>
            <c15:filteredLine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trend'!$B$16</c15:sqref>
                        </c15:formulaRef>
                      </c:ext>
                    </c:extLst>
                    <c:strCache>
                      <c:ptCount val="1"/>
                      <c:pt idx="0">
                        <c:v>North America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trend'!$C$11:$T$11</c15:sqref>
                        </c15:formulaRef>
                      </c:ext>
                    </c:extLst>
                    <c:strCach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Grand Total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trend'!$C$16:$Q$16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0</c:v>
                      </c:pt>
                      <c:pt idx="1">
                        <c:v>2</c:v>
                      </c:pt>
                      <c:pt idx="2">
                        <c:v>16</c:v>
                      </c:pt>
                      <c:pt idx="3">
                        <c:v>3</c:v>
                      </c:pt>
                      <c:pt idx="4">
                        <c:v>7</c:v>
                      </c:pt>
                      <c:pt idx="5">
                        <c:v>6</c:v>
                      </c:pt>
                      <c:pt idx="6">
                        <c:v>4</c:v>
                      </c:pt>
                      <c:pt idx="7">
                        <c:v>15</c:v>
                      </c:pt>
                      <c:pt idx="8">
                        <c:v>26</c:v>
                      </c:pt>
                      <c:pt idx="9">
                        <c:v>49</c:v>
                      </c:pt>
                      <c:pt idx="10">
                        <c:v>80</c:v>
                      </c:pt>
                      <c:pt idx="11">
                        <c:v>26</c:v>
                      </c:pt>
                      <c:pt idx="12">
                        <c:v>31</c:v>
                      </c:pt>
                      <c:pt idx="13">
                        <c:v>3</c:v>
                      </c:pt>
                      <c:pt idx="14">
                        <c:v>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4CD-436C-9A78-A77A4D7F0331}"/>
                  </c:ext>
                </c:extLst>
              </c15:ser>
            </c15:filteredLineSeries>
            <c15:filteredLine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trend'!$B$17</c15:sqref>
                        </c15:formulaRef>
                      </c:ext>
                    </c:extLst>
                    <c:strCache>
                      <c:ptCount val="1"/>
                      <c:pt idx="0">
                        <c:v>Russia and Eurasia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trend'!$C$11:$T$11</c15:sqref>
                        </c15:formulaRef>
                      </c:ext>
                    </c:extLst>
                    <c:strCach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Grand Total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trend'!$C$17:$Q$17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75</c:v>
                      </c:pt>
                      <c:pt idx="1">
                        <c:v>96</c:v>
                      </c:pt>
                      <c:pt idx="2">
                        <c:v>208</c:v>
                      </c:pt>
                      <c:pt idx="3">
                        <c:v>318</c:v>
                      </c:pt>
                      <c:pt idx="4">
                        <c:v>188</c:v>
                      </c:pt>
                      <c:pt idx="5">
                        <c:v>158</c:v>
                      </c:pt>
                      <c:pt idx="6">
                        <c:v>134</c:v>
                      </c:pt>
                      <c:pt idx="7">
                        <c:v>49</c:v>
                      </c:pt>
                      <c:pt idx="8">
                        <c:v>24</c:v>
                      </c:pt>
                      <c:pt idx="9">
                        <c:v>30</c:v>
                      </c:pt>
                      <c:pt idx="10">
                        <c:v>33</c:v>
                      </c:pt>
                      <c:pt idx="11">
                        <c:v>65</c:v>
                      </c:pt>
                      <c:pt idx="12">
                        <c:v>12</c:v>
                      </c:pt>
                      <c:pt idx="13">
                        <c:v>7</c:v>
                      </c:pt>
                      <c:pt idx="14">
                        <c:v>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4CD-436C-9A78-A77A4D7F0331}"/>
                  </c:ext>
                </c:extLst>
              </c15:ser>
            </c15:filteredLineSeries>
            <c15:filteredLineSeries>
              <c15:ser>
                <c:idx val="8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trend'!$B$18</c15:sqref>
                        </c15:formulaRef>
                      </c:ext>
                    </c:extLst>
                    <c:strCache>
                      <c:ptCount val="1"/>
                      <c:pt idx="0">
                        <c:v>South America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trend'!$C$11:$T$11</c15:sqref>
                        </c15:formulaRef>
                      </c:ext>
                    </c:extLst>
                    <c:strCach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Grand Total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trend'!$C$18:$Q$18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83</c:v>
                      </c:pt>
                      <c:pt idx="1">
                        <c:v>51</c:v>
                      </c:pt>
                      <c:pt idx="2">
                        <c:v>163</c:v>
                      </c:pt>
                      <c:pt idx="3">
                        <c:v>165</c:v>
                      </c:pt>
                      <c:pt idx="4">
                        <c:v>171</c:v>
                      </c:pt>
                      <c:pt idx="5">
                        <c:v>174</c:v>
                      </c:pt>
                      <c:pt idx="6">
                        <c:v>151</c:v>
                      </c:pt>
                      <c:pt idx="7">
                        <c:v>61</c:v>
                      </c:pt>
                      <c:pt idx="8">
                        <c:v>119</c:v>
                      </c:pt>
                      <c:pt idx="9">
                        <c:v>58</c:v>
                      </c:pt>
                      <c:pt idx="10">
                        <c:v>56</c:v>
                      </c:pt>
                      <c:pt idx="11">
                        <c:v>177</c:v>
                      </c:pt>
                      <c:pt idx="12">
                        <c:v>157</c:v>
                      </c:pt>
                      <c:pt idx="13">
                        <c:v>157</c:v>
                      </c:pt>
                      <c:pt idx="14">
                        <c:v>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B4CD-436C-9A78-A77A4D7F0331}"/>
                  </c:ext>
                </c:extLst>
              </c15:ser>
            </c15:filteredLineSeries>
          </c:ext>
        </c:extLst>
      </c:lineChart>
      <c:catAx>
        <c:axId val="78289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82899936"/>
        <c:crosses val="autoZero"/>
        <c:auto val="1"/>
        <c:lblAlgn val="ctr"/>
        <c:lblOffset val="100"/>
        <c:tickLblSkip val="2"/>
        <c:noMultiLvlLbl val="0"/>
      </c:catAx>
      <c:valAx>
        <c:axId val="782899936"/>
        <c:scaling>
          <c:orientation val="minMax"/>
          <c:max val="70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05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DEATHS</a:t>
                </a:r>
                <a:r>
                  <a:rPr lang="en-AU" sz="1050" b="1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FROM TERRORISM</a:t>
                </a:r>
                <a:endParaRPr lang="en-AU" sz="105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7.2161430912699902E-3"/>
              <c:y val="0.266888053027513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82895672"/>
        <c:crosses val="autoZero"/>
        <c:crossBetween val="midCat"/>
        <c:majorUnit val="3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420005091023484"/>
          <c:y val="4.6857060010616389E-2"/>
          <c:w val="0.30204921567902604"/>
          <c:h val="0.273919377688069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89064194360232"/>
          <c:y val="6.0890441797339691E-2"/>
          <c:w val="0.56824073626217597"/>
          <c:h val="0.8272640584420895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'Deadliest decade'!$B$15</c:f>
              <c:strCache>
                <c:ptCount val="1"/>
                <c:pt idx="0">
                  <c:v>Middle East and North Africa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'Deadliest decade'!$C$13:$D$13</c:f>
              <c:strCache>
                <c:ptCount val="2"/>
                <c:pt idx="0">
                  <c:v>2000s</c:v>
                </c:pt>
                <c:pt idx="1">
                  <c:v>2010s</c:v>
                </c:pt>
              </c:strCache>
            </c:strRef>
          </c:cat>
          <c:val>
            <c:numRef>
              <c:f>'Deadliest decade'!$C$15:$D$15</c:f>
              <c:numCache>
                <c:formatCode>_-* #,##0_-;\-* #,##0_-;_-* "-"??_-;_-@_-</c:formatCode>
                <c:ptCount val="2"/>
                <c:pt idx="0">
                  <c:v>30381</c:v>
                </c:pt>
                <c:pt idx="1">
                  <c:v>69953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4E-4976-AD8F-FA5240EC27D3}"/>
            </c:ext>
          </c:extLst>
        </c:ser>
        <c:ser>
          <c:idx val="2"/>
          <c:order val="1"/>
          <c:tx>
            <c:strRef>
              <c:f>'Deadliest decade'!$B$16</c:f>
              <c:strCache>
                <c:ptCount val="1"/>
                <c:pt idx="0">
                  <c:v>South Asia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'Deadliest decade'!$C$13:$D$13</c:f>
              <c:strCache>
                <c:ptCount val="2"/>
                <c:pt idx="0">
                  <c:v>2000s</c:v>
                </c:pt>
                <c:pt idx="1">
                  <c:v>2010s</c:v>
                </c:pt>
              </c:strCache>
            </c:strRef>
          </c:cat>
          <c:val>
            <c:numRef>
              <c:f>'Deadliest decade'!$C$16:$D$16</c:f>
              <c:numCache>
                <c:formatCode>_-* #,##0_-;\-* #,##0_-;_-* "-"??_-;_-@_-</c:formatCode>
                <c:ptCount val="2"/>
                <c:pt idx="0">
                  <c:v>21968</c:v>
                </c:pt>
                <c:pt idx="1">
                  <c:v>57524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4E-4976-AD8F-FA5240EC27D3}"/>
            </c:ext>
          </c:extLst>
        </c:ser>
        <c:ser>
          <c:idx val="3"/>
          <c:order val="2"/>
          <c:tx>
            <c:strRef>
              <c:f>'Deadliest decade'!$B$17</c:f>
              <c:strCache>
                <c:ptCount val="1"/>
                <c:pt idx="0">
                  <c:v>sub-Saharan Africa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'Deadliest decade'!$C$13:$D$13</c:f>
              <c:strCache>
                <c:ptCount val="2"/>
                <c:pt idx="0">
                  <c:v>2000s</c:v>
                </c:pt>
                <c:pt idx="1">
                  <c:v>2010s</c:v>
                </c:pt>
              </c:strCache>
            </c:strRef>
          </c:cat>
          <c:val>
            <c:numRef>
              <c:f>'Deadliest decade'!$C$17:$D$17</c:f>
              <c:numCache>
                <c:formatCode>_-* #,##0_-;\-* #,##0_-;_-* "-"??_-;_-@_-</c:formatCode>
                <c:ptCount val="2"/>
                <c:pt idx="0">
                  <c:v>7612</c:v>
                </c:pt>
                <c:pt idx="1">
                  <c:v>44615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4E-4976-AD8F-FA5240EC27D3}"/>
            </c:ext>
          </c:extLst>
        </c:ser>
        <c:ser>
          <c:idx val="0"/>
          <c:order val="3"/>
          <c:tx>
            <c:strRef>
              <c:f>'Deadliest decade'!$B$25</c:f>
              <c:strCache>
                <c:ptCount val="1"/>
                <c:pt idx="0">
                  <c:v>Rest of the World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'Deadliest decade'!$C$13:$D$13</c:f>
              <c:strCache>
                <c:ptCount val="2"/>
                <c:pt idx="0">
                  <c:v>2000s</c:v>
                </c:pt>
                <c:pt idx="1">
                  <c:v>2010s</c:v>
                </c:pt>
              </c:strCache>
            </c:strRef>
          </c:cat>
          <c:val>
            <c:numRef>
              <c:f>'Deadliest decade'!$C$25:$D$25</c:f>
              <c:numCache>
                <c:formatCode>_-* #,##0_-;\-* #,##0_-;_-* "-"??_-;_-@_-</c:formatCode>
                <c:ptCount val="2"/>
                <c:pt idx="0">
                  <c:v>11901</c:v>
                </c:pt>
                <c:pt idx="1">
                  <c:v>9968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4E-4976-AD8F-FA5240EC27D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437754608"/>
        <c:axId val="437757888"/>
      </c:barChart>
      <c:catAx>
        <c:axId val="43775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7757888"/>
        <c:crosses val="autoZero"/>
        <c:auto val="1"/>
        <c:lblAlgn val="ctr"/>
        <c:lblOffset val="100"/>
        <c:noMultiLvlLbl val="0"/>
      </c:catAx>
      <c:valAx>
        <c:axId val="43775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6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DEATHS FROM TERRORISM</a:t>
                </a:r>
              </a:p>
            </c:rich>
          </c:tx>
          <c:layout>
            <c:manualLayout>
              <c:xMode val="edge"/>
              <c:yMode val="edge"/>
              <c:x val="1.3140434037068993E-2"/>
              <c:y val="0.185724375554966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7754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400" b="1" dirty="0">
                <a:latin typeface="Arial" panose="020B0604020202020204" pitchFamily="34" charset="0"/>
              </a:rPr>
              <a:t>Trend in ISIL related Terrorism deaths</a:t>
            </a:r>
            <a:r>
              <a:rPr lang="en-AU" sz="1400" b="1" baseline="0" dirty="0">
                <a:latin typeface="Arial" panose="020B0604020202020204" pitchFamily="34" charset="0"/>
              </a:rPr>
              <a:t>, 2007-2021</a:t>
            </a:r>
            <a:endParaRPr lang="en-AU" sz="1400" b="1" dirty="0"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44304322312724E-2"/>
          <c:y val="7.648073641578898E-2"/>
          <c:w val="0.89408076769849787"/>
          <c:h val="0.7506716172820056"/>
        </c:manualLayout>
      </c:layout>
      <c:areaChart>
        <c:grouping val="stacked"/>
        <c:varyColors val="0"/>
        <c:ser>
          <c:idx val="0"/>
          <c:order val="0"/>
          <c:tx>
            <c:strRef>
              <c:f>TREND_ISIL!$C$12</c:f>
              <c:strCache>
                <c:ptCount val="1"/>
                <c:pt idx="0">
                  <c:v>Islamic State - Khorasan Province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TREND_ISIL!$D$11:$R$11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TREND_ISIL!$D$12:$R$12</c:f>
              <c:numCache>
                <c:formatCode>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83</c:v>
                </c:pt>
                <c:pt idx="10">
                  <c:v>325</c:v>
                </c:pt>
                <c:pt idx="11">
                  <c:v>797</c:v>
                </c:pt>
                <c:pt idx="12">
                  <c:v>220</c:v>
                </c:pt>
                <c:pt idx="13">
                  <c:v>213</c:v>
                </c:pt>
                <c:pt idx="14">
                  <c:v>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33-45E0-A2DD-675E176C6ABC}"/>
            </c:ext>
          </c:extLst>
        </c:ser>
        <c:ser>
          <c:idx val="1"/>
          <c:order val="1"/>
          <c:tx>
            <c:strRef>
              <c:f>TREND_ISIL!$C$13</c:f>
              <c:strCache>
                <c:ptCount val="1"/>
                <c:pt idx="0">
                  <c:v>Islamic State - Sinai Province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TREND_ISIL!$D$11:$R$11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TREND_ISIL!$D$13:$R$13</c:f>
              <c:numCache>
                <c:formatCode>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  <c:pt idx="7">
                  <c:v>50</c:v>
                </c:pt>
                <c:pt idx="8">
                  <c:v>310</c:v>
                </c:pt>
                <c:pt idx="9">
                  <c:v>207</c:v>
                </c:pt>
                <c:pt idx="10">
                  <c:v>501</c:v>
                </c:pt>
                <c:pt idx="11">
                  <c:v>172</c:v>
                </c:pt>
                <c:pt idx="12">
                  <c:v>110</c:v>
                </c:pt>
                <c:pt idx="13">
                  <c:v>114</c:v>
                </c:pt>
                <c:pt idx="1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33-45E0-A2DD-675E176C6ABC}"/>
            </c:ext>
          </c:extLst>
        </c:ser>
        <c:ser>
          <c:idx val="2"/>
          <c:order val="2"/>
          <c:tx>
            <c:strRef>
              <c:f>TREND_ISIL!$C$14</c:f>
              <c:strCache>
                <c:ptCount val="1"/>
                <c:pt idx="0">
                  <c:v>Islamic State (IS)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TREND_ISIL!$D$11:$R$11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TREND_ISIL!$D$14:$R$14</c:f>
              <c:numCache>
                <c:formatCode>0</c:formatCode>
                <c:ptCount val="15"/>
                <c:pt idx="0">
                  <c:v>90</c:v>
                </c:pt>
                <c:pt idx="1">
                  <c:v>0</c:v>
                </c:pt>
                <c:pt idx="2">
                  <c:v>253</c:v>
                </c:pt>
                <c:pt idx="3">
                  <c:v>392</c:v>
                </c:pt>
                <c:pt idx="4">
                  <c:v>665</c:v>
                </c:pt>
                <c:pt idx="5">
                  <c:v>225</c:v>
                </c:pt>
                <c:pt idx="6">
                  <c:v>125</c:v>
                </c:pt>
                <c:pt idx="7">
                  <c:v>356</c:v>
                </c:pt>
                <c:pt idx="8">
                  <c:v>2313</c:v>
                </c:pt>
                <c:pt idx="9">
                  <c:v>3907</c:v>
                </c:pt>
                <c:pt idx="10">
                  <c:v>1784</c:v>
                </c:pt>
                <c:pt idx="11">
                  <c:v>1185</c:v>
                </c:pt>
                <c:pt idx="12">
                  <c:v>785</c:v>
                </c:pt>
                <c:pt idx="13">
                  <c:v>1058</c:v>
                </c:pt>
                <c:pt idx="14">
                  <c:v>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33-45E0-A2DD-675E176C6ABC}"/>
            </c:ext>
          </c:extLst>
        </c:ser>
        <c:ser>
          <c:idx val="3"/>
          <c:order val="3"/>
          <c:tx>
            <c:strRef>
              <c:f>TREND_ISIL!$C$15</c:f>
              <c:strCache>
                <c:ptCount val="1"/>
                <c:pt idx="0">
                  <c:v>Islamic State of Iraq and the Levant (ISIL)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TREND_ISIL!$D$11:$R$11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TREND_ISIL!$D$15:$R$15</c:f>
              <c:numCache>
                <c:formatCode>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159</c:v>
                </c:pt>
                <c:pt idx="8">
                  <c:v>12</c:v>
                </c:pt>
                <c:pt idx="9">
                  <c:v>36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3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C33-45E0-A2DD-675E176C6ABC}"/>
            </c:ext>
          </c:extLst>
        </c:ser>
        <c:ser>
          <c:idx val="4"/>
          <c:order val="4"/>
          <c:tx>
            <c:strRef>
              <c:f>TREND_ISIL!$C$16</c:f>
              <c:strCache>
                <c:ptCount val="1"/>
                <c:pt idx="0">
                  <c:v>Islamic State West Africa (ISWA)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TREND_ISIL!$D$11:$R$11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TREND_ISIL!$D$16:$R$16</c:f>
              <c:numCache>
                <c:formatCode>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18</c:v>
                </c:pt>
                <c:pt idx="11">
                  <c:v>57</c:v>
                </c:pt>
                <c:pt idx="12">
                  <c:v>522</c:v>
                </c:pt>
                <c:pt idx="13">
                  <c:v>712</c:v>
                </c:pt>
                <c:pt idx="14">
                  <c:v>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33-45E0-A2DD-675E176C6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8349504"/>
        <c:axId val="248345344"/>
      </c:areaChart>
      <c:catAx>
        <c:axId val="248349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345344"/>
        <c:crosses val="autoZero"/>
        <c:auto val="1"/>
        <c:lblAlgn val="ctr"/>
        <c:lblOffset val="100"/>
        <c:noMultiLvlLbl val="0"/>
      </c:catAx>
      <c:valAx>
        <c:axId val="24834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200" b="1">
                    <a:latin typeface="Arial Bold" panose="020B0704020202020204" pitchFamily="34" charset="0"/>
                    <a:cs typeface="Arial Bold" panose="020B0704020202020204" pitchFamily="34" charset="0"/>
                  </a:rPr>
                  <a:t>DEATHS FROM TERRORISM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3495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46106178371847"/>
          <c:y val="0.15376038038980472"/>
          <c:w val="0.3074080701169713"/>
          <c:h val="0.466422016708137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NUM_COUNTRIES_ISIL!$C$11</c:f>
              <c:strCache>
                <c:ptCount val="1"/>
                <c:pt idx="0">
                  <c:v>NUM_COUNTRIES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NUM_COUNTRIES_ISIL!$B$12:$B$25</c:f>
              <c:numCache>
                <c:formatCode>0</c:formatCode>
                <c:ptCount val="14"/>
                <c:pt idx="0">
                  <c:v>2007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NUM_COUNTRIES_ISIL!$C$12:$C$25</c:f>
              <c:numCache>
                <c:formatCode>0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4</c:v>
                </c:pt>
                <c:pt idx="7">
                  <c:v>15</c:v>
                </c:pt>
                <c:pt idx="8">
                  <c:v>22</c:v>
                </c:pt>
                <c:pt idx="9">
                  <c:v>23</c:v>
                </c:pt>
                <c:pt idx="10">
                  <c:v>24</c:v>
                </c:pt>
                <c:pt idx="11">
                  <c:v>24</c:v>
                </c:pt>
                <c:pt idx="12">
                  <c:v>26</c:v>
                </c:pt>
                <c:pt idx="1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EE-4205-814E-EABCF0616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57"/>
        <c:axId val="2045600192"/>
        <c:axId val="2045590624"/>
      </c:barChart>
      <c:catAx>
        <c:axId val="204560019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2045590624"/>
        <c:crosses val="autoZero"/>
        <c:auto val="1"/>
        <c:lblAlgn val="ctr"/>
        <c:lblOffset val="2"/>
        <c:tickLblSkip val="1"/>
        <c:tickMarkSkip val="2"/>
        <c:noMultiLvlLbl val="0"/>
      </c:catAx>
      <c:valAx>
        <c:axId val="2045590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200">
                    <a:latin typeface="Arial Bold" panose="020B0704020202020204" pitchFamily="34" charset="0"/>
                    <a:cs typeface="Arial Bold" panose="020B0704020202020204" pitchFamily="34" charset="0"/>
                  </a:rPr>
                  <a:t>NUMBER</a:t>
                </a:r>
                <a:r>
                  <a:rPr lang="en-AU" sz="1200" baseline="0">
                    <a:latin typeface="Arial Bold" panose="020B0704020202020204" pitchFamily="34" charset="0"/>
                    <a:cs typeface="Arial Bold" panose="020B0704020202020204" pitchFamily="34" charset="0"/>
                  </a:rPr>
                  <a:t> OF COUNTRIES</a:t>
                </a:r>
                <a:endParaRPr lang="en-AU" sz="1200">
                  <a:latin typeface="Arial Bold" panose="020B0704020202020204" pitchFamily="34" charset="0"/>
                  <a:cs typeface="Arial Bold" panose="020B07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204560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percentStacked"/>
        <c:varyColors val="0"/>
        <c:ser>
          <c:idx val="0"/>
          <c:order val="0"/>
          <c:tx>
            <c:strRef>
              <c:f>REGIONAL_ISIS_DEATHS!$B$25</c:f>
              <c:strCache>
                <c:ptCount val="1"/>
                <c:pt idx="0">
                  <c:v>MENA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REGIONAL_ISIS_DEATHS!$C$24:$P$24</c:f>
              <c:numCache>
                <c:formatCode>General</c:formatCode>
                <c:ptCount val="14"/>
                <c:pt idx="0">
                  <c:v>2007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REGIONAL_ISIS_DEATHS!$C$25:$P$25</c:f>
              <c:numCache>
                <c:formatCode>General</c:formatCode>
                <c:ptCount val="1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91.916508538899393</c:v>
                </c:pt>
                <c:pt idx="8">
                  <c:v>84.597212378927495</c:v>
                </c:pt>
                <c:pt idx="9">
                  <c:v>68.188736681887406</c:v>
                </c:pt>
                <c:pt idx="10">
                  <c:v>54.183627317955697</c:v>
                </c:pt>
                <c:pt idx="11">
                  <c:v>33.475870494807602</c:v>
                </c:pt>
                <c:pt idx="12">
                  <c:v>37.857142857142897</c:v>
                </c:pt>
                <c:pt idx="13">
                  <c:v>31.945788964182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43-4E10-BDAF-5AC7068587FF}"/>
            </c:ext>
          </c:extLst>
        </c:ser>
        <c:ser>
          <c:idx val="1"/>
          <c:order val="1"/>
          <c:tx>
            <c:strRef>
              <c:f>REGIONAL_ISIS_DEATHS!$B$26</c:f>
              <c:strCache>
                <c:ptCount val="1"/>
                <c:pt idx="0">
                  <c:v>Rest of the World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REGIONAL_ISIS_DEATHS!$C$24:$P$24</c:f>
              <c:numCache>
                <c:formatCode>General</c:formatCode>
                <c:ptCount val="14"/>
                <c:pt idx="0">
                  <c:v>2007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REGIONAL_ISIS_DEATHS!$C$26:$P$26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5.9582542694497196</c:v>
                </c:pt>
                <c:pt idx="8">
                  <c:v>8.6935979210961492</c:v>
                </c:pt>
                <c:pt idx="9">
                  <c:v>8.5235920852359204</c:v>
                </c:pt>
                <c:pt idx="10">
                  <c:v>5.5630936227951198</c:v>
                </c:pt>
                <c:pt idx="11">
                  <c:v>3.6652412950519202</c:v>
                </c:pt>
                <c:pt idx="12">
                  <c:v>1.4285714285714299</c:v>
                </c:pt>
                <c:pt idx="13">
                  <c:v>0.43562439496611799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43-4E10-BDAF-5AC7068587FF}"/>
            </c:ext>
          </c:extLst>
        </c:ser>
        <c:ser>
          <c:idx val="2"/>
          <c:order val="2"/>
          <c:tx>
            <c:strRef>
              <c:f>REGIONAL_ISIS_DEATHS!$B$27</c:f>
              <c:strCache>
                <c:ptCount val="1"/>
                <c:pt idx="0">
                  <c:v>South Asia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REGIONAL_ISIS_DEATHS!$C$24:$P$24</c:f>
              <c:numCache>
                <c:formatCode>General</c:formatCode>
                <c:ptCount val="14"/>
                <c:pt idx="0">
                  <c:v>2007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REGIONAL_ISIS_DEATHS!$C$27:$P$27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2.1252371916508501</c:v>
                </c:pt>
                <c:pt idx="8">
                  <c:v>6.6619418851878098</c:v>
                </c:pt>
                <c:pt idx="9">
                  <c:v>21.803652968036499</c:v>
                </c:pt>
                <c:pt idx="10">
                  <c:v>36.047037539574902</c:v>
                </c:pt>
                <c:pt idx="11">
                  <c:v>26.328649969456301</c:v>
                </c:pt>
                <c:pt idx="12">
                  <c:v>11.1904761904762</c:v>
                </c:pt>
                <c:pt idx="13">
                  <c:v>26.863504356244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43-4E10-BDAF-5AC7068587FF}"/>
            </c:ext>
          </c:extLst>
        </c:ser>
        <c:ser>
          <c:idx val="3"/>
          <c:order val="3"/>
          <c:tx>
            <c:strRef>
              <c:f>REGIONAL_ISIS_DEATHS!$B$28</c:f>
              <c:strCache>
                <c:ptCount val="1"/>
                <c:pt idx="0">
                  <c:v>sub-Saharan Africa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REGIONAL_ISIS_DEATHS!$C$24:$P$24</c:f>
              <c:numCache>
                <c:formatCode>General</c:formatCode>
                <c:ptCount val="14"/>
                <c:pt idx="0">
                  <c:v>2007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REGIONAL_ISIS_DEATHS!$C$28:$P$28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4.7247814788566003E-2</c:v>
                </c:pt>
                <c:pt idx="9">
                  <c:v>1.4840182648401801</c:v>
                </c:pt>
                <c:pt idx="10">
                  <c:v>4.2062415196743599</c:v>
                </c:pt>
                <c:pt idx="11">
                  <c:v>36.530238240684199</c:v>
                </c:pt>
                <c:pt idx="12">
                  <c:v>49.523809523809497</c:v>
                </c:pt>
                <c:pt idx="13">
                  <c:v>40.755082284607901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43-4E10-BDAF-5AC7068587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8342432"/>
        <c:axId val="248328288"/>
      </c:areaChart>
      <c:catAx>
        <c:axId val="248342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248328288"/>
        <c:crosses val="autoZero"/>
        <c:auto val="1"/>
        <c:lblAlgn val="ctr"/>
        <c:lblOffset val="100"/>
        <c:noMultiLvlLbl val="0"/>
      </c:catAx>
      <c:valAx>
        <c:axId val="24832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2483424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Bold" panose="020B0704020202020204" pitchFamily="34" charset="0"/>
              <a:ea typeface="+mn-ea"/>
              <a:cs typeface="Arial Bold" panose="020B07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b="1" dirty="0">
                <a:latin typeface="Arial" panose="020B0604020202020204" pitchFamily="34" charset="0"/>
              </a:rPr>
              <a:t>Incidents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TERRORISM_SAHEL!$C$24</c:f>
              <c:strCache>
                <c:ptCount val="1"/>
                <c:pt idx="0">
                  <c:v>N_INCIDENTS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TERRORISM_SAHEL!$B$25:$B$39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TERRORISM_SAHEL!$C$25:$C$39</c:f>
              <c:numCache>
                <c:formatCode>#,##0</c:formatCode>
                <c:ptCount val="15"/>
                <c:pt idx="0">
                  <c:v>63</c:v>
                </c:pt>
                <c:pt idx="1">
                  <c:v>45</c:v>
                </c:pt>
                <c:pt idx="2">
                  <c:v>61</c:v>
                </c:pt>
                <c:pt idx="3">
                  <c:v>82</c:v>
                </c:pt>
                <c:pt idx="4">
                  <c:v>146</c:v>
                </c:pt>
                <c:pt idx="5">
                  <c:v>226</c:v>
                </c:pt>
                <c:pt idx="6">
                  <c:v>141</c:v>
                </c:pt>
                <c:pt idx="7">
                  <c:v>179</c:v>
                </c:pt>
                <c:pt idx="8">
                  <c:v>307</c:v>
                </c:pt>
                <c:pt idx="9">
                  <c:v>301</c:v>
                </c:pt>
                <c:pt idx="10">
                  <c:v>528</c:v>
                </c:pt>
                <c:pt idx="11">
                  <c:v>780</c:v>
                </c:pt>
                <c:pt idx="12">
                  <c:v>882</c:v>
                </c:pt>
                <c:pt idx="13">
                  <c:v>737</c:v>
                </c:pt>
                <c:pt idx="14">
                  <c:v>924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B4-45C6-8C8F-06790117C2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024416"/>
        <c:axId val="127021920"/>
      </c:lineChart>
      <c:catAx>
        <c:axId val="12702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127021920"/>
        <c:crosses val="autoZero"/>
        <c:auto val="1"/>
        <c:lblAlgn val="ctr"/>
        <c:lblOffset val="100"/>
        <c:tickMarkSkip val="2"/>
        <c:noMultiLvlLbl val="0"/>
      </c:catAx>
      <c:valAx>
        <c:axId val="12702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127024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b="1" dirty="0">
                <a:latin typeface="Arial" panose="020B0604020202020204" pitchFamily="34" charset="0"/>
              </a:rPr>
              <a:t>Deaths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TERRORISM_SAHEL!$F$24</c:f>
              <c:strCache>
                <c:ptCount val="1"/>
                <c:pt idx="0">
                  <c:v>TOTAL_DEATHS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TERRORISM_SAHEL!$E$25:$E$39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TERRORISM_SAHEL!$F$25:$F$39</c:f>
              <c:numCache>
                <c:formatCode>General</c:formatCode>
                <c:ptCount val="15"/>
                <c:pt idx="0">
                  <c:v>134</c:v>
                </c:pt>
                <c:pt idx="1">
                  <c:v>39</c:v>
                </c:pt>
                <c:pt idx="2">
                  <c:v>40</c:v>
                </c:pt>
                <c:pt idx="3">
                  <c:v>141</c:v>
                </c:pt>
                <c:pt idx="4">
                  <c:v>360</c:v>
                </c:pt>
                <c:pt idx="5">
                  <c:v>806</c:v>
                </c:pt>
                <c:pt idx="6">
                  <c:v>971</c:v>
                </c:pt>
                <c:pt idx="7">
                  <c:v>2256</c:v>
                </c:pt>
                <c:pt idx="8">
                  <c:v>2826</c:v>
                </c:pt>
                <c:pt idx="9">
                  <c:v>959</c:v>
                </c:pt>
                <c:pt idx="10">
                  <c:v>1398</c:v>
                </c:pt>
                <c:pt idx="11">
                  <c:v>1459</c:v>
                </c:pt>
                <c:pt idx="12">
                  <c:v>2404</c:v>
                </c:pt>
                <c:pt idx="13">
                  <c:v>2511</c:v>
                </c:pt>
                <c:pt idx="14">
                  <c:v>2550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5F-48C4-A515-A12CA2D63B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727712"/>
        <c:axId val="36731456"/>
      </c:lineChart>
      <c:catAx>
        <c:axId val="3672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36731456"/>
        <c:crosses val="autoZero"/>
        <c:auto val="1"/>
        <c:lblAlgn val="ctr"/>
        <c:lblOffset val="100"/>
        <c:noMultiLvlLbl val="0"/>
      </c:catAx>
      <c:valAx>
        <c:axId val="36731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3672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KIDNAPPINGS_SAHEL!$C$11</c:f>
              <c:strCache>
                <c:ptCount val="1"/>
                <c:pt idx="0">
                  <c:v>NUMBER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KIDNAPPINGS_SAHEL!$B$12:$B$36</c:f>
              <c:numCache>
                <c:formatCode>0</c:formatCode>
                <c:ptCount val="25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 formatCode="General">
                  <c:v>2011</c:v>
                </c:pt>
                <c:pt idx="15" formatCode="General">
                  <c:v>2012</c:v>
                </c:pt>
                <c:pt idx="16" formatCode="General">
                  <c:v>2013</c:v>
                </c:pt>
                <c:pt idx="17" formatCode="General">
                  <c:v>2014</c:v>
                </c:pt>
                <c:pt idx="18" formatCode="General">
                  <c:v>2015</c:v>
                </c:pt>
                <c:pt idx="19" formatCode="General">
                  <c:v>2016</c:v>
                </c:pt>
                <c:pt idx="20" formatCode="General">
                  <c:v>2017</c:v>
                </c:pt>
                <c:pt idx="21" formatCode="General">
                  <c:v>2018</c:v>
                </c:pt>
                <c:pt idx="22" formatCode="General">
                  <c:v>2019</c:v>
                </c:pt>
                <c:pt idx="23" formatCode="General">
                  <c:v>2020</c:v>
                </c:pt>
                <c:pt idx="24" formatCode="General">
                  <c:v>2021</c:v>
                </c:pt>
              </c:numCache>
            </c:numRef>
          </c:cat>
          <c:val>
            <c:numRef>
              <c:f>KIDNAPPINGS_SAHEL!$C$12:$C$36</c:f>
              <c:numCache>
                <c:formatCode>0</c:formatCode>
                <c:ptCount val="25"/>
                <c:pt idx="0">
                  <c:v>8</c:v>
                </c:pt>
                <c:pt idx="1">
                  <c:v>8</c:v>
                </c:pt>
                <c:pt idx="2">
                  <c:v>10</c:v>
                </c:pt>
                <c:pt idx="3">
                  <c:v>3</c:v>
                </c:pt>
                <c:pt idx="4">
                  <c:v>4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4</c:v>
                </c:pt>
                <c:pt idx="9">
                  <c:v>17</c:v>
                </c:pt>
                <c:pt idx="10">
                  <c:v>62</c:v>
                </c:pt>
                <c:pt idx="11">
                  <c:v>13</c:v>
                </c:pt>
                <c:pt idx="12">
                  <c:v>26</c:v>
                </c:pt>
                <c:pt idx="13">
                  <c:v>27</c:v>
                </c:pt>
                <c:pt idx="14" formatCode="General">
                  <c:v>15</c:v>
                </c:pt>
                <c:pt idx="15" formatCode="General">
                  <c:v>30</c:v>
                </c:pt>
                <c:pt idx="16" formatCode="General">
                  <c:v>40</c:v>
                </c:pt>
                <c:pt idx="17" formatCode="General">
                  <c:v>46</c:v>
                </c:pt>
                <c:pt idx="18" formatCode="General">
                  <c:v>37</c:v>
                </c:pt>
                <c:pt idx="19" formatCode="General">
                  <c:v>54</c:v>
                </c:pt>
                <c:pt idx="20" formatCode="General">
                  <c:v>78</c:v>
                </c:pt>
                <c:pt idx="21" formatCode="General">
                  <c:v>214</c:v>
                </c:pt>
                <c:pt idx="22" formatCode="General">
                  <c:v>333</c:v>
                </c:pt>
                <c:pt idx="23" formatCode="General">
                  <c:v>566</c:v>
                </c:pt>
                <c:pt idx="24" formatCode="General">
                  <c:v>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22-44CB-91AF-DFACA0ADC2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57"/>
        <c:axId val="2045600192"/>
        <c:axId val="2045590624"/>
      </c:barChart>
      <c:catAx>
        <c:axId val="204560019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2045590624"/>
        <c:crosses val="autoZero"/>
        <c:auto val="1"/>
        <c:lblAlgn val="ctr"/>
        <c:lblOffset val="2"/>
        <c:tickLblSkip val="1"/>
        <c:tickMarkSkip val="2"/>
        <c:noMultiLvlLbl val="0"/>
      </c:catAx>
      <c:valAx>
        <c:axId val="2045590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200">
                    <a:latin typeface="Arial Bold" panose="020B0704020202020204" pitchFamily="34" charset="0"/>
                    <a:cs typeface="Arial Bold" panose="020B0704020202020204" pitchFamily="34" charset="0"/>
                  </a:rPr>
                  <a:t>KIDNAPPINGS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204560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'ATTACKS_WEST_IDEOLOGY (2)'!$C$10</c:f>
              <c:strCache>
                <c:ptCount val="1"/>
                <c:pt idx="0">
                  <c:v>Unclear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'ATTACKS_WEST_IDEOLOGY (2)'!$B$11:$B$25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'ATTACKS_WEST_IDEOLOGY (2)'!$C$11:$C$25</c:f>
              <c:numCache>
                <c:formatCode>General</c:formatCode>
                <c:ptCount val="15"/>
                <c:pt idx="0">
                  <c:v>45</c:v>
                </c:pt>
                <c:pt idx="1">
                  <c:v>28</c:v>
                </c:pt>
                <c:pt idx="2">
                  <c:v>31</c:v>
                </c:pt>
                <c:pt idx="3">
                  <c:v>51</c:v>
                </c:pt>
                <c:pt idx="4">
                  <c:v>42</c:v>
                </c:pt>
                <c:pt idx="5">
                  <c:v>28</c:v>
                </c:pt>
                <c:pt idx="6">
                  <c:v>28</c:v>
                </c:pt>
                <c:pt idx="7">
                  <c:v>26</c:v>
                </c:pt>
                <c:pt idx="8">
                  <c:v>22</c:v>
                </c:pt>
                <c:pt idx="9">
                  <c:v>44</c:v>
                </c:pt>
                <c:pt idx="10">
                  <c:v>17</c:v>
                </c:pt>
                <c:pt idx="11">
                  <c:v>15</c:v>
                </c:pt>
                <c:pt idx="12">
                  <c:v>14</c:v>
                </c:pt>
                <c:pt idx="13">
                  <c:v>7</c:v>
                </c:pt>
                <c:pt idx="1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5D-4720-BEFA-D0FEF9A1F58D}"/>
            </c:ext>
          </c:extLst>
        </c:ser>
        <c:ser>
          <c:idx val="1"/>
          <c:order val="1"/>
          <c:tx>
            <c:strRef>
              <c:f>'ATTACKS_WEST_IDEOLOGY (2)'!$D$10</c:f>
              <c:strCache>
                <c:ptCount val="1"/>
                <c:pt idx="0">
                  <c:v>Separatist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'ATTACKS_WEST_IDEOLOGY (2)'!$B$11:$B$25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'ATTACKS_WEST_IDEOLOGY (2)'!$D$11:$D$25</c:f>
              <c:numCache>
                <c:formatCode>General</c:formatCode>
                <c:ptCount val="15"/>
                <c:pt idx="0">
                  <c:v>27</c:v>
                </c:pt>
                <c:pt idx="1">
                  <c:v>31</c:v>
                </c:pt>
                <c:pt idx="2">
                  <c:v>36</c:v>
                </c:pt>
                <c:pt idx="3">
                  <c:v>24</c:v>
                </c:pt>
                <c:pt idx="4">
                  <c:v>14</c:v>
                </c:pt>
                <c:pt idx="5">
                  <c:v>6</c:v>
                </c:pt>
                <c:pt idx="6">
                  <c:v>4</c:v>
                </c:pt>
                <c:pt idx="7">
                  <c:v>7</c:v>
                </c:pt>
                <c:pt idx="8">
                  <c:v>13</c:v>
                </c:pt>
                <c:pt idx="9">
                  <c:v>29</c:v>
                </c:pt>
                <c:pt idx="10">
                  <c:v>66</c:v>
                </c:pt>
                <c:pt idx="11">
                  <c:v>52</c:v>
                </c:pt>
                <c:pt idx="12">
                  <c:v>32</c:v>
                </c:pt>
                <c:pt idx="13">
                  <c:v>20</c:v>
                </c:pt>
                <c:pt idx="1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5D-4720-BEFA-D0FEF9A1F58D}"/>
            </c:ext>
          </c:extLst>
        </c:ser>
        <c:ser>
          <c:idx val="2"/>
          <c:order val="2"/>
          <c:tx>
            <c:strRef>
              <c:f>'ATTACKS_WEST_IDEOLOGY (2)'!$E$10</c:f>
              <c:strCache>
                <c:ptCount val="1"/>
                <c:pt idx="0">
                  <c:v>Religious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'ATTACKS_WEST_IDEOLOGY (2)'!$B$11:$B$25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'ATTACKS_WEST_IDEOLOGY (2)'!$E$11:$E$25</c:f>
              <c:numCache>
                <c:formatCode>General</c:formatCode>
                <c:ptCount val="1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7</c:v>
                </c:pt>
                <c:pt idx="8">
                  <c:v>11</c:v>
                </c:pt>
                <c:pt idx="9">
                  <c:v>26</c:v>
                </c:pt>
                <c:pt idx="10">
                  <c:v>27</c:v>
                </c:pt>
                <c:pt idx="11">
                  <c:v>15</c:v>
                </c:pt>
                <c:pt idx="12">
                  <c:v>8</c:v>
                </c:pt>
                <c:pt idx="13">
                  <c:v>19</c:v>
                </c:pt>
                <c:pt idx="1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5D-4720-BEFA-D0FEF9A1F58D}"/>
            </c:ext>
          </c:extLst>
        </c:ser>
        <c:ser>
          <c:idx val="3"/>
          <c:order val="3"/>
          <c:tx>
            <c:strRef>
              <c:f>'ATTACKS_WEST_IDEOLOGY (2)'!$F$10</c:f>
              <c:strCache>
                <c:ptCount val="1"/>
                <c:pt idx="0">
                  <c:v>Far-right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'ATTACKS_WEST_IDEOLOGY (2)'!$B$11:$B$25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'ATTACKS_WEST_IDEOLOGY (2)'!$F$11:$F$25</c:f>
              <c:numCache>
                <c:formatCode>General</c:formatCode>
                <c:ptCount val="1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7</c:v>
                </c:pt>
                <c:pt idx="5">
                  <c:v>3</c:v>
                </c:pt>
                <c:pt idx="6">
                  <c:v>0</c:v>
                </c:pt>
                <c:pt idx="7">
                  <c:v>3</c:v>
                </c:pt>
                <c:pt idx="8">
                  <c:v>4</c:v>
                </c:pt>
                <c:pt idx="9">
                  <c:v>13</c:v>
                </c:pt>
                <c:pt idx="10">
                  <c:v>20</c:v>
                </c:pt>
                <c:pt idx="11">
                  <c:v>32</c:v>
                </c:pt>
                <c:pt idx="12">
                  <c:v>33</c:v>
                </c:pt>
                <c:pt idx="13">
                  <c:v>18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5D-4720-BEFA-D0FEF9A1F58D}"/>
            </c:ext>
          </c:extLst>
        </c:ser>
        <c:ser>
          <c:idx val="4"/>
          <c:order val="4"/>
          <c:tx>
            <c:strRef>
              <c:f>'ATTACKS_WEST_IDEOLOGY (2)'!$G$10</c:f>
              <c:strCache>
                <c:ptCount val="1"/>
                <c:pt idx="0">
                  <c:v>Far-left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'ATTACKS_WEST_IDEOLOGY (2)'!$B$11:$B$25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'ATTACKS_WEST_IDEOLOGY (2)'!$G$11:$G$25</c:f>
              <c:numCache>
                <c:formatCode>General</c:formatCode>
                <c:ptCount val="15"/>
                <c:pt idx="0">
                  <c:v>2</c:v>
                </c:pt>
                <c:pt idx="1">
                  <c:v>1</c:v>
                </c:pt>
                <c:pt idx="2">
                  <c:v>6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7</c:v>
                </c:pt>
                <c:pt idx="10">
                  <c:v>48</c:v>
                </c:pt>
                <c:pt idx="11">
                  <c:v>69</c:v>
                </c:pt>
                <c:pt idx="12">
                  <c:v>44</c:v>
                </c:pt>
                <c:pt idx="13">
                  <c:v>48</c:v>
                </c:pt>
                <c:pt idx="1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5D-4720-BEFA-D0FEF9A1F5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overlap val="100"/>
        <c:axId val="2045602272"/>
        <c:axId val="2045598112"/>
      </c:barChart>
      <c:catAx>
        <c:axId val="204560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2045598112"/>
        <c:crosses val="autoZero"/>
        <c:auto val="1"/>
        <c:lblAlgn val="ctr"/>
        <c:lblOffset val="100"/>
        <c:noMultiLvlLbl val="0"/>
      </c:catAx>
      <c:valAx>
        <c:axId val="2045598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400" dirty="0">
                    <a:latin typeface="Arial" panose="020B0604020202020204" pitchFamily="34" charset="0"/>
                  </a:rPr>
                  <a:t>NUMBER OF ATTACKS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204560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732058216657733"/>
          <c:y val="6.6104044686721847E-2"/>
          <c:w val="9.639492968908564E-2"/>
          <c:h val="0.3264811449850820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CHANGE 2020-2021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171954970286527"/>
          <c:y val="0.10487692422393395"/>
          <c:w val="0.69449995653142405"/>
          <c:h val="0.831359699893659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'Region Average'!$C$22</c:f>
              <c:strCache>
                <c:ptCount val="1"/>
                <c:pt idx="0">
                  <c:v>CHANGE 2020-2021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88-4639-9B16-96F6C06242E7}"/>
              </c:ext>
            </c:extLst>
          </c:dPt>
          <c:cat>
            <c:strRef>
              <c:f>'Region Average'!$B$23:$B$31</c:f>
              <c:strCache>
                <c:ptCount val="9"/>
                <c:pt idx="0">
                  <c:v>South Asia</c:v>
                </c:pt>
                <c:pt idx="1">
                  <c:v>North America</c:v>
                </c:pt>
                <c:pt idx="2">
                  <c:v>Middle East and North Africa</c:v>
                </c:pt>
                <c:pt idx="3">
                  <c:v>South America</c:v>
                </c:pt>
                <c:pt idx="4">
                  <c:v>sub-Saharan Africa</c:v>
                </c:pt>
                <c:pt idx="5">
                  <c:v>Asia-Pacific</c:v>
                </c:pt>
                <c:pt idx="6">
                  <c:v>Europe</c:v>
                </c:pt>
                <c:pt idx="7">
                  <c:v>Russia and Eurasia</c:v>
                </c:pt>
                <c:pt idx="8">
                  <c:v>Central America And Caribbean</c:v>
                </c:pt>
              </c:strCache>
            </c:strRef>
          </c:cat>
          <c:val>
            <c:numRef>
              <c:f>'Region Average'!$C$23:$C$31</c:f>
              <c:numCache>
                <c:formatCode>0.000</c:formatCode>
                <c:ptCount val="9"/>
                <c:pt idx="0">
                  <c:v>-0.20300000000000001</c:v>
                </c:pt>
                <c:pt idx="1">
                  <c:v>-0.29799999999999999</c:v>
                </c:pt>
                <c:pt idx="2">
                  <c:v>-0.29399999999999998</c:v>
                </c:pt>
                <c:pt idx="3">
                  <c:v>-4.9000000000000002E-2</c:v>
                </c:pt>
                <c:pt idx="4">
                  <c:v>4.0000000000000001E-3</c:v>
                </c:pt>
                <c:pt idx="5">
                  <c:v>-0.219</c:v>
                </c:pt>
                <c:pt idx="6">
                  <c:v>-0.28399999999999997</c:v>
                </c:pt>
                <c:pt idx="7">
                  <c:v>-0.40500000000000003</c:v>
                </c:pt>
                <c:pt idx="8">
                  <c:v>-5.1999999999999998E-2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88-4639-9B16-96F6C06242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11294095"/>
        <c:axId val="1211290351"/>
      </c:barChart>
      <c:catAx>
        <c:axId val="121129409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1211290351"/>
        <c:crosses val="autoZero"/>
        <c:auto val="0"/>
        <c:lblAlgn val="ctr"/>
        <c:lblOffset val="100"/>
        <c:noMultiLvlLbl val="0"/>
      </c:catAx>
      <c:valAx>
        <c:axId val="12112903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1211294095"/>
        <c:crosses val="max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FATALITIES_IDEOLOGY!$B$10:$F$10</c:f>
              <c:strCache>
                <c:ptCount val="5"/>
                <c:pt idx="0">
                  <c:v>Religious</c:v>
                </c:pt>
                <c:pt idx="1">
                  <c:v>Far Right</c:v>
                </c:pt>
                <c:pt idx="2">
                  <c:v>Unclear</c:v>
                </c:pt>
                <c:pt idx="3">
                  <c:v>Separatist</c:v>
                </c:pt>
                <c:pt idx="4">
                  <c:v>Far Left</c:v>
                </c:pt>
              </c:strCache>
            </c:strRef>
          </c:cat>
          <c:val>
            <c:numRef>
              <c:f>FATALITIES_IDEOLOGY!$B$11:$F$11</c:f>
              <c:numCache>
                <c:formatCode>General</c:formatCode>
                <c:ptCount val="5"/>
                <c:pt idx="0">
                  <c:v>536</c:v>
                </c:pt>
                <c:pt idx="1">
                  <c:v>238</c:v>
                </c:pt>
                <c:pt idx="2">
                  <c:v>75</c:v>
                </c:pt>
                <c:pt idx="3">
                  <c:v>16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29-4FB5-A8F9-371671E833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-27"/>
        <c:axId val="2062379136"/>
        <c:axId val="2062402432"/>
      </c:barChart>
      <c:catAx>
        <c:axId val="206237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2062402432"/>
        <c:crosses val="autoZero"/>
        <c:auto val="1"/>
        <c:lblAlgn val="ctr"/>
        <c:lblOffset val="100"/>
        <c:noMultiLvlLbl val="0"/>
      </c:catAx>
      <c:valAx>
        <c:axId val="206240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latin typeface="Arial Bold" panose="020B0704020202020204" pitchFamily="34" charset="0"/>
                    <a:cs typeface="Arial Bold" panose="020B0704020202020204" pitchFamily="34" charset="0"/>
                  </a:rPr>
                  <a:t>FATALITIES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2062379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D1-4D3D-9E33-69CAE43F36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FD1-4D3D-9E33-69CAE43F36DF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FD1-4D3D-9E33-69CAE43F36DF}"/>
              </c:ext>
            </c:extLst>
          </c:dPt>
          <c:dLbls>
            <c:dLbl>
              <c:idx val="0"/>
              <c:layout>
                <c:manualLayout>
                  <c:x val="-0.10851370851370852"/>
                  <c:y val="-8.4631451332459006E-1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D1-4D3D-9E33-69CAE43F36DF}"/>
                </c:ext>
              </c:extLst>
            </c:dLbl>
            <c:dLbl>
              <c:idx val="1"/>
              <c:layout>
                <c:manualLayout>
                  <c:x val="1.1544011544010698E-3"/>
                  <c:y val="-0.1361812721217325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D1-4D3D-9E33-69CAE43F36DF}"/>
                </c:ext>
              </c:extLst>
            </c:dLbl>
            <c:dLbl>
              <c:idx val="2"/>
              <c:layout>
                <c:manualLayout>
                  <c:x val="0.13184493236695072"/>
                  <c:y val="7.9767180613604531E-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old" panose="020B0704020202020204" pitchFamily="34" charset="0"/>
                      <a:ea typeface="+mn-ea"/>
                      <a:cs typeface="Arial Bold" panose="020B07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321899365936396E-2"/>
                      <c:h val="4.87020937518823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FD1-4D3D-9E33-69CAE43F36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old" panose="020B0704020202020204" pitchFamily="34" charset="0"/>
                    <a:ea typeface="+mn-ea"/>
                    <a:cs typeface="Arial Bold" panose="020B07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FATALITY_BY_CONFLICT!$B$16:$B$18</c:f>
              <c:strCache>
                <c:ptCount val="3"/>
                <c:pt idx="0">
                  <c:v>Countries with minor conflicts</c:v>
                </c:pt>
                <c:pt idx="1">
                  <c:v>Countries without conflict</c:v>
                </c:pt>
                <c:pt idx="2">
                  <c:v>Countries in War</c:v>
                </c:pt>
              </c:strCache>
            </c:strRef>
          </c:cat>
          <c:val>
            <c:numRef>
              <c:f>FATALITY_BY_CONFLICT!$C$16:$C$18</c:f>
              <c:numCache>
                <c:formatCode>General</c:formatCode>
                <c:ptCount val="3"/>
                <c:pt idx="0">
                  <c:v>49.42</c:v>
                </c:pt>
                <c:pt idx="1">
                  <c:v>2.42</c:v>
                </c:pt>
                <c:pt idx="2">
                  <c:v>48.16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FD1-4D3D-9E33-69CAE43F36D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76"/>
        <c:holeSize val="49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Bold" panose="020B0704020202020204" pitchFamily="34" charset="0"/>
              <a:ea typeface="+mn-ea"/>
              <a:cs typeface="Arial Bold" panose="020B07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SURVIVAL!$D$11</c:f>
              <c:strCache>
                <c:ptCount val="1"/>
                <c:pt idx="0">
                  <c:v>ACTIVE IN 2015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SURVIVAL!$C$12:$C$26</c:f>
              <c:numCache>
                <c:formatCode>0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SURVIVAL!$D$12:$D$26</c:f>
              <c:numCache>
                <c:formatCode>General</c:formatCode>
                <c:ptCount val="15"/>
                <c:pt idx="8">
                  <c:v>84</c:v>
                </c:pt>
                <c:pt idx="9">
                  <c:v>52</c:v>
                </c:pt>
                <c:pt idx="10">
                  <c:v>48</c:v>
                </c:pt>
                <c:pt idx="11">
                  <c:v>46</c:v>
                </c:pt>
                <c:pt idx="12">
                  <c:v>39</c:v>
                </c:pt>
                <c:pt idx="13">
                  <c:v>33</c:v>
                </c:pt>
                <c:pt idx="14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12-47B5-940F-BA8A56D6F193}"/>
            </c:ext>
          </c:extLst>
        </c:ser>
        <c:ser>
          <c:idx val="1"/>
          <c:order val="1"/>
          <c:tx>
            <c:strRef>
              <c:f>SURVIVAL!$E$11</c:f>
              <c:strCache>
                <c:ptCount val="1"/>
                <c:pt idx="0">
                  <c:v>ACTIVE IN 2007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SURVIVAL!$C$12:$C$26</c:f>
              <c:numCache>
                <c:formatCode>0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SURVIVAL!$E$12:$E$26</c:f>
              <c:numCache>
                <c:formatCode>General</c:formatCode>
                <c:ptCount val="15"/>
                <c:pt idx="0">
                  <c:v>139</c:v>
                </c:pt>
                <c:pt idx="1">
                  <c:v>73</c:v>
                </c:pt>
                <c:pt idx="2">
                  <c:v>69</c:v>
                </c:pt>
                <c:pt idx="3">
                  <c:v>71</c:v>
                </c:pt>
                <c:pt idx="4">
                  <c:v>51</c:v>
                </c:pt>
                <c:pt idx="5">
                  <c:v>46</c:v>
                </c:pt>
                <c:pt idx="6">
                  <c:v>40</c:v>
                </c:pt>
                <c:pt idx="7">
                  <c:v>29</c:v>
                </c:pt>
                <c:pt idx="8">
                  <c:v>33</c:v>
                </c:pt>
                <c:pt idx="9">
                  <c:v>32</c:v>
                </c:pt>
                <c:pt idx="10">
                  <c:v>35</c:v>
                </c:pt>
                <c:pt idx="11">
                  <c:v>36</c:v>
                </c:pt>
                <c:pt idx="12">
                  <c:v>32</c:v>
                </c:pt>
                <c:pt idx="13">
                  <c:v>25</c:v>
                </c:pt>
                <c:pt idx="14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12-47B5-940F-BA8A56D6F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8340352"/>
        <c:axId val="248342848"/>
      </c:lineChart>
      <c:catAx>
        <c:axId val="24834035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248342848"/>
        <c:crosses val="autoZero"/>
        <c:auto val="1"/>
        <c:lblAlgn val="ctr"/>
        <c:lblOffset val="100"/>
        <c:noMultiLvlLbl val="0"/>
      </c:catAx>
      <c:valAx>
        <c:axId val="24834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400" b="1">
                    <a:latin typeface="Arial Bold" panose="020B0704020202020204" pitchFamily="34" charset="0"/>
                    <a:cs typeface="Arial Bold" panose="020B0704020202020204" pitchFamily="34" charset="0"/>
                  </a:rPr>
                  <a:t>NUMBER OF TERRORIST GROUPS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24834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517442406610509E-2"/>
          <c:y val="4.8888888888888891E-2"/>
          <c:w val="0.88840256870683987"/>
          <c:h val="0.798118926409366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472C4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3273602123776462E-2"/>
                </c:manualLayout>
              </c:layout>
              <c:tx>
                <c:rich>
                  <a:bodyPr/>
                  <a:lstStyle/>
                  <a:p>
                    <a:fld id="{D4CE3C2B-EFBC-44FE-9C3C-DD6A6CDA9FBA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4DD-4B4C-91F1-8F79D832DCC0}"/>
                </c:ext>
              </c:extLst>
            </c:dLbl>
            <c:dLbl>
              <c:idx val="6"/>
              <c:layout>
                <c:manualLayout>
                  <c:x val="0"/>
                  <c:y val="1.327360212377637E-2"/>
                </c:manualLayout>
              </c:layout>
              <c:tx>
                <c:rich>
                  <a:bodyPr/>
                  <a:lstStyle/>
                  <a:p>
                    <a:fld id="{5D33803D-27D0-4B4B-89B5-CD5486FAC253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4DD-4B4C-91F1-8F79D832DCC0}"/>
                </c:ext>
              </c:extLst>
            </c:dLbl>
            <c:dLbl>
              <c:idx val="10"/>
              <c:layout>
                <c:manualLayout>
                  <c:x val="0"/>
                  <c:y val="9.9552015928322541E-3"/>
                </c:manualLayout>
              </c:layout>
              <c:tx>
                <c:rich>
                  <a:bodyPr/>
                  <a:lstStyle/>
                  <a:p>
                    <a:fld id="{FB398A1D-A5E9-4145-843C-C4BB8EFEC0AD}" type="VALUE">
                      <a:rPr lang="en-US">
                        <a:latin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4DD-4B4C-91F1-8F79D832DC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'Decrease in Deaths'!$C$11:$C$21</c:f>
              <c:strCache>
                <c:ptCount val="11"/>
                <c:pt idx="0">
                  <c:v>Mozambique</c:v>
                </c:pt>
                <c:pt idx="1">
                  <c:v>Nigeria</c:v>
                </c:pt>
                <c:pt idx="2">
                  <c:v>Syria</c:v>
                </c:pt>
                <c:pt idx="3">
                  <c:v>Chad</c:v>
                </c:pt>
                <c:pt idx="4">
                  <c:v>Colombia</c:v>
                </c:pt>
                <c:pt idx="5">
                  <c:v>Somalia</c:v>
                </c:pt>
                <c:pt idx="6">
                  <c:v>Cameroon</c:v>
                </c:pt>
                <c:pt idx="7">
                  <c:v>Egypt</c:v>
                </c:pt>
                <c:pt idx="8">
                  <c:v>India</c:v>
                </c:pt>
                <c:pt idx="9">
                  <c:v>Philippines</c:v>
                </c:pt>
                <c:pt idx="10">
                  <c:v>Tanzania</c:v>
                </c:pt>
              </c:strCache>
            </c:strRef>
          </c:cat>
          <c:val>
            <c:numRef>
              <c:f>'Decrease in Deaths'!$F$11:$F$21</c:f>
              <c:numCache>
                <c:formatCode>_-* #,##0_-;\-* #,##0_-;_-* "-"??_-;_-@_-</c:formatCode>
                <c:ptCount val="11"/>
                <c:pt idx="0">
                  <c:v>-414</c:v>
                </c:pt>
                <c:pt idx="1">
                  <c:v>-391</c:v>
                </c:pt>
                <c:pt idx="2">
                  <c:v>-236</c:v>
                </c:pt>
                <c:pt idx="3">
                  <c:v>-95</c:v>
                </c:pt>
                <c:pt idx="4">
                  <c:v>-78</c:v>
                </c:pt>
                <c:pt idx="5">
                  <c:v>-67</c:v>
                </c:pt>
                <c:pt idx="6">
                  <c:v>-61</c:v>
                </c:pt>
                <c:pt idx="7">
                  <c:v>-53</c:v>
                </c:pt>
                <c:pt idx="8">
                  <c:v>-49</c:v>
                </c:pt>
                <c:pt idx="9">
                  <c:v>-44</c:v>
                </c:pt>
                <c:pt idx="10">
                  <c:v>-18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DD-4B4C-91F1-8F79D832D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27"/>
        <c:axId val="658198184"/>
        <c:axId val="658192936"/>
      </c:barChart>
      <c:catAx>
        <c:axId val="658198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192936"/>
        <c:crosses val="autoZero"/>
        <c:auto val="1"/>
        <c:lblAlgn val="ctr"/>
        <c:lblOffset val="100"/>
        <c:noMultiLvlLbl val="0"/>
      </c:catAx>
      <c:valAx>
        <c:axId val="658192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dirty="0">
                    <a:latin typeface="Arial" panose="020B0604020202020204" pitchFamily="34" charset="0"/>
                  </a:rPr>
                  <a:t>CHANGE IN DEATHS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raphik Medium" panose="020B0603030202060203"/>
                <a:ea typeface="+mn-ea"/>
                <a:cs typeface="+mn-cs"/>
              </a:defRPr>
            </a:pPr>
            <a:endParaRPr lang="en-US"/>
          </a:p>
        </c:txPr>
        <c:crossAx val="658198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46870350883559"/>
          <c:y val="2.9573241061130334E-2"/>
          <c:w val="0.8302424132467312"/>
          <c:h val="0.82262140242850268"/>
        </c:manualLayout>
      </c:layout>
      <c:areaChart>
        <c:grouping val="stacked"/>
        <c:varyColors val="0"/>
        <c:ser>
          <c:idx val="0"/>
          <c:order val="0"/>
          <c:tx>
            <c:strRef>
              <c:f>REGIONAL_TREND_2007!$C$12</c:f>
              <c:strCache>
                <c:ptCount val="1"/>
                <c:pt idx="0">
                  <c:v>Afghanistan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REGIONAL_TREND_2007!$D$11:$R$11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REGIONAL_TREND_2007!$D$12:$R$12</c:f>
              <c:numCache>
                <c:formatCode>0</c:formatCode>
                <c:ptCount val="15"/>
                <c:pt idx="0">
                  <c:v>725</c:v>
                </c:pt>
                <c:pt idx="1">
                  <c:v>825</c:v>
                </c:pt>
                <c:pt idx="2">
                  <c:v>1099</c:v>
                </c:pt>
                <c:pt idx="3">
                  <c:v>1504</c:v>
                </c:pt>
                <c:pt idx="4">
                  <c:v>1523</c:v>
                </c:pt>
                <c:pt idx="5">
                  <c:v>1462</c:v>
                </c:pt>
                <c:pt idx="6">
                  <c:v>884</c:v>
                </c:pt>
                <c:pt idx="7">
                  <c:v>1121</c:v>
                </c:pt>
                <c:pt idx="8">
                  <c:v>986</c:v>
                </c:pt>
                <c:pt idx="9">
                  <c:v>635</c:v>
                </c:pt>
                <c:pt idx="10">
                  <c:v>1238</c:v>
                </c:pt>
                <c:pt idx="11">
                  <c:v>1613</c:v>
                </c:pt>
                <c:pt idx="12">
                  <c:v>1169</c:v>
                </c:pt>
                <c:pt idx="13">
                  <c:v>1252</c:v>
                </c:pt>
                <c:pt idx="14">
                  <c:v>1426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35-415E-9AA7-6BFE75D99BFA}"/>
            </c:ext>
          </c:extLst>
        </c:ser>
        <c:ser>
          <c:idx val="1"/>
          <c:order val="1"/>
          <c:tx>
            <c:strRef>
              <c:f>REGIONAL_TREND_2007!$C$13</c:f>
              <c:strCache>
                <c:ptCount val="1"/>
                <c:pt idx="0">
                  <c:v>All other countries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REGIONAL_TREND_2007!$D$11:$R$11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REGIONAL_TREND_2007!$D$13:$R$13</c:f>
              <c:numCache>
                <c:formatCode>0</c:formatCode>
                <c:ptCount val="15"/>
                <c:pt idx="0">
                  <c:v>2082</c:v>
                </c:pt>
                <c:pt idx="1">
                  <c:v>2347</c:v>
                </c:pt>
                <c:pt idx="2">
                  <c:v>2238</c:v>
                </c:pt>
                <c:pt idx="3">
                  <c:v>2451</c:v>
                </c:pt>
                <c:pt idx="4">
                  <c:v>1949</c:v>
                </c:pt>
                <c:pt idx="5">
                  <c:v>2178</c:v>
                </c:pt>
                <c:pt idx="6">
                  <c:v>1987</c:v>
                </c:pt>
                <c:pt idx="7">
                  <c:v>1911</c:v>
                </c:pt>
                <c:pt idx="8">
                  <c:v>2651</c:v>
                </c:pt>
                <c:pt idx="9">
                  <c:v>2263</c:v>
                </c:pt>
                <c:pt idx="10">
                  <c:v>3182</c:v>
                </c:pt>
                <c:pt idx="11">
                  <c:v>2243</c:v>
                </c:pt>
                <c:pt idx="12">
                  <c:v>2302</c:v>
                </c:pt>
                <c:pt idx="13">
                  <c:v>1979</c:v>
                </c:pt>
                <c:pt idx="14">
                  <c:v>1865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35-415E-9AA7-6BFE75D99BFA}"/>
            </c:ext>
          </c:extLst>
        </c:ser>
        <c:ser>
          <c:idx val="2"/>
          <c:order val="2"/>
          <c:tx>
            <c:strRef>
              <c:f>REGIONAL_TREND_2007!$C$14</c:f>
              <c:strCache>
                <c:ptCount val="1"/>
                <c:pt idx="0">
                  <c:v>Europe and North America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REGIONAL_TREND_2007!$D$11:$R$11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REGIONAL_TREND_2007!$D$14:$R$14</c:f>
              <c:numCache>
                <c:formatCode>0</c:formatCode>
                <c:ptCount val="15"/>
                <c:pt idx="0">
                  <c:v>67</c:v>
                </c:pt>
                <c:pt idx="1">
                  <c:v>68</c:v>
                </c:pt>
                <c:pt idx="2">
                  <c:v>57</c:v>
                </c:pt>
                <c:pt idx="3">
                  <c:v>110</c:v>
                </c:pt>
                <c:pt idx="4">
                  <c:v>201</c:v>
                </c:pt>
                <c:pt idx="5">
                  <c:v>208</c:v>
                </c:pt>
                <c:pt idx="6">
                  <c:v>63</c:v>
                </c:pt>
                <c:pt idx="7">
                  <c:v>25</c:v>
                </c:pt>
                <c:pt idx="8">
                  <c:v>473</c:v>
                </c:pt>
                <c:pt idx="9">
                  <c:v>778</c:v>
                </c:pt>
                <c:pt idx="10">
                  <c:v>294</c:v>
                </c:pt>
                <c:pt idx="11">
                  <c:v>104</c:v>
                </c:pt>
                <c:pt idx="12">
                  <c:v>88</c:v>
                </c:pt>
                <c:pt idx="13">
                  <c:v>45</c:v>
                </c:pt>
                <c:pt idx="1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35-415E-9AA7-6BFE75D99BFA}"/>
            </c:ext>
          </c:extLst>
        </c:ser>
        <c:ser>
          <c:idx val="3"/>
          <c:order val="3"/>
          <c:tx>
            <c:strRef>
              <c:f>REGIONAL_TREND_2007!$C$15</c:f>
              <c:strCache>
                <c:ptCount val="1"/>
                <c:pt idx="0">
                  <c:v>Iraq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REGIONAL_TREND_2007!$D$11:$R$11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REGIONAL_TREND_2007!$D$15:$R$15</c:f>
              <c:numCache>
                <c:formatCode>0</c:formatCode>
                <c:ptCount val="15"/>
                <c:pt idx="0">
                  <c:v>6126</c:v>
                </c:pt>
                <c:pt idx="1">
                  <c:v>2028</c:v>
                </c:pt>
                <c:pt idx="2">
                  <c:v>2297</c:v>
                </c:pt>
                <c:pt idx="3">
                  <c:v>2304</c:v>
                </c:pt>
                <c:pt idx="4">
                  <c:v>2159</c:v>
                </c:pt>
                <c:pt idx="5">
                  <c:v>2038</c:v>
                </c:pt>
                <c:pt idx="6">
                  <c:v>3827</c:v>
                </c:pt>
                <c:pt idx="7">
                  <c:v>3124</c:v>
                </c:pt>
                <c:pt idx="8">
                  <c:v>2905</c:v>
                </c:pt>
                <c:pt idx="9">
                  <c:v>4478</c:v>
                </c:pt>
                <c:pt idx="10">
                  <c:v>1709</c:v>
                </c:pt>
                <c:pt idx="11">
                  <c:v>1048</c:v>
                </c:pt>
                <c:pt idx="12">
                  <c:v>526</c:v>
                </c:pt>
                <c:pt idx="13">
                  <c:v>454</c:v>
                </c:pt>
                <c:pt idx="14">
                  <c:v>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35-415E-9AA7-6BFE75D99BFA}"/>
            </c:ext>
          </c:extLst>
        </c:ser>
        <c:ser>
          <c:idx val="4"/>
          <c:order val="4"/>
          <c:tx>
            <c:strRef>
              <c:f>REGIONAL_TREND_2007!$C$16</c:f>
              <c:strCache>
                <c:ptCount val="1"/>
                <c:pt idx="0">
                  <c:v>Pakistan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REGIONAL_TREND_2007!$D$11:$R$11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REGIONAL_TREND_2007!$D$16:$R$16</c:f>
              <c:numCache>
                <c:formatCode>0</c:formatCode>
                <c:ptCount val="15"/>
                <c:pt idx="0">
                  <c:v>1070</c:v>
                </c:pt>
                <c:pt idx="1">
                  <c:v>1285</c:v>
                </c:pt>
                <c:pt idx="2">
                  <c:v>1556</c:v>
                </c:pt>
                <c:pt idx="3">
                  <c:v>1637</c:v>
                </c:pt>
                <c:pt idx="4">
                  <c:v>1492</c:v>
                </c:pt>
                <c:pt idx="5">
                  <c:v>1309</c:v>
                </c:pt>
                <c:pt idx="6">
                  <c:v>1478</c:v>
                </c:pt>
                <c:pt idx="7">
                  <c:v>960</c:v>
                </c:pt>
                <c:pt idx="8">
                  <c:v>648</c:v>
                </c:pt>
                <c:pt idx="9">
                  <c:v>625</c:v>
                </c:pt>
                <c:pt idx="10">
                  <c:v>628</c:v>
                </c:pt>
                <c:pt idx="11">
                  <c:v>497</c:v>
                </c:pt>
                <c:pt idx="12">
                  <c:v>248</c:v>
                </c:pt>
                <c:pt idx="13">
                  <c:v>263</c:v>
                </c:pt>
                <c:pt idx="14">
                  <c:v>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35-415E-9AA7-6BFE75D99BFA}"/>
            </c:ext>
          </c:extLst>
        </c:ser>
        <c:ser>
          <c:idx val="5"/>
          <c:order val="5"/>
          <c:tx>
            <c:strRef>
              <c:f>REGIONAL_TREND_2007!$C$17</c:f>
              <c:strCache>
                <c:ptCount val="1"/>
                <c:pt idx="0">
                  <c:v>Sahel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REGIONAL_TREND_2007!$D$11:$R$11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REGIONAL_TREND_2007!$D$17:$R$17</c:f>
              <c:numCache>
                <c:formatCode>_-* #,##0_-;\-* #,##0_-;_-* "-"??_-;_-@_-</c:formatCode>
                <c:ptCount val="15"/>
                <c:pt idx="0">
                  <c:v>134</c:v>
                </c:pt>
                <c:pt idx="1">
                  <c:v>39</c:v>
                </c:pt>
                <c:pt idx="2">
                  <c:v>40</c:v>
                </c:pt>
                <c:pt idx="3">
                  <c:v>141</c:v>
                </c:pt>
                <c:pt idx="4">
                  <c:v>360</c:v>
                </c:pt>
                <c:pt idx="5">
                  <c:v>806</c:v>
                </c:pt>
                <c:pt idx="6">
                  <c:v>971</c:v>
                </c:pt>
                <c:pt idx="7">
                  <c:v>2256</c:v>
                </c:pt>
                <c:pt idx="8">
                  <c:v>2826</c:v>
                </c:pt>
                <c:pt idx="9">
                  <c:v>959</c:v>
                </c:pt>
                <c:pt idx="10">
                  <c:v>1398</c:v>
                </c:pt>
                <c:pt idx="11">
                  <c:v>1459</c:v>
                </c:pt>
                <c:pt idx="12">
                  <c:v>2404</c:v>
                </c:pt>
                <c:pt idx="13">
                  <c:v>2511</c:v>
                </c:pt>
                <c:pt idx="14">
                  <c:v>2550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A35-415E-9AA7-6BFE75D99BFA}"/>
            </c:ext>
          </c:extLst>
        </c:ser>
        <c:ser>
          <c:idx val="6"/>
          <c:order val="6"/>
          <c:tx>
            <c:strRef>
              <c:f>REGIONAL_TREND_2007!$C$18</c:f>
              <c:strCache>
                <c:ptCount val="1"/>
                <c:pt idx="0">
                  <c:v>Syria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numRef>
              <c:f>REGIONAL_TREND_2007!$D$11:$R$11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REGIONAL_TREND_2007!$D$18:$R$18</c:f>
              <c:numCache>
                <c:formatCode>_-* #,##0_-;\-* #,##0_-;_-* "-"??_-;_-@_-</c:formatCode>
                <c:ptCount val="15"/>
                <c:pt idx="0">
                  <c:v>1</c:v>
                </c:pt>
                <c:pt idx="1">
                  <c:v>19</c:v>
                </c:pt>
                <c:pt idx="2">
                  <c:v>3</c:v>
                </c:pt>
                <c:pt idx="3">
                  <c:v>0</c:v>
                </c:pt>
                <c:pt idx="4">
                  <c:v>48</c:v>
                </c:pt>
                <c:pt idx="5">
                  <c:v>1011</c:v>
                </c:pt>
                <c:pt idx="6">
                  <c:v>865</c:v>
                </c:pt>
                <c:pt idx="7">
                  <c:v>529</c:v>
                </c:pt>
                <c:pt idx="8">
                  <c:v>210</c:v>
                </c:pt>
                <c:pt idx="9">
                  <c:v>528</c:v>
                </c:pt>
                <c:pt idx="10">
                  <c:v>344</c:v>
                </c:pt>
                <c:pt idx="11">
                  <c:v>323</c:v>
                </c:pt>
                <c:pt idx="12">
                  <c:v>351</c:v>
                </c:pt>
                <c:pt idx="13">
                  <c:v>724</c:v>
                </c:pt>
                <c:pt idx="14">
                  <c:v>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A35-415E-9AA7-6BFE75D99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5103951"/>
        <c:axId val="1195112687"/>
      </c:areaChart>
      <c:catAx>
        <c:axId val="119510395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1195112687"/>
        <c:crosses val="autoZero"/>
        <c:auto val="1"/>
        <c:lblAlgn val="ctr"/>
        <c:lblOffset val="100"/>
        <c:noMultiLvlLbl val="0"/>
      </c:catAx>
      <c:valAx>
        <c:axId val="1195112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400">
                    <a:latin typeface="Arial Bold" panose="020B0704020202020204" pitchFamily="34" charset="0"/>
                    <a:cs typeface="Arial Bold" panose="020B0704020202020204" pitchFamily="34" charset="0"/>
                  </a:rPr>
                  <a:t>DEATHS FROM TERRORISM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119510395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788572396192397"/>
          <c:y val="2.061956788273445E-3"/>
          <c:w val="0.27043884514435695"/>
          <c:h val="0.336564328736781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Bold" panose="020B0704020202020204" pitchFamily="34" charset="0"/>
              <a:ea typeface="+mn-ea"/>
              <a:cs typeface="Arial Bold" panose="020B07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27150501183856"/>
          <c:y val="0.14372559709623264"/>
          <c:w val="0.80697314009973431"/>
          <c:h val="0.73164632353343539"/>
        </c:manualLayout>
      </c:layout>
      <c:areaChart>
        <c:grouping val="stacked"/>
        <c:varyColors val="0"/>
        <c:ser>
          <c:idx val="0"/>
          <c:order val="0"/>
          <c:tx>
            <c:strRef>
              <c:f>'Top 4 Terror Groups'!$S$17</c:f>
              <c:strCache>
                <c:ptCount val="1"/>
                <c:pt idx="0">
                  <c:v>All other groups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noFill/>
            </a:ln>
            <a:effectLst/>
          </c:spPr>
          <c:cat>
            <c:numRef>
              <c:f>'Top 4 Terror Groups'!$T$11:$AH$11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'Top 4 Terror Groups'!$T$17:$AH$17</c:f>
              <c:numCache>
                <c:formatCode>_-* #,##0_-;\-* #,##0_-;_-* "-"??_-;_-@_-</c:formatCode>
                <c:ptCount val="15"/>
                <c:pt idx="0">
                  <c:v>2823</c:v>
                </c:pt>
                <c:pt idx="1">
                  <c:v>2229</c:v>
                </c:pt>
                <c:pt idx="2">
                  <c:v>3883</c:v>
                </c:pt>
                <c:pt idx="3">
                  <c:v>3651</c:v>
                </c:pt>
                <c:pt idx="4">
                  <c:v>2434</c:v>
                </c:pt>
                <c:pt idx="5">
                  <c:v>2712</c:v>
                </c:pt>
                <c:pt idx="6">
                  <c:v>2288</c:v>
                </c:pt>
                <c:pt idx="7">
                  <c:v>2591</c:v>
                </c:pt>
                <c:pt idx="8">
                  <c:v>3007</c:v>
                </c:pt>
                <c:pt idx="9">
                  <c:v>1889</c:v>
                </c:pt>
                <c:pt idx="10">
                  <c:v>1906</c:v>
                </c:pt>
                <c:pt idx="11">
                  <c:v>1654</c:v>
                </c:pt>
                <c:pt idx="12">
                  <c:v>1603</c:v>
                </c:pt>
                <c:pt idx="13">
                  <c:v>1256</c:v>
                </c:pt>
                <c:pt idx="14">
                  <c:v>1003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8A-4B91-9DB1-B4C3BE0007FC}"/>
            </c:ext>
          </c:extLst>
        </c:ser>
        <c:ser>
          <c:idx val="1"/>
          <c:order val="1"/>
          <c:tx>
            <c:strRef>
              <c:f>'Top 4 Terror Groups'!$S$16</c:f>
              <c:strCache>
                <c:ptCount val="1"/>
                <c:pt idx="0">
                  <c:v>Unknown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 w="25400">
              <a:noFill/>
            </a:ln>
            <a:effectLst/>
          </c:spPr>
          <c:cat>
            <c:numRef>
              <c:f>'Top 4 Terror Groups'!$T$11:$AH$11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'Top 4 Terror Groups'!$T$16:$AH$16</c:f>
              <c:numCache>
                <c:formatCode>_-* #,##0_-;\-* #,##0_-;_-* "-"??_-;_-@_-</c:formatCode>
                <c:ptCount val="15"/>
                <c:pt idx="0">
                  <c:v>6754</c:v>
                </c:pt>
                <c:pt idx="1">
                  <c:v>3782</c:v>
                </c:pt>
                <c:pt idx="2">
                  <c:v>1777</c:v>
                </c:pt>
                <c:pt idx="3">
                  <c:v>2352</c:v>
                </c:pt>
                <c:pt idx="4">
                  <c:v>3117</c:v>
                </c:pt>
                <c:pt idx="5">
                  <c:v>4861</c:v>
                </c:pt>
                <c:pt idx="6">
                  <c:v>6916</c:v>
                </c:pt>
                <c:pt idx="7">
                  <c:v>6040</c:v>
                </c:pt>
                <c:pt idx="8">
                  <c:v>4128</c:v>
                </c:pt>
                <c:pt idx="9">
                  <c:v>3092</c:v>
                </c:pt>
                <c:pt idx="10">
                  <c:v>2179</c:v>
                </c:pt>
                <c:pt idx="11">
                  <c:v>1970</c:v>
                </c:pt>
                <c:pt idx="12">
                  <c:v>2158</c:v>
                </c:pt>
                <c:pt idx="13">
                  <c:v>2417</c:v>
                </c:pt>
                <c:pt idx="14">
                  <c:v>2775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8A-4B91-9DB1-B4C3BE0007FC}"/>
            </c:ext>
          </c:extLst>
        </c:ser>
        <c:ser>
          <c:idx val="4"/>
          <c:order val="2"/>
          <c:tx>
            <c:strRef>
              <c:f>'Top 4 Terror Groups'!$S$14</c:f>
              <c:strCache>
                <c:ptCount val="1"/>
                <c:pt idx="0">
                  <c:v>JNIM</c:v>
                </c:pt>
              </c:strCache>
            </c:strRef>
          </c:tx>
          <c:spPr>
            <a:solidFill>
              <a:srgbClr val="FEC7BE"/>
            </a:solidFill>
            <a:ln w="25400">
              <a:noFill/>
            </a:ln>
            <a:effectLst/>
          </c:spPr>
          <c:cat>
            <c:numRef>
              <c:f>'Top 4 Terror Groups'!$T$11:$AH$11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'Top 4 Terror Groups'!$T$14:$AH$14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56</c:v>
                </c:pt>
                <c:pt idx="11">
                  <c:v>98</c:v>
                </c:pt>
                <c:pt idx="12">
                  <c:v>146</c:v>
                </c:pt>
                <c:pt idx="13">
                  <c:v>208</c:v>
                </c:pt>
                <c:pt idx="14">
                  <c:v>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8A-4B91-9DB1-B4C3BE0007FC}"/>
            </c:ext>
          </c:extLst>
        </c:ser>
        <c:ser>
          <c:idx val="3"/>
          <c:order val="3"/>
          <c:tx>
            <c:strRef>
              <c:f>'Top 4 Terror Groups'!$S$13</c:f>
              <c:strCache>
                <c:ptCount val="1"/>
                <c:pt idx="0">
                  <c:v>The Taliban</c:v>
                </c:pt>
              </c:strCache>
            </c:strRef>
          </c:tx>
          <c:spPr>
            <a:solidFill>
              <a:srgbClr val="FF0000"/>
            </a:solidFill>
            <a:ln w="25400">
              <a:noFill/>
            </a:ln>
            <a:effectLst/>
          </c:spPr>
          <c:cat>
            <c:numRef>
              <c:f>'Top 4 Terror Groups'!$T$11:$AH$11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'Top 4 Terror Groups'!$T$13:$AH$13</c:f>
              <c:numCache>
                <c:formatCode>General</c:formatCode>
                <c:ptCount val="15"/>
                <c:pt idx="0">
                  <c:v>523</c:v>
                </c:pt>
                <c:pt idx="1">
                  <c:v>549</c:v>
                </c:pt>
                <c:pt idx="2">
                  <c:v>1090</c:v>
                </c:pt>
                <c:pt idx="3">
                  <c:v>1392</c:v>
                </c:pt>
                <c:pt idx="4">
                  <c:v>1204</c:v>
                </c:pt>
                <c:pt idx="5">
                  <c:v>880</c:v>
                </c:pt>
                <c:pt idx="6">
                  <c:v>479</c:v>
                </c:pt>
                <c:pt idx="7">
                  <c:v>441</c:v>
                </c:pt>
                <c:pt idx="8">
                  <c:v>409</c:v>
                </c:pt>
                <c:pt idx="9">
                  <c:v>299</c:v>
                </c:pt>
                <c:pt idx="10">
                  <c:v>436</c:v>
                </c:pt>
                <c:pt idx="11">
                  <c:v>560</c:v>
                </c:pt>
                <c:pt idx="12">
                  <c:v>789</c:v>
                </c:pt>
                <c:pt idx="13">
                  <c:v>556</c:v>
                </c:pt>
                <c:pt idx="14">
                  <c:v>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38A-4B91-9DB1-B4C3BE0007FC}"/>
            </c:ext>
          </c:extLst>
        </c:ser>
        <c:ser>
          <c:idx val="2"/>
          <c:order val="4"/>
          <c:tx>
            <c:strRef>
              <c:f>'Top 4 Terror Groups'!$S$12</c:f>
              <c:strCache>
                <c:ptCount val="1"/>
                <c:pt idx="0">
                  <c:v>Islamic State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25400">
              <a:noFill/>
            </a:ln>
            <a:effectLst/>
          </c:spPr>
          <c:cat>
            <c:numRef>
              <c:f>'Top 4 Terror Groups'!$T$11:$AH$11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'Top 4 Terror Groups'!$T$12:$AH$12</c:f>
              <c:numCache>
                <c:formatCode>General</c:formatCode>
                <c:ptCount val="15"/>
                <c:pt idx="0">
                  <c:v>90</c:v>
                </c:pt>
                <c:pt idx="1">
                  <c:v>0</c:v>
                </c:pt>
                <c:pt idx="2">
                  <c:v>253</c:v>
                </c:pt>
                <c:pt idx="3">
                  <c:v>392</c:v>
                </c:pt>
                <c:pt idx="4">
                  <c:v>665</c:v>
                </c:pt>
                <c:pt idx="5">
                  <c:v>225</c:v>
                </c:pt>
                <c:pt idx="6">
                  <c:v>127</c:v>
                </c:pt>
                <c:pt idx="7">
                  <c:v>565</c:v>
                </c:pt>
                <c:pt idx="8">
                  <c:v>2635</c:v>
                </c:pt>
                <c:pt idx="9">
                  <c:v>4233</c:v>
                </c:pt>
                <c:pt idx="10">
                  <c:v>2628</c:v>
                </c:pt>
                <c:pt idx="11">
                  <c:v>2211</c:v>
                </c:pt>
                <c:pt idx="12">
                  <c:v>1637</c:v>
                </c:pt>
                <c:pt idx="13">
                  <c:v>2100</c:v>
                </c:pt>
                <c:pt idx="14">
                  <c:v>2066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8A-4B91-9DB1-B4C3BE0007FC}"/>
            </c:ext>
          </c:extLst>
        </c:ser>
        <c:ser>
          <c:idx val="6"/>
          <c:order val="5"/>
          <c:tx>
            <c:strRef>
              <c:f>'Top 4 Terror Groups'!$S$15</c:f>
              <c:strCache>
                <c:ptCount val="1"/>
                <c:pt idx="0">
                  <c:v>Al-Shabaab</c:v>
                </c:pt>
              </c:strCache>
            </c:strRef>
          </c:tx>
          <c:spPr>
            <a:solidFill>
              <a:srgbClr val="333F50"/>
            </a:solidFill>
            <a:ln w="25400">
              <a:noFill/>
            </a:ln>
            <a:effectLst/>
          </c:spPr>
          <c:cat>
            <c:numRef>
              <c:f>'Top 4 Terror Groups'!$T$11:$AH$11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'Top 4 Terror Groups'!$T$15:$AH$15</c:f>
              <c:numCache>
                <c:formatCode>General</c:formatCode>
                <c:ptCount val="15"/>
                <c:pt idx="0">
                  <c:v>15</c:v>
                </c:pt>
                <c:pt idx="1">
                  <c:v>51</c:v>
                </c:pt>
                <c:pt idx="2">
                  <c:v>287</c:v>
                </c:pt>
                <c:pt idx="3">
                  <c:v>360</c:v>
                </c:pt>
                <c:pt idx="4">
                  <c:v>312</c:v>
                </c:pt>
                <c:pt idx="5">
                  <c:v>334</c:v>
                </c:pt>
                <c:pt idx="6">
                  <c:v>265</c:v>
                </c:pt>
                <c:pt idx="7">
                  <c:v>290</c:v>
                </c:pt>
                <c:pt idx="8">
                  <c:v>520</c:v>
                </c:pt>
                <c:pt idx="9">
                  <c:v>753</c:v>
                </c:pt>
                <c:pt idx="10">
                  <c:v>1588</c:v>
                </c:pt>
                <c:pt idx="11">
                  <c:v>794</c:v>
                </c:pt>
                <c:pt idx="12">
                  <c:v>756</c:v>
                </c:pt>
                <c:pt idx="13">
                  <c:v>691</c:v>
                </c:pt>
                <c:pt idx="14">
                  <c:v>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8A-4B91-9DB1-B4C3BE0007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0693904"/>
        <c:axId val="930694888"/>
      </c:areaChart>
      <c:catAx>
        <c:axId val="930693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30694888"/>
        <c:crosses val="autoZero"/>
        <c:auto val="1"/>
        <c:lblAlgn val="ctr"/>
        <c:lblOffset val="100"/>
        <c:tickLblSkip val="2"/>
        <c:noMultiLvlLbl val="0"/>
      </c:catAx>
      <c:valAx>
        <c:axId val="930694888"/>
        <c:scaling>
          <c:orientation val="minMax"/>
          <c:max val="1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DEATHS FROM TERRORISM</a:t>
                </a:r>
              </a:p>
            </c:rich>
          </c:tx>
          <c:layout>
            <c:manualLayout>
              <c:xMode val="edge"/>
              <c:yMode val="edge"/>
              <c:x val="1.2038002633783769E-2"/>
              <c:y val="0.216111758633502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30693904"/>
        <c:crosses val="autoZero"/>
        <c:crossBetween val="midCat"/>
        <c:majorUnit val="1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12315450033462"/>
          <c:y val="3.0106651442837334E-2"/>
          <c:w val="0.75614813063127384"/>
          <c:h val="8.88154095742183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2988425925926"/>
          <c:y val="4.2560837787441699E-2"/>
          <c:w val="0.83169004629629628"/>
          <c:h val="0.83670216326526226"/>
        </c:manualLayout>
      </c:layout>
      <c:lineChart>
        <c:grouping val="standard"/>
        <c:varyColors val="0"/>
        <c:ser>
          <c:idx val="2"/>
          <c:order val="2"/>
          <c:tx>
            <c:strRef>
              <c:f>'Top 4 Terror Groups'!$S$12</c:f>
              <c:strCache>
                <c:ptCount val="1"/>
                <c:pt idx="0">
                  <c:v>Islamic State</c:v>
                </c:pt>
              </c:strCache>
            </c:strRef>
          </c:tx>
          <c:spPr>
            <a:ln w="22225" cap="rnd">
              <a:solidFill>
                <a:schemeClr val="tx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'Top 4 Terror Groups'!$T$11:$AH$11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'Top 4 Terror Groups'!$T$12:$AH$12</c:f>
              <c:numCache>
                <c:formatCode>General</c:formatCode>
                <c:ptCount val="15"/>
                <c:pt idx="0">
                  <c:v>90</c:v>
                </c:pt>
                <c:pt idx="1">
                  <c:v>0</c:v>
                </c:pt>
                <c:pt idx="2">
                  <c:v>253</c:v>
                </c:pt>
                <c:pt idx="3">
                  <c:v>392</c:v>
                </c:pt>
                <c:pt idx="4">
                  <c:v>665</c:v>
                </c:pt>
                <c:pt idx="5">
                  <c:v>225</c:v>
                </c:pt>
                <c:pt idx="6">
                  <c:v>127</c:v>
                </c:pt>
                <c:pt idx="7">
                  <c:v>565</c:v>
                </c:pt>
                <c:pt idx="8">
                  <c:v>2635</c:v>
                </c:pt>
                <c:pt idx="9">
                  <c:v>4233</c:v>
                </c:pt>
                <c:pt idx="10">
                  <c:v>2628</c:v>
                </c:pt>
                <c:pt idx="11">
                  <c:v>2211</c:v>
                </c:pt>
                <c:pt idx="12">
                  <c:v>1637</c:v>
                </c:pt>
                <c:pt idx="13">
                  <c:v>2100</c:v>
                </c:pt>
                <c:pt idx="14">
                  <c:v>2066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73-4B4D-BE06-8360D32CBEB6}"/>
            </c:ext>
          </c:extLst>
        </c:ser>
        <c:ser>
          <c:idx val="3"/>
          <c:order val="3"/>
          <c:tx>
            <c:strRef>
              <c:f>'Top 4 Terror Groups'!$S$13</c:f>
              <c:strCache>
                <c:ptCount val="1"/>
                <c:pt idx="0">
                  <c:v>The Taliban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'Top 4 Terror Groups'!$T$11:$AH$11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'Top 4 Terror Groups'!$T$13:$AH$13</c:f>
              <c:numCache>
                <c:formatCode>General</c:formatCode>
                <c:ptCount val="15"/>
                <c:pt idx="0">
                  <c:v>523</c:v>
                </c:pt>
                <c:pt idx="1">
                  <c:v>549</c:v>
                </c:pt>
                <c:pt idx="2">
                  <c:v>1090</c:v>
                </c:pt>
                <c:pt idx="3">
                  <c:v>1392</c:v>
                </c:pt>
                <c:pt idx="4">
                  <c:v>1204</c:v>
                </c:pt>
                <c:pt idx="5">
                  <c:v>880</c:v>
                </c:pt>
                <c:pt idx="6">
                  <c:v>479</c:v>
                </c:pt>
                <c:pt idx="7">
                  <c:v>441</c:v>
                </c:pt>
                <c:pt idx="8">
                  <c:v>409</c:v>
                </c:pt>
                <c:pt idx="9">
                  <c:v>299</c:v>
                </c:pt>
                <c:pt idx="10">
                  <c:v>436</c:v>
                </c:pt>
                <c:pt idx="11">
                  <c:v>560</c:v>
                </c:pt>
                <c:pt idx="12">
                  <c:v>789</c:v>
                </c:pt>
                <c:pt idx="13">
                  <c:v>556</c:v>
                </c:pt>
                <c:pt idx="14">
                  <c:v>376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73-4B4D-BE06-8360D32CBEB6}"/>
            </c:ext>
          </c:extLst>
        </c:ser>
        <c:ser>
          <c:idx val="4"/>
          <c:order val="4"/>
          <c:tx>
            <c:strRef>
              <c:f>'Top 4 Terror Groups'!$S$14</c:f>
              <c:strCache>
                <c:ptCount val="1"/>
                <c:pt idx="0">
                  <c:v>JNIM</c:v>
                </c:pt>
              </c:strCache>
            </c:strRef>
          </c:tx>
          <c:spPr>
            <a:ln w="22225" cap="rnd">
              <a:solidFill>
                <a:srgbClr val="FEC7BE"/>
              </a:solidFill>
              <a:round/>
            </a:ln>
            <a:effectLst/>
          </c:spPr>
          <c:marker>
            <c:symbol val="none"/>
          </c:marker>
          <c:cat>
            <c:numRef>
              <c:f>'Top 4 Terror Groups'!$T$11:$AH$11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'Top 4 Terror Groups'!$T$14:$AH$14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56</c:v>
                </c:pt>
                <c:pt idx="11">
                  <c:v>98</c:v>
                </c:pt>
                <c:pt idx="12">
                  <c:v>146</c:v>
                </c:pt>
                <c:pt idx="13">
                  <c:v>208</c:v>
                </c:pt>
                <c:pt idx="14">
                  <c:v>351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E73-4B4D-BE06-8360D32CBEB6}"/>
            </c:ext>
          </c:extLst>
        </c:ser>
        <c:ser>
          <c:idx val="5"/>
          <c:order val="5"/>
          <c:tx>
            <c:strRef>
              <c:f>'Top 4 Terror Groups'!$S$15</c:f>
              <c:strCache>
                <c:ptCount val="1"/>
                <c:pt idx="0">
                  <c:v>Al-Shabaab</c:v>
                </c:pt>
              </c:strCache>
            </c:strRef>
          </c:tx>
          <c:spPr>
            <a:ln w="22225" cap="rnd">
              <a:solidFill>
                <a:srgbClr val="333F50"/>
              </a:solidFill>
              <a:round/>
            </a:ln>
            <a:effectLst/>
          </c:spPr>
          <c:marker>
            <c:symbol val="none"/>
          </c:marker>
          <c:cat>
            <c:numRef>
              <c:f>'Top 4 Terror Groups'!$T$11:$AH$11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'Top 4 Terror Groups'!$T$15:$AH$15</c:f>
              <c:numCache>
                <c:formatCode>General</c:formatCode>
                <c:ptCount val="15"/>
                <c:pt idx="0">
                  <c:v>15</c:v>
                </c:pt>
                <c:pt idx="1">
                  <c:v>51</c:v>
                </c:pt>
                <c:pt idx="2">
                  <c:v>287</c:v>
                </c:pt>
                <c:pt idx="3">
                  <c:v>360</c:v>
                </c:pt>
                <c:pt idx="4">
                  <c:v>312</c:v>
                </c:pt>
                <c:pt idx="5">
                  <c:v>334</c:v>
                </c:pt>
                <c:pt idx="6">
                  <c:v>265</c:v>
                </c:pt>
                <c:pt idx="7">
                  <c:v>290</c:v>
                </c:pt>
                <c:pt idx="8">
                  <c:v>520</c:v>
                </c:pt>
                <c:pt idx="9">
                  <c:v>753</c:v>
                </c:pt>
                <c:pt idx="10">
                  <c:v>1588</c:v>
                </c:pt>
                <c:pt idx="11">
                  <c:v>794</c:v>
                </c:pt>
                <c:pt idx="12">
                  <c:v>756</c:v>
                </c:pt>
                <c:pt idx="13">
                  <c:v>691</c:v>
                </c:pt>
                <c:pt idx="14">
                  <c:v>571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E73-4B4D-BE06-8360D32CBE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0693904"/>
        <c:axId val="93069488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'Top 4 Terror Groups'!$B$11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'Top 4 Terror Groups'!$T$11:$AH$11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'Top 4 Terror Groups'!$C$11:$Q$11</c15:sqref>
                        </c15:formulaRef>
                      </c:ext>
                    </c:extLst>
                    <c:numCache>
                      <c:formatCode>General</c:formatCode>
                      <c:ptCount val="15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BE73-4B4D-BE06-8360D32CBEB6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'Top 4 Terror Groups'!$B$12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'Top 4 Terror Groups'!$T$11:$AH$11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'Top 4 Terror Groups'!$C$12:$Q$12</c15:sqref>
                        </c15:formulaRef>
                      </c:ext>
                    </c:extLst>
                    <c:numCache>
                      <c:formatCode>General</c:formatCode>
                      <c:ptCount val="15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E73-4B4D-BE06-8360D32CBEB6}"/>
                  </c:ext>
                </c:extLst>
              </c15:ser>
            </c15:filteredLineSeries>
          </c:ext>
        </c:extLst>
      </c:lineChart>
      <c:catAx>
        <c:axId val="930693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30694888"/>
        <c:crosses val="autoZero"/>
        <c:auto val="1"/>
        <c:lblAlgn val="ctr"/>
        <c:lblOffset val="100"/>
        <c:tickLblSkip val="2"/>
        <c:noMultiLvlLbl val="0"/>
      </c:catAx>
      <c:valAx>
        <c:axId val="930694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30693904"/>
        <c:crosses val="autoZero"/>
        <c:crossBetween val="between"/>
        <c:majorUnit val="2000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731827669715059"/>
          <c:y val="6.2938017578591882E-2"/>
          <c:w val="0.43597256657652872"/>
          <c:h val="0.167080334926160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846011533098008E-2"/>
          <c:y val="3.4009732012022287E-2"/>
          <c:w val="0.92351090024331517"/>
          <c:h val="0.834723902443666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'Distribution of deaths'!$B$12</c:f>
              <c:strCache>
                <c:ptCount val="1"/>
                <c:pt idx="0">
                  <c:v>1-24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'Distribution of deaths'!$C$10:$Q$10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'Distribution of deaths'!$C$12:$Q$12</c:f>
              <c:numCache>
                <c:formatCode>General</c:formatCode>
                <c:ptCount val="15"/>
                <c:pt idx="0">
                  <c:v>21</c:v>
                </c:pt>
                <c:pt idx="1">
                  <c:v>19</c:v>
                </c:pt>
                <c:pt idx="2">
                  <c:v>32</c:v>
                </c:pt>
                <c:pt idx="3">
                  <c:v>31</c:v>
                </c:pt>
                <c:pt idx="4">
                  <c:v>29</c:v>
                </c:pt>
                <c:pt idx="5">
                  <c:v>26</c:v>
                </c:pt>
                <c:pt idx="6">
                  <c:v>24</c:v>
                </c:pt>
                <c:pt idx="7">
                  <c:v>27</c:v>
                </c:pt>
                <c:pt idx="8">
                  <c:v>28</c:v>
                </c:pt>
                <c:pt idx="9">
                  <c:v>27</c:v>
                </c:pt>
                <c:pt idx="10">
                  <c:v>29</c:v>
                </c:pt>
                <c:pt idx="11">
                  <c:v>26</c:v>
                </c:pt>
                <c:pt idx="12">
                  <c:v>22</c:v>
                </c:pt>
                <c:pt idx="13">
                  <c:v>25</c:v>
                </c:pt>
                <c:pt idx="1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76-4B6A-A1CB-A61A9B23AB21}"/>
            </c:ext>
          </c:extLst>
        </c:ser>
        <c:ser>
          <c:idx val="1"/>
          <c:order val="1"/>
          <c:tx>
            <c:strRef>
              <c:f>'Distribution of deaths'!$B$13</c:f>
              <c:strCache>
                <c:ptCount val="1"/>
                <c:pt idx="0">
                  <c:v>25-99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</c:spPr>
          <c:invertIfNegative val="0"/>
          <c:cat>
            <c:numRef>
              <c:f>'Distribution of deaths'!$C$10:$Q$10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'Distribution of deaths'!$C$13:$Q$13</c:f>
              <c:numCache>
                <c:formatCode>General</c:formatCode>
                <c:ptCount val="15"/>
                <c:pt idx="0">
                  <c:v>14</c:v>
                </c:pt>
                <c:pt idx="1">
                  <c:v>10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8</c:v>
                </c:pt>
                <c:pt idx="9">
                  <c:v>11</c:v>
                </c:pt>
                <c:pt idx="10">
                  <c:v>8</c:v>
                </c:pt>
                <c:pt idx="11">
                  <c:v>10</c:v>
                </c:pt>
                <c:pt idx="12">
                  <c:v>9</c:v>
                </c:pt>
                <c:pt idx="13">
                  <c:v>3</c:v>
                </c:pt>
                <c:pt idx="1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76-4B6A-A1CB-A61A9B23AB21}"/>
            </c:ext>
          </c:extLst>
        </c:ser>
        <c:ser>
          <c:idx val="2"/>
          <c:order val="2"/>
          <c:tx>
            <c:strRef>
              <c:f>'Distribution of deaths'!$B$14</c:f>
              <c:strCache>
                <c:ptCount val="1"/>
                <c:pt idx="0">
                  <c:v>100-499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'Distribution of deaths'!$C$10:$Q$10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'Distribution of deaths'!$C$14:$Q$14</c:f>
              <c:numCache>
                <c:formatCode>General</c:formatCode>
                <c:ptCount val="15"/>
                <c:pt idx="0">
                  <c:v>4</c:v>
                </c:pt>
                <c:pt idx="1">
                  <c:v>5</c:v>
                </c:pt>
                <c:pt idx="2">
                  <c:v>8</c:v>
                </c:pt>
                <c:pt idx="3">
                  <c:v>9</c:v>
                </c:pt>
                <c:pt idx="4">
                  <c:v>9</c:v>
                </c:pt>
                <c:pt idx="5">
                  <c:v>7</c:v>
                </c:pt>
                <c:pt idx="6">
                  <c:v>8</c:v>
                </c:pt>
                <c:pt idx="7">
                  <c:v>7</c:v>
                </c:pt>
                <c:pt idx="8">
                  <c:v>15</c:v>
                </c:pt>
                <c:pt idx="9">
                  <c:v>6</c:v>
                </c:pt>
                <c:pt idx="10">
                  <c:v>8</c:v>
                </c:pt>
                <c:pt idx="11">
                  <c:v>11</c:v>
                </c:pt>
                <c:pt idx="12">
                  <c:v>11</c:v>
                </c:pt>
                <c:pt idx="13">
                  <c:v>9</c:v>
                </c:pt>
                <c:pt idx="1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76-4B6A-A1CB-A61A9B23AB21}"/>
            </c:ext>
          </c:extLst>
        </c:ser>
        <c:ser>
          <c:idx val="3"/>
          <c:order val="3"/>
          <c:tx>
            <c:strRef>
              <c:f>'Distribution of deaths'!$B$15</c:f>
              <c:strCache>
                <c:ptCount val="1"/>
                <c:pt idx="0">
                  <c:v>500-999</c:v>
                </c:pt>
              </c:strCache>
            </c:strRef>
          </c:tx>
          <c:spPr>
            <a:solidFill>
              <a:srgbClr val="990000"/>
            </a:solidFill>
            <a:ln>
              <a:noFill/>
            </a:ln>
            <a:effectLst/>
          </c:spPr>
          <c:invertIfNegative val="0"/>
          <c:cat>
            <c:numRef>
              <c:f>'Distribution of deaths'!$C$10:$Q$10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'Distribution of deaths'!$C$15:$Q$15</c:f>
              <c:numCache>
                <c:formatCode>General</c:formatCode>
                <c:ptCount val="15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6</c:v>
                </c:pt>
                <c:pt idx="10">
                  <c:v>3</c:v>
                </c:pt>
                <c:pt idx="11">
                  <c:v>2</c:v>
                </c:pt>
                <c:pt idx="12">
                  <c:v>4</c:v>
                </c:pt>
                <c:pt idx="13">
                  <c:v>5</c:v>
                </c:pt>
                <c:pt idx="1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76-4B6A-A1CB-A61A9B23AB21}"/>
            </c:ext>
          </c:extLst>
        </c:ser>
        <c:ser>
          <c:idx val="4"/>
          <c:order val="4"/>
          <c:tx>
            <c:strRef>
              <c:f>'Distribution of deaths'!$B$16</c:f>
              <c:strCache>
                <c:ptCount val="1"/>
                <c:pt idx="0">
                  <c:v>1000+</c:v>
                </c:pt>
              </c:strCache>
            </c:strRef>
          </c:tx>
          <c:spPr>
            <a:solidFill>
              <a:srgbClr val="460000"/>
            </a:solidFill>
            <a:ln>
              <a:noFill/>
            </a:ln>
            <a:effectLst/>
          </c:spPr>
          <c:invertIfNegative val="0"/>
          <c:cat>
            <c:numRef>
              <c:f>'Distribution of deaths'!$C$10:$Q$10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cat>
          <c:val>
            <c:numRef>
              <c:f>'Distribution of deaths'!$C$16:$Q$16</c:f>
              <c:numCache>
                <c:formatCode>General</c:formatCode>
                <c:ptCount val="1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2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  <c:pt idx="10">
                  <c:v>3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76-4B6A-A1CB-A61A9B23AB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100"/>
        <c:axId val="713380744"/>
        <c:axId val="713381400"/>
      </c:barChart>
      <c:catAx>
        <c:axId val="713380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13381400"/>
        <c:crosses val="autoZero"/>
        <c:auto val="1"/>
        <c:lblAlgn val="ctr"/>
        <c:lblOffset val="100"/>
        <c:noMultiLvlLbl val="0"/>
      </c:catAx>
      <c:valAx>
        <c:axId val="713381400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9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COUNTRIES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13380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6639439964802927E-2"/>
          <c:y val="6.3067644508507104E-2"/>
          <c:w val="0.39911015419947504"/>
          <c:h val="9.63670339036981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37208832861447"/>
          <c:y val="5.5972301482996714E-2"/>
          <c:w val="0.79549179563664452"/>
          <c:h val="0.79140733214799774"/>
        </c:manualLayout>
      </c:layout>
      <c:lineChart>
        <c:grouping val="standard"/>
        <c:varyColors val="0"/>
        <c:ser>
          <c:idx val="2"/>
          <c:order val="2"/>
          <c:tx>
            <c:strRef>
              <c:f>'Deaths by conflict type'!$G$10</c:f>
              <c:strCache>
                <c:ptCount val="1"/>
                <c:pt idx="0">
                  <c:v>War</c:v>
                </c:pt>
              </c:strCache>
            </c:strRef>
          </c:tx>
          <c:spPr>
            <a:ln w="22225" cap="rnd">
              <a:solidFill>
                <a:schemeClr val="tx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'Deaths by conflict type'!$D$11:$D$24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'Deaths by conflict type'!$G$11:$G$24</c:f>
              <c:numCache>
                <c:formatCode>_-* #,##0_-;\-* #,##0_-;_-* "-"??_-;_-@_-</c:formatCode>
                <c:ptCount val="14"/>
                <c:pt idx="0">
                  <c:v>7957</c:v>
                </c:pt>
                <c:pt idx="1">
                  <c:v>5378</c:v>
                </c:pt>
                <c:pt idx="2">
                  <c:v>6056</c:v>
                </c:pt>
                <c:pt idx="3">
                  <c:v>4139</c:v>
                </c:pt>
                <c:pt idx="4">
                  <c:v>3410</c:v>
                </c:pt>
                <c:pt idx="5">
                  <c:v>4303</c:v>
                </c:pt>
                <c:pt idx="6">
                  <c:v>7896</c:v>
                </c:pt>
                <c:pt idx="7">
                  <c:v>8087</c:v>
                </c:pt>
                <c:pt idx="8">
                  <c:v>7082</c:v>
                </c:pt>
                <c:pt idx="9">
                  <c:v>7544</c:v>
                </c:pt>
                <c:pt idx="10">
                  <c:v>5883</c:v>
                </c:pt>
                <c:pt idx="11">
                  <c:v>3334</c:v>
                </c:pt>
                <c:pt idx="12">
                  <c:v>2919</c:v>
                </c:pt>
                <c:pt idx="13">
                  <c:v>3481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7A-418B-9D7C-032AFC9A7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3155440"/>
        <c:axId val="2931531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'Deaths by conflict type'!$E$10</c15:sqref>
                        </c15:formulaRef>
                      </c:ext>
                    </c:extLst>
                    <c:strCache>
                      <c:ptCount val="1"/>
                      <c:pt idx="0">
                        <c:v>Non-Conflict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'Deaths by conflict type'!$D$11:$D$24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'Deaths by conflict type'!$E$11:$E$24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4"/>
                      <c:pt idx="0">
                        <c:v>348</c:v>
                      </c:pt>
                      <c:pt idx="1">
                        <c:v>475</c:v>
                      </c:pt>
                      <c:pt idx="2">
                        <c:v>490</c:v>
                      </c:pt>
                      <c:pt idx="3">
                        <c:v>779</c:v>
                      </c:pt>
                      <c:pt idx="4">
                        <c:v>828</c:v>
                      </c:pt>
                      <c:pt idx="5">
                        <c:v>1096</c:v>
                      </c:pt>
                      <c:pt idx="6">
                        <c:v>935</c:v>
                      </c:pt>
                      <c:pt idx="7">
                        <c:v>1018</c:v>
                      </c:pt>
                      <c:pt idx="8">
                        <c:v>1179</c:v>
                      </c:pt>
                      <c:pt idx="9">
                        <c:v>774</c:v>
                      </c:pt>
                      <c:pt idx="10">
                        <c:v>566</c:v>
                      </c:pt>
                      <c:pt idx="11">
                        <c:v>359</c:v>
                      </c:pt>
                      <c:pt idx="12">
                        <c:v>493</c:v>
                      </c:pt>
                      <c:pt idx="13">
                        <c:v>225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687A-418B-9D7C-032AFC9A7FF3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type'!$F$10</c15:sqref>
                        </c15:formulaRef>
                      </c:ext>
                    </c:extLst>
                    <c:strCache>
                      <c:ptCount val="1"/>
                      <c:pt idx="0">
                        <c:v>Minor Armed 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type'!$D$11:$D$24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type'!$F$11:$F$24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4"/>
                      <c:pt idx="0">
                        <c:v>1882</c:v>
                      </c:pt>
                      <c:pt idx="1">
                        <c:v>758</c:v>
                      </c:pt>
                      <c:pt idx="2">
                        <c:v>749</c:v>
                      </c:pt>
                      <c:pt idx="3">
                        <c:v>3228</c:v>
                      </c:pt>
                      <c:pt idx="4">
                        <c:v>3492</c:v>
                      </c:pt>
                      <c:pt idx="5">
                        <c:v>3690</c:v>
                      </c:pt>
                      <c:pt idx="6">
                        <c:v>1114</c:v>
                      </c:pt>
                      <c:pt idx="7">
                        <c:v>830</c:v>
                      </c:pt>
                      <c:pt idx="8">
                        <c:v>2490</c:v>
                      </c:pt>
                      <c:pt idx="9">
                        <c:v>1944</c:v>
                      </c:pt>
                      <c:pt idx="10">
                        <c:v>2347</c:v>
                      </c:pt>
                      <c:pt idx="11">
                        <c:v>3595</c:v>
                      </c:pt>
                      <c:pt idx="12">
                        <c:v>3676</c:v>
                      </c:pt>
                      <c:pt idx="13">
                        <c:v>3522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687A-418B-9D7C-032AFC9A7FF3}"/>
                  </c:ext>
                </c:extLst>
              </c15:ser>
            </c15:filteredLineSeries>
          </c:ext>
        </c:extLst>
      </c:lineChart>
      <c:catAx>
        <c:axId val="29315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3144"/>
        <c:crosses val="autoZero"/>
        <c:auto val="1"/>
        <c:lblAlgn val="ctr"/>
        <c:lblOffset val="100"/>
        <c:tickLblSkip val="2"/>
        <c:noMultiLvlLbl val="0"/>
      </c:catAx>
      <c:valAx>
        <c:axId val="293153144"/>
        <c:scaling>
          <c:orientation val="minMax"/>
          <c:max val="1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37216839794429"/>
          <c:y val="5.025105254669901E-2"/>
          <c:w val="0.8366277583481565"/>
          <c:h val="0.81472409345648544"/>
        </c:manualLayout>
      </c:layout>
      <c:lineChart>
        <c:grouping val="standard"/>
        <c:varyColors val="0"/>
        <c:ser>
          <c:idx val="2"/>
          <c:order val="2"/>
          <c:tx>
            <c:strRef>
              <c:f>'Deaths by conflict type'!$F$10</c:f>
              <c:strCache>
                <c:ptCount val="1"/>
                <c:pt idx="0">
                  <c:v>Minor Armed Conflict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'Deaths by conflict type'!$D$11:$D$24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'Deaths by conflict type'!$F$11:$F$24</c:f>
              <c:numCache>
                <c:formatCode>_-* #,##0_-;\-* #,##0_-;_-* "-"??_-;_-@_-</c:formatCode>
                <c:ptCount val="14"/>
                <c:pt idx="0">
                  <c:v>1882</c:v>
                </c:pt>
                <c:pt idx="1">
                  <c:v>758</c:v>
                </c:pt>
                <c:pt idx="2">
                  <c:v>749</c:v>
                </c:pt>
                <c:pt idx="3">
                  <c:v>3228</c:v>
                </c:pt>
                <c:pt idx="4">
                  <c:v>3492</c:v>
                </c:pt>
                <c:pt idx="5">
                  <c:v>3690</c:v>
                </c:pt>
                <c:pt idx="6">
                  <c:v>1114</c:v>
                </c:pt>
                <c:pt idx="7">
                  <c:v>830</c:v>
                </c:pt>
                <c:pt idx="8">
                  <c:v>2490</c:v>
                </c:pt>
                <c:pt idx="9">
                  <c:v>1944</c:v>
                </c:pt>
                <c:pt idx="10">
                  <c:v>2347</c:v>
                </c:pt>
                <c:pt idx="11">
                  <c:v>3595</c:v>
                </c:pt>
                <c:pt idx="12">
                  <c:v>3676</c:v>
                </c:pt>
                <c:pt idx="13">
                  <c:v>3522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17-4E74-A4B3-5AAFDF8976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3155440"/>
        <c:axId val="2931531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'Deaths by conflict type'!$E$10</c15:sqref>
                        </c15:formulaRef>
                      </c:ext>
                    </c:extLst>
                    <c:strCache>
                      <c:ptCount val="1"/>
                      <c:pt idx="0">
                        <c:v>Non-Conflict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'Deaths by conflict type'!$D$11:$D$24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'Deaths by conflict type'!$E$11:$E$23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3"/>
                      <c:pt idx="0">
                        <c:v>348</c:v>
                      </c:pt>
                      <c:pt idx="1">
                        <c:v>475</c:v>
                      </c:pt>
                      <c:pt idx="2">
                        <c:v>490</c:v>
                      </c:pt>
                      <c:pt idx="3">
                        <c:v>779</c:v>
                      </c:pt>
                      <c:pt idx="4">
                        <c:v>828</c:v>
                      </c:pt>
                      <c:pt idx="5">
                        <c:v>1096</c:v>
                      </c:pt>
                      <c:pt idx="6">
                        <c:v>935</c:v>
                      </c:pt>
                      <c:pt idx="7">
                        <c:v>1018</c:v>
                      </c:pt>
                      <c:pt idx="8">
                        <c:v>1179</c:v>
                      </c:pt>
                      <c:pt idx="9">
                        <c:v>774</c:v>
                      </c:pt>
                      <c:pt idx="10">
                        <c:v>566</c:v>
                      </c:pt>
                      <c:pt idx="11">
                        <c:v>359</c:v>
                      </c:pt>
                      <c:pt idx="12">
                        <c:v>493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6F17-4E74-A4B3-5AAFDF8976EA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type'!$F$10</c15:sqref>
                        </c15:formulaRef>
                      </c:ext>
                    </c:extLst>
                    <c:strCache>
                      <c:ptCount val="1"/>
                      <c:pt idx="0">
                        <c:v>Minor Armed 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type'!$D$11:$D$24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type'!$F$11:$F$23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3"/>
                      <c:pt idx="0">
                        <c:v>1882</c:v>
                      </c:pt>
                      <c:pt idx="1">
                        <c:v>758</c:v>
                      </c:pt>
                      <c:pt idx="2">
                        <c:v>749</c:v>
                      </c:pt>
                      <c:pt idx="3">
                        <c:v>3228</c:v>
                      </c:pt>
                      <c:pt idx="4">
                        <c:v>3492</c:v>
                      </c:pt>
                      <c:pt idx="5">
                        <c:v>3690</c:v>
                      </c:pt>
                      <c:pt idx="6">
                        <c:v>1114</c:v>
                      </c:pt>
                      <c:pt idx="7">
                        <c:v>830</c:v>
                      </c:pt>
                      <c:pt idx="8">
                        <c:v>2490</c:v>
                      </c:pt>
                      <c:pt idx="9">
                        <c:v>1944</c:v>
                      </c:pt>
                      <c:pt idx="10">
                        <c:v>2347</c:v>
                      </c:pt>
                      <c:pt idx="11">
                        <c:v>3595</c:v>
                      </c:pt>
                      <c:pt idx="12">
                        <c:v>3676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6F17-4E74-A4B3-5AAFDF8976EA}"/>
                  </c:ext>
                </c:extLst>
              </c15:ser>
            </c15:filteredLineSeries>
          </c:ext>
        </c:extLst>
      </c:lineChart>
      <c:catAx>
        <c:axId val="29315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3144"/>
        <c:crosses val="autoZero"/>
        <c:auto val="1"/>
        <c:lblAlgn val="ctr"/>
        <c:lblOffset val="100"/>
        <c:tickLblSkip val="2"/>
        <c:noMultiLvlLbl val="0"/>
      </c:catAx>
      <c:valAx>
        <c:axId val="293153144"/>
        <c:scaling>
          <c:orientation val="minMax"/>
          <c:max val="5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0.76236</cdr:x>
      <cdr:y>0.74362</cdr:y>
    </cdr:from>
    <cdr:to>
      <cdr:x>0.98006</cdr:x>
      <cdr:y>0.85278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22072" y="3340344"/>
          <a:ext cx="948652" cy="490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fld id="{9B2BE658-C619-4F84-AE37-0CEDB3E5C4FB}" type="TxLink">
            <a:rPr lang="en-US" sz="1400" b="1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All other countries</a:t>
          </a:fld>
          <a:endParaRPr lang="en-AU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0.74087</cdr:x>
      <cdr:y>0.43942</cdr:y>
    </cdr:from>
    <cdr:to>
      <cdr:x>0.97672</cdr:x>
      <cdr:y>0.53771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926739" y="2020502"/>
          <a:ext cx="931699" cy="451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CFA203BF-0116-4C16-834E-13BE7ABEE2F5}" type="TxLink">
            <a:rPr lang="en-US" sz="1400" b="1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Afghanistan</a:t>
          </a:fld>
          <a:endParaRPr lang="en-AU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0.73682</cdr:x>
      <cdr:y>0.32138</cdr:y>
    </cdr:from>
    <cdr:to>
      <cdr:x>0.95452</cdr:x>
      <cdr:y>0.38543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910719" y="1477724"/>
          <a:ext cx="859999" cy="294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DE78422D-763C-4B98-A408-6042D6C718B9}" type="TxLink">
            <a:rPr lang="en-US" sz="1400" b="1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Burkina Faso</a:t>
          </a:fld>
          <a:endParaRPr lang="en-AU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0.73977</cdr:x>
      <cdr:y>0.27151</cdr:y>
    </cdr:from>
    <cdr:to>
      <cdr:x>0.99518</cdr:x>
      <cdr:y>0.32935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922368" y="1248415"/>
          <a:ext cx="1008968" cy="2659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76145F93-9303-4438-88B4-60B272DFFB75}" type="TxLink">
            <a:rPr lang="en-US" sz="1400" b="1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Somalia</a:t>
          </a:fld>
          <a:endParaRPr lang="en-AU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0.73883</cdr:x>
      <cdr:y>0.20468</cdr:y>
    </cdr:from>
    <cdr:to>
      <cdr:x>0.95653</cdr:x>
      <cdr:y>0.26252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918650" y="941151"/>
          <a:ext cx="859999" cy="2659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B5DE50B0-CFE8-4755-A39B-93437D802501}" type="TxLink">
            <a:rPr lang="en-US" sz="1400" b="1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Mali</a:t>
          </a:fld>
          <a:endParaRPr lang="en-AU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0.73326</cdr:x>
      <cdr:y>0.14564</cdr:y>
    </cdr:from>
    <cdr:to>
      <cdr:x>0.95096</cdr:x>
      <cdr:y>0.20348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896677" y="669667"/>
          <a:ext cx="859999" cy="2659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BA47108E-0558-4E28-9448-1E21E9BE57F1}" type="TxLink">
            <a:rPr lang="en-US" sz="1400" b="1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Niger</a:t>
          </a:fld>
          <a:endParaRPr lang="en-AU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0.05464</cdr:x>
      <cdr:y>0.92837</cdr:y>
    </cdr:from>
    <cdr:to>
      <cdr:x>0.89891</cdr:x>
      <cdr:y>0.97729</cdr:y>
    </cdr:to>
    <cdr:sp macro="" textlink="">
      <cdr:nvSpPr>
        <cdr:cNvPr id="9" name="TextBox 5"/>
        <cdr:cNvSpPr txBox="1"/>
      </cdr:nvSpPr>
      <cdr:spPr>
        <a:xfrm xmlns:a="http://schemas.openxmlformats.org/drawingml/2006/main">
          <a:off x="285751" y="5841114"/>
          <a:ext cx="4414837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 dirty="0">
              <a:latin typeface="Arial" panose="020B0604020202020204" pitchFamily="34" charset="0"/>
            </a:rPr>
            <a:t>Source: IEP Calculations, Terrorism Tracker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0.74646</cdr:x>
      <cdr:y>0.67627</cdr:y>
    </cdr:from>
    <cdr:to>
      <cdr:x>0.96416</cdr:x>
      <cdr:y>0.81582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27327" y="3290920"/>
          <a:ext cx="1116214" cy="679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fld id="{A2B16A6B-15CD-4C80-9E1E-5C91349704DC}" type="TxLink">
            <a:rPr lang="en-US" sz="1100" b="1" i="0" u="none" strike="noStrik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Middle East and North Africa</a:t>
          </a:fld>
          <a:endParaRPr lang="en-AU" sz="6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0.74039</cdr:x>
      <cdr:y>0.46081</cdr:y>
    </cdr:from>
    <cdr:to>
      <cdr:x>0.97624</cdr:x>
      <cdr:y>0.5591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12131" y="1916445"/>
          <a:ext cx="832088" cy="4087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FF377481-80A5-49D2-86CD-074B1BEA9D3C}" type="TxLink">
            <a:rPr lang="en-US" sz="1100" b="1" i="0" u="none" strike="noStrike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South Asia</a:t>
          </a:fld>
          <a:endParaRPr lang="en-AU" sz="500" b="1" dirty="0">
            <a:solidFill>
              <a:schemeClr val="accent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0.75027</cdr:x>
      <cdr:y>0.2097</cdr:y>
    </cdr:from>
    <cdr:to>
      <cdr:x>0.96797</cdr:x>
      <cdr:y>0.30799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481827" y="1158966"/>
          <a:ext cx="1300449" cy="5432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08E2C14F-76E4-40B1-B82E-D95F39FBBC5B}" type="TxLink">
            <a:rPr lang="en-US" sz="1050" b="1" i="0" u="none" strike="noStrik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sub-Saharan Africa</a:t>
          </a:fld>
          <a:endParaRPr lang="en-AU" sz="400" b="1" dirty="0">
            <a:solidFill>
              <a:schemeClr val="accent4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0.75552</cdr:x>
      <cdr:y>0.09226</cdr:y>
    </cdr:from>
    <cdr:to>
      <cdr:x>0.97322</cdr:x>
      <cdr:y>0.1501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416380" y="448961"/>
          <a:ext cx="984412" cy="2814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CA7104CC-67F0-45B2-BF80-E53114BFBFDE}" type="TxLink">
            <a:rPr lang="en-US" sz="1050" b="1" i="0" u="none" strike="noStrike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Rest of the World</a:t>
          </a:fld>
          <a:endParaRPr lang="en-AU" sz="300" b="1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0.00361</cdr:x>
      <cdr:y>0.94684</cdr:y>
    </cdr:from>
    <cdr:to>
      <cdr:x>0.61732</cdr:x>
      <cdr:y>0.98827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5774" y="4920030"/>
          <a:ext cx="2681522" cy="2152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10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Source:</a:t>
          </a:r>
          <a:r>
            <a:rPr lang="en-AU" sz="1050" baseline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START GTD, IEP Calculations</a:t>
          </a:r>
          <a:endParaRPr lang="en-AU" sz="1050" dirty="0">
            <a:solidFill>
              <a:schemeClr val="tx1">
                <a:lumMod val="85000"/>
                <a:lumOff val="1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0.66868</cdr:x>
      <cdr:y>0.4875</cdr:y>
    </cdr:from>
    <cdr:to>
      <cdr:x>0.94402</cdr:x>
      <cdr:y>0.53958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10051" y="2228850"/>
          <a:ext cx="173355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1400" dirty="0">
              <a:solidFill>
                <a:schemeClr val="accent1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ACTIVE IN 2015</a:t>
          </a:r>
        </a:p>
      </cdr:txBody>
    </cdr:sp>
  </cdr:relSizeAnchor>
  <cdr:relSizeAnchor xmlns:cdr="http://schemas.openxmlformats.org/drawingml/2006/chartDrawing">
    <cdr:from>
      <cdr:x>0.23046</cdr:x>
      <cdr:y>0.38819</cdr:y>
    </cdr:from>
    <cdr:to>
      <cdr:x>0.48714</cdr:x>
      <cdr:y>0.44444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50975" y="1774825"/>
          <a:ext cx="1616076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>
              <a:solidFill>
                <a:schemeClr val="accent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ACTIVE IN 2007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DC38962-79D3-4EDD-9805-B4E41F9C94CB}" type="datetimeFigureOut">
              <a:rPr lang="en-AU" smtClean="0"/>
              <a:pPr/>
              <a:t>19/1/2023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0A38159-926A-455C-9239-9FEF47887380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5998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e4d4614dfa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ge4d4614dfa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7" name="Google Shape;897;ge4d4614dfa_0_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763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4499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7294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753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027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746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7167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5167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e9f48b644d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e9f48b644d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471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942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86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b86f16f6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b86f16f6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750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4451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baseline="0" dirty="0"/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2956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8274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e9f48b644d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e9f48b644d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7296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398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8791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5464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359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e9f48b644d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e9f48b644d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4319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It is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ea typeface="+mn-ea"/>
                <a:cs typeface="+mn-cs"/>
              </a:rPr>
              <a:t> difficult to say with certainty, but the drop is most likely the result of e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ffective CT/ counterinsurgency operations, particularly by the French.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ea typeface="+mn-ea"/>
                <a:cs typeface="+mn-cs"/>
              </a:rPr>
              <a:t> These saw som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e success in that the terrorists fled across the region, but within a year or two they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reorganised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(JNIM emerged in 2017) and the terror returned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075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e75b839f92_0_4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8" name="Google Shape;938;ge75b839f92_0_4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0522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1118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84163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2193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e9f48b644d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e9f48b644d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13177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99992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9146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e9f48b644d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e9f48b644d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173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76059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0554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90e2d1f501_0_4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g90e2d1f501_0_4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526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e75b839f92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6" name="Google Shape;1426;ge75b839f92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7" name="Google Shape;1427;ge75b839f92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398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e9f48b644d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e9f48b644d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2071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4215" y="4686340"/>
            <a:ext cx="5387335" cy="443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49" tIns="45875" rIns="91749" bIns="45875"/>
          <a:lstStyle/>
          <a:p>
            <a:pPr marL="172030" indent="-172030">
              <a:buFont typeface="Wingdings" pitchFamily="2" charset="2"/>
              <a:buChar char="§"/>
            </a:pPr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324008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e9f48b644d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e9f48b644d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831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Needs</a:t>
            </a:r>
            <a:r>
              <a:rPr lang="en-AU" baseline="0" dirty="0"/>
              <a:t> map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322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237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19/1/2023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1704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0E1C300-E394-AE48-8BC3-5B28FF0C8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982" y="264682"/>
            <a:ext cx="805623" cy="6150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EE5E0-7535-3146-8B47-04F370A1AF73}"/>
              </a:ext>
            </a:extLst>
          </p:cNvPr>
          <p:cNvSpPr txBox="1"/>
          <p:nvPr userDrawn="1"/>
        </p:nvSpPr>
        <p:spPr>
          <a:xfrm>
            <a:off x="116619" y="6548886"/>
            <a:ext cx="2122697" cy="256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589434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E3B3AD-0F02-574C-9579-B819EF72DA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70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08F41-BC5B-9B4C-A720-138DD3B6F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47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D1301D-682A-2D4D-990B-25F23C7062B6}"/>
              </a:ext>
            </a:extLst>
          </p:cNvPr>
          <p:cNvSpPr/>
          <p:nvPr userDrawn="1"/>
        </p:nvSpPr>
        <p:spPr>
          <a:xfrm>
            <a:off x="0" y="2117"/>
            <a:ext cx="12192000" cy="6855883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39CAF30-66B7-2040-91E8-D8077C5D4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982" y="264682"/>
            <a:ext cx="805623" cy="615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FB40A-10D7-BE43-8C8F-BF5E229EA8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39" y="1142261"/>
            <a:ext cx="4967509" cy="48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094659D-0463-EF4B-871B-BF333D88B9BF}"/>
              </a:ext>
            </a:extLst>
          </p:cNvPr>
          <p:cNvSpPr/>
          <p:nvPr userDrawn="1"/>
        </p:nvSpPr>
        <p:spPr>
          <a:xfrm>
            <a:off x="0" y="2117"/>
            <a:ext cx="12192000" cy="6855883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8A3C2F7-790C-6849-BCF1-8293A8926E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741" y="264682"/>
            <a:ext cx="805623" cy="6150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669D78-70A9-AA49-93D8-05835BB7B9A8}"/>
              </a:ext>
            </a:extLst>
          </p:cNvPr>
          <p:cNvSpPr txBox="1"/>
          <p:nvPr userDrawn="1"/>
        </p:nvSpPr>
        <p:spPr>
          <a:xfrm>
            <a:off x="116619" y="6548886"/>
            <a:ext cx="2122697" cy="256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1094157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1F5E98-EA93-4646-8FE9-6F8ADA96BDA7}"/>
              </a:ext>
            </a:extLst>
          </p:cNvPr>
          <p:cNvSpPr/>
          <p:nvPr userDrawn="1"/>
        </p:nvSpPr>
        <p:spPr>
          <a:xfrm>
            <a:off x="0" y="2117"/>
            <a:ext cx="12192000" cy="6855883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F950207-E600-5243-B80B-60985A0A77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981" y="264682"/>
            <a:ext cx="805623" cy="61501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7A67-15ED-4A6F-BF6B-794FA68661BF}" type="datetimeFigureOut">
              <a:rPr lang="en-AU" smtClean="0"/>
              <a:t>19/1/2023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461" y="6356349"/>
            <a:ext cx="2743120" cy="365125"/>
          </a:xfrm>
          <a:prstGeom prst="rect">
            <a:avLst/>
          </a:prstGeom>
        </p:spPr>
        <p:txBody>
          <a:bodyPr/>
          <a:lstStyle/>
          <a:p>
            <a:fld id="{7E73F36F-83D5-4DDA-8206-6543BEC8A507}" type="slidenum">
              <a:rPr lang="en-AU" smtClean="0"/>
              <a:t>‹#›</a:t>
            </a:fld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D1806-0C1E-1C4D-8E67-D2055151E654}"/>
              </a:ext>
            </a:extLst>
          </p:cNvPr>
          <p:cNvSpPr/>
          <p:nvPr userDrawn="1"/>
        </p:nvSpPr>
        <p:spPr>
          <a:xfrm>
            <a:off x="575734" y="4193227"/>
            <a:ext cx="1796204" cy="119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498BC71-4A12-144D-80B3-4AA8FBE95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169" t="11113" r="21075" b="8447"/>
          <a:stretch/>
        </p:blipFill>
        <p:spPr>
          <a:xfrm>
            <a:off x="575733" y="4457733"/>
            <a:ext cx="1793507" cy="176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41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0E1C300-E394-AE48-8BC3-5B28FF0C8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982" y="264682"/>
            <a:ext cx="805623" cy="6150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EE5E0-7535-3146-8B47-04F370A1AF73}"/>
              </a:ext>
            </a:extLst>
          </p:cNvPr>
          <p:cNvSpPr txBox="1"/>
          <p:nvPr userDrawn="1"/>
        </p:nvSpPr>
        <p:spPr>
          <a:xfrm>
            <a:off x="116619" y="6569206"/>
            <a:ext cx="2122697" cy="256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232411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A25D38-B047-E346-B73C-91037EBBFDDE}"/>
              </a:ext>
            </a:extLst>
          </p:cNvPr>
          <p:cNvSpPr/>
          <p:nvPr userDrawn="1"/>
        </p:nvSpPr>
        <p:spPr>
          <a:xfrm>
            <a:off x="0" y="2117"/>
            <a:ext cx="12192000" cy="6855883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DEB04E-A6FF-EF41-AC01-33021DCF4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21075" b="8447"/>
          <a:stretch/>
        </p:blipFill>
        <p:spPr>
          <a:xfrm>
            <a:off x="9019823" y="2111682"/>
            <a:ext cx="3063864" cy="301019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57146D4-C28F-904B-885A-6F8CA02330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62981" y="264682"/>
            <a:ext cx="805623" cy="6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A25D38-B047-E346-B73C-91037EBBFDDE}"/>
              </a:ext>
            </a:extLst>
          </p:cNvPr>
          <p:cNvSpPr/>
          <p:nvPr userDrawn="1"/>
        </p:nvSpPr>
        <p:spPr>
          <a:xfrm>
            <a:off x="0" y="2117"/>
            <a:ext cx="12192000" cy="6855883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DEB04E-A6FF-EF41-AC01-33021DCF4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28375" b="31699"/>
          <a:stretch/>
        </p:blipFill>
        <p:spPr>
          <a:xfrm>
            <a:off x="5979383" y="1890738"/>
            <a:ext cx="6212619" cy="496726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40BB296-4317-4F48-A046-2F32A51BD0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62981" y="264682"/>
            <a:ext cx="805623" cy="6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3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ADB547-1CE2-1C46-A7C4-19D4281074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Image Placeholder">
  <p:cSld name="3_Big Image Placehol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0" y="2117"/>
            <a:ext cx="12192000" cy="68560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62980" y="264683"/>
            <a:ext cx="805376" cy="615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7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A25D38-B047-E346-B73C-91037EBBFDDE}"/>
              </a:ext>
            </a:extLst>
          </p:cNvPr>
          <p:cNvSpPr/>
          <p:nvPr userDrawn="1"/>
        </p:nvSpPr>
        <p:spPr>
          <a:xfrm>
            <a:off x="0" y="2117"/>
            <a:ext cx="12192000" cy="6855883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DEB04E-A6FF-EF41-AC01-33021DCF4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21075" b="8447"/>
          <a:stretch/>
        </p:blipFill>
        <p:spPr>
          <a:xfrm>
            <a:off x="9019823" y="2111682"/>
            <a:ext cx="3063864" cy="301019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57146D4-C28F-904B-885A-6F8CA02330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62981" y="264682"/>
            <a:ext cx="805623" cy="6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4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A25D38-B047-E346-B73C-91037EBBFDDE}"/>
              </a:ext>
            </a:extLst>
          </p:cNvPr>
          <p:cNvSpPr/>
          <p:nvPr userDrawn="1"/>
        </p:nvSpPr>
        <p:spPr>
          <a:xfrm>
            <a:off x="0" y="2117"/>
            <a:ext cx="12192000" cy="6855883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DEB04E-A6FF-EF41-AC01-33021DCF4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28375" b="31699"/>
          <a:stretch/>
        </p:blipFill>
        <p:spPr>
          <a:xfrm>
            <a:off x="5979383" y="1890738"/>
            <a:ext cx="6212619" cy="496726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40BB296-4317-4F48-A046-2F32A51BD0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62981" y="264682"/>
            <a:ext cx="805623" cy="6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7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7D4992D-88F9-4C18-B55F-F231C81051A6}" type="datetimeFigureOut">
              <a:rPr lang="en-AU" smtClean="0"/>
              <a:pPr/>
              <a:t>19/1/2023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20C8A32-9731-4B32-A3EB-37A09A4DE01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975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49" r:id="rId3"/>
    <p:sldLayoutId id="2147483719" r:id="rId4"/>
    <p:sldLayoutId id="2147483720" r:id="rId5"/>
    <p:sldLayoutId id="2147483673" r:id="rId6"/>
    <p:sldLayoutId id="2147483896" r:id="rId7"/>
    <p:sldLayoutId id="2147483762" r:id="rId8"/>
    <p:sldLayoutId id="2147483763" r:id="rId9"/>
    <p:sldLayoutId id="2147483775" r:id="rId10"/>
    <p:sldLayoutId id="2147483842" r:id="rId11"/>
    <p:sldLayoutId id="2147483843" r:id="rId12"/>
    <p:sldLayoutId id="2147483878" r:id="rId13"/>
    <p:sldLayoutId id="214748388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51"/>
          <p:cNvSpPr txBox="1"/>
          <p:nvPr/>
        </p:nvSpPr>
        <p:spPr>
          <a:xfrm>
            <a:off x="545500" y="2096800"/>
            <a:ext cx="7226800" cy="21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2700"/>
            </a:pPr>
            <a:r>
              <a:rPr lang="en" sz="72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br>
              <a:rPr lang="en" sz="72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72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 INDEX 2022</a:t>
            </a:r>
            <a:endParaRPr sz="7200"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" name="Google Shape;901;p151"/>
          <p:cNvSpPr txBox="1"/>
          <p:nvPr/>
        </p:nvSpPr>
        <p:spPr>
          <a:xfrm>
            <a:off x="575733" y="4566932"/>
            <a:ext cx="5700000" cy="2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1733" dirty="0">
                <a:solidFill>
                  <a:srgbClr val="D8D8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 the impact of terrorism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2" name="Google Shape;902;p151"/>
          <p:cNvCxnSpPr/>
          <p:nvPr/>
        </p:nvCxnSpPr>
        <p:spPr>
          <a:xfrm>
            <a:off x="575733" y="4475692"/>
            <a:ext cx="5590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3" name="Google Shape;903;p151"/>
          <p:cNvCxnSpPr/>
          <p:nvPr/>
        </p:nvCxnSpPr>
        <p:spPr>
          <a:xfrm>
            <a:off x="575733" y="4915268"/>
            <a:ext cx="5590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D964A0D-0063-5648-9A8F-40EE202C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40" b="19850"/>
          <a:stretch/>
        </p:blipFill>
        <p:spPr>
          <a:xfrm>
            <a:off x="6492000" y="862742"/>
            <a:ext cx="5700000" cy="597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177" y="-1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rial" panose="020B0604020202020204" pitchFamily="34" charset="0"/>
            </a:endParaRPr>
          </a:p>
        </p:txBody>
      </p:sp>
      <p:pic>
        <p:nvPicPr>
          <p:cNvPr id="5" name="Graphic 8">
            <a:extLst>
              <a:ext uri="{FF2B5EF4-FFF2-40B4-BE49-F238E27FC236}">
                <a16:creationId xmlns:a16="http://schemas.microsoft.com/office/drawing/2014/main" id="{5F950207-E600-5243-B80B-60985A0A77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62981" y="264682"/>
            <a:ext cx="805623" cy="615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D157AF-1540-8562-3F7C-18F2EBA14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331"/>
            <a:ext cx="12452084" cy="450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55201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" sz="2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</a:t>
            </a:r>
            <a:r>
              <a:rPr kumimoji="0" lang="en" sz="2666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attacks</a:t>
            </a:r>
            <a:endParaRPr kumimoji="0" sz="2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FF252D-F47B-20F8-F435-BC3CE395A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75" y="878100"/>
            <a:ext cx="11788049" cy="51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2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373156" y="272618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lang="en" sz="266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 2022</a:t>
            </a:r>
            <a:endParaRPr kumimoji="0" sz="2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307677" y="926953"/>
            <a:ext cx="9064050" cy="5385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 down 1.2% - last four years similar, range between 7,100 and 7,3000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attacks up by 17% to 5,226 – less lethal than 2020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 countries improved compared to 19 that deteriorated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 is becoming more concentrated into conflict zones – 97% and attacks and 6 times deadlier than elsewhere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Sahel now new epicenter of terrorism – deaths up 10 times since 2007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312197" y="272618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" sz="2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Highlights 2022…con’t</a:t>
            </a:r>
            <a:endParaRPr kumimoji="0" sz="2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286656" y="874401"/>
            <a:ext cx="9064050" cy="587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decrease by 10% in sub-Saharan Africa – due to success against Boko Haram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in MENA continue to decline – down 14% to 1,139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Islamic State and affiliates most deadly group – deaths 2,066 in 20 countries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JNIM is the fastest growing group – 352 deaths, an increase of 69%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ISWA is the most lethal – 23 attacks with 15 deaths average per attack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4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0317" y="1291497"/>
            <a:ext cx="108466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 of all attacks not ascribed to a particular terrorist group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Attacks in the West fallen substantially for last 4 years – 59 attacks, ten deaths in 2021, down 70%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Politically motivated terrorism overtakes religious terrorism – 5 times higher in last 5 years</a:t>
            </a:r>
          </a:p>
          <a:p>
            <a:pPr lvl="0"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Mozambique recorded the largest drop – 90 deaths down 82%</a:t>
            </a:r>
          </a:p>
        </p:txBody>
      </p:sp>
      <p:sp>
        <p:nvSpPr>
          <p:cNvPr id="4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312197" y="272618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" sz="2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Highlights 2022…con’t</a:t>
            </a:r>
            <a:endParaRPr kumimoji="0" sz="2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964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countries most impacted by terrorism, 2022 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1" y="650030"/>
            <a:ext cx="90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Afghanistan recorded the highest impact of terrorism for the third consecutive year.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22447" y="3368904"/>
            <a:ext cx="2583355" cy="649338"/>
            <a:chOff x="2722447" y="3368904"/>
            <a:chExt cx="2583355" cy="64933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8CF1CF-CD5F-2A4E-A30B-DA2533BF2746}"/>
                </a:ext>
              </a:extLst>
            </p:cNvPr>
            <p:cNvSpPr txBox="1"/>
            <p:nvPr/>
          </p:nvSpPr>
          <p:spPr>
            <a:xfrm>
              <a:off x="3574730" y="3433745"/>
              <a:ext cx="1709132" cy="584497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SOMALIA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599" dirty="0">
                <a:solidFill>
                  <a:srgbClr val="2C374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0BA2228-C6F5-294B-B63A-2833C31DD733}"/>
                </a:ext>
              </a:extLst>
            </p:cNvPr>
            <p:cNvGrpSpPr/>
            <p:nvPr/>
          </p:nvGrpSpPr>
          <p:grpSpPr>
            <a:xfrm>
              <a:off x="2722447" y="3368904"/>
              <a:ext cx="822526" cy="614246"/>
              <a:chOff x="550901" y="1468990"/>
              <a:chExt cx="723816" cy="54053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AD79811-0700-0342-B27C-B14DFAF62AAB}"/>
                  </a:ext>
                </a:extLst>
              </p:cNvPr>
              <p:cNvSpPr/>
              <p:nvPr/>
            </p:nvSpPr>
            <p:spPr>
              <a:xfrm>
                <a:off x="648586" y="1468990"/>
                <a:ext cx="540532" cy="54053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70AAB6F-7FAF-8144-9AAF-903B7E128762}"/>
                  </a:ext>
                </a:extLst>
              </p:cNvPr>
              <p:cNvSpPr txBox="1"/>
              <p:nvPr/>
            </p:nvSpPr>
            <p:spPr>
              <a:xfrm>
                <a:off x="550901" y="1505840"/>
                <a:ext cx="723816" cy="442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6" b="1" spc="-200" dirty="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44" name="Left-Right Arrow 43">
              <a:extLst>
                <a:ext uri="{FF2B5EF4-FFF2-40B4-BE49-F238E27FC236}">
                  <a16:creationId xmlns:a16="http://schemas.microsoft.com/office/drawing/2014/main" id="{C3ECE378-A797-8F42-BD1E-55FDB89ACB7C}"/>
                </a:ext>
              </a:extLst>
            </p:cNvPr>
            <p:cNvSpPr/>
            <p:nvPr/>
          </p:nvSpPr>
          <p:spPr>
            <a:xfrm>
              <a:off x="5033017" y="3812414"/>
              <a:ext cx="272785" cy="119498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17715" y="4347067"/>
            <a:ext cx="2818091" cy="625190"/>
            <a:chOff x="5517715" y="4347067"/>
            <a:chExt cx="2818091" cy="6251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96F293C-A344-F746-830C-AD6B6C469524}"/>
                </a:ext>
              </a:extLst>
            </p:cNvPr>
            <p:cNvSpPr txBox="1"/>
            <p:nvPr/>
          </p:nvSpPr>
          <p:spPr>
            <a:xfrm>
              <a:off x="6482625" y="4387760"/>
              <a:ext cx="1853181" cy="584497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-</a:t>
              </a:r>
            </a:p>
            <a:p>
              <a:endParaRPr lang="en-US" sz="1599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17D3D45-CF55-0D47-8B08-9CDC32CA7070}"/>
                </a:ext>
              </a:extLst>
            </p:cNvPr>
            <p:cNvSpPr/>
            <p:nvPr/>
          </p:nvSpPr>
          <p:spPr>
            <a:xfrm>
              <a:off x="5681993" y="4347067"/>
              <a:ext cx="663306" cy="61424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6E0EF04-65FA-3042-919F-02FC99C386E5}"/>
                </a:ext>
              </a:extLst>
            </p:cNvPr>
            <p:cNvSpPr txBox="1"/>
            <p:nvPr/>
          </p:nvSpPr>
          <p:spPr>
            <a:xfrm>
              <a:off x="5517715" y="4393807"/>
              <a:ext cx="941337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95559" y="1529573"/>
            <a:ext cx="2608316" cy="625188"/>
            <a:chOff x="2695559" y="1529573"/>
            <a:chExt cx="2608316" cy="6251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E86086C-4E80-5D40-9EB2-80013E78D8E9}"/>
                </a:ext>
              </a:extLst>
            </p:cNvPr>
            <p:cNvGrpSpPr/>
            <p:nvPr/>
          </p:nvGrpSpPr>
          <p:grpSpPr>
            <a:xfrm>
              <a:off x="2695559" y="1529573"/>
              <a:ext cx="2576471" cy="625188"/>
              <a:chOff x="2061226" y="1168400"/>
              <a:chExt cx="1932950" cy="46903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6D77D5B-0608-AE48-9BB6-E879F9352466}"/>
                  </a:ext>
                </a:extLst>
              </p:cNvPr>
              <p:cNvSpPr txBox="1"/>
              <p:nvPr/>
            </p:nvSpPr>
            <p:spPr>
              <a:xfrm>
                <a:off x="2711932" y="1198928"/>
                <a:ext cx="1282244" cy="438508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r>
                  <a:rPr lang="en-US" sz="1599" b="1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AFGHANISTAN</a:t>
                </a:r>
              </a:p>
              <a:p>
                <a:r>
                  <a:rPr lang="en-US" sz="1599" i="1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Rank change: </a:t>
                </a:r>
                <a:endParaRPr lang="en-US" sz="1599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D162DAD-CDC2-7D46-86DE-5629EAC018B2}"/>
                  </a:ext>
                </a:extLst>
              </p:cNvPr>
              <p:cNvSpPr/>
              <p:nvPr/>
            </p:nvSpPr>
            <p:spPr>
              <a:xfrm>
                <a:off x="2155802" y="1168400"/>
                <a:ext cx="460827" cy="46082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CB54E10-AFD7-0448-A39E-A9B9A6B53AC4}"/>
                  </a:ext>
                </a:extLst>
              </p:cNvPr>
              <p:cNvSpPr txBox="1"/>
              <p:nvPr/>
            </p:nvSpPr>
            <p:spPr>
              <a:xfrm>
                <a:off x="2061226" y="1197531"/>
                <a:ext cx="614933" cy="377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6" b="1" spc="-200" dirty="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62" name="Left-Right Arrow 61">
              <a:extLst>
                <a:ext uri="{FF2B5EF4-FFF2-40B4-BE49-F238E27FC236}">
                  <a16:creationId xmlns:a16="http://schemas.microsoft.com/office/drawing/2014/main" id="{0FF96D53-1C08-D349-B228-F2564D470AB2}"/>
                </a:ext>
              </a:extLst>
            </p:cNvPr>
            <p:cNvSpPr/>
            <p:nvPr/>
          </p:nvSpPr>
          <p:spPr>
            <a:xfrm>
              <a:off x="5031090" y="1919624"/>
              <a:ext cx="272785" cy="139641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638843" y="2416455"/>
            <a:ext cx="3298872" cy="891239"/>
            <a:chOff x="2638843" y="2416455"/>
            <a:chExt cx="3298872" cy="89123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63AEC82-052E-FB40-B31E-450026DB6B44}"/>
                </a:ext>
              </a:extLst>
            </p:cNvPr>
            <p:cNvGrpSpPr/>
            <p:nvPr/>
          </p:nvGrpSpPr>
          <p:grpSpPr>
            <a:xfrm>
              <a:off x="2638843" y="2416455"/>
              <a:ext cx="3298872" cy="891239"/>
              <a:chOff x="2020882" y="1762167"/>
              <a:chExt cx="2474918" cy="668636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7412B3A-1DE2-DB4F-B687-5940A9F1A7B9}"/>
                  </a:ext>
                </a:extLst>
              </p:cNvPr>
              <p:cNvSpPr txBox="1"/>
              <p:nvPr/>
            </p:nvSpPr>
            <p:spPr>
              <a:xfrm>
                <a:off x="2711931" y="1807668"/>
                <a:ext cx="1783869" cy="623135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r>
                  <a:rPr lang="en-US" sz="1599" b="1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IRAQ</a:t>
                </a:r>
              </a:p>
              <a:p>
                <a:r>
                  <a:rPr lang="en-US" sz="1599" i="1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Rank change: </a:t>
                </a:r>
                <a:endParaRPr lang="en-US" sz="1599" dirty="0">
                  <a:solidFill>
                    <a:srgbClr val="C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endParaRPr>
              </a:p>
              <a:p>
                <a:endParaRPr lang="en-US" sz="1599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37CE6F9-8DE2-8749-94BE-D707DA238690}"/>
                  </a:ext>
                </a:extLst>
              </p:cNvPr>
              <p:cNvSpPr/>
              <p:nvPr/>
            </p:nvSpPr>
            <p:spPr>
              <a:xfrm>
                <a:off x="2155802" y="1762167"/>
                <a:ext cx="460827" cy="46082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592124B-B9CF-0544-AAAC-D54202C2D44F}"/>
                  </a:ext>
                </a:extLst>
              </p:cNvPr>
              <p:cNvSpPr txBox="1"/>
              <p:nvPr/>
            </p:nvSpPr>
            <p:spPr>
              <a:xfrm>
                <a:off x="2020882" y="1796694"/>
                <a:ext cx="716602" cy="377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6" b="1" spc="-200" dirty="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67" name="Left-Right Arrow 66">
              <a:extLst>
                <a:ext uri="{FF2B5EF4-FFF2-40B4-BE49-F238E27FC236}">
                  <a16:creationId xmlns:a16="http://schemas.microsoft.com/office/drawing/2014/main" id="{0FF96D53-1C08-D349-B228-F2564D470AB2}"/>
                </a:ext>
              </a:extLst>
            </p:cNvPr>
            <p:cNvSpPr/>
            <p:nvPr/>
          </p:nvSpPr>
          <p:spPr>
            <a:xfrm>
              <a:off x="5035549" y="2840203"/>
              <a:ext cx="272785" cy="139641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42408" y="5301627"/>
            <a:ext cx="2775052" cy="889648"/>
            <a:chOff x="5542408" y="5301627"/>
            <a:chExt cx="2775052" cy="889648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066DD24-D048-F240-AD5D-606F2C2AFF8A}"/>
                </a:ext>
              </a:extLst>
            </p:cNvPr>
            <p:cNvSpPr/>
            <p:nvPr/>
          </p:nvSpPr>
          <p:spPr>
            <a:xfrm>
              <a:off x="5669846" y="5301627"/>
              <a:ext cx="614247" cy="61424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E7F3D27-8059-7B45-92C0-42C454431244}"/>
                </a:ext>
              </a:extLst>
            </p:cNvPr>
            <p:cNvSpPr txBox="1"/>
            <p:nvPr/>
          </p:nvSpPr>
          <p:spPr>
            <a:xfrm>
              <a:off x="6411259" y="5360685"/>
              <a:ext cx="1906201" cy="830590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PAKISTAN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599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  <a:endParaRPr lang="en-US" sz="1599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599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748F1CD-3980-634B-8C07-BF3975F61ADA}"/>
                </a:ext>
              </a:extLst>
            </p:cNvPr>
            <p:cNvSpPr txBox="1"/>
            <p:nvPr/>
          </p:nvSpPr>
          <p:spPr>
            <a:xfrm>
              <a:off x="5542408" y="5342630"/>
              <a:ext cx="824039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68" name="Up Arrow 67">
              <a:extLst>
                <a:ext uri="{FF2B5EF4-FFF2-40B4-BE49-F238E27FC236}">
                  <a16:creationId xmlns:a16="http://schemas.microsoft.com/office/drawing/2014/main" id="{C74EB5CE-4499-9747-A2F3-8711415A972F}"/>
                </a:ext>
              </a:extLst>
            </p:cNvPr>
            <p:cNvSpPr/>
            <p:nvPr/>
          </p:nvSpPr>
          <p:spPr>
            <a:xfrm flipV="1">
              <a:off x="7990443" y="5707047"/>
              <a:ext cx="154270" cy="162146"/>
            </a:xfrm>
            <a:prstGeom prst="up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49334" y="4341196"/>
            <a:ext cx="2615716" cy="625190"/>
            <a:chOff x="2749334" y="4341196"/>
            <a:chExt cx="2615716" cy="62519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9EA2EC3-449E-574B-8725-3CF807FDFE60}"/>
                </a:ext>
              </a:extLst>
            </p:cNvPr>
            <p:cNvSpPr txBox="1"/>
            <p:nvPr/>
          </p:nvSpPr>
          <p:spPr>
            <a:xfrm>
              <a:off x="3616674" y="4381889"/>
              <a:ext cx="1748376" cy="584497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BURKINA FASO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US" sz="1599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D680B44-D567-B742-9B28-B45C55896CA8}"/>
                </a:ext>
              </a:extLst>
            </p:cNvPr>
            <p:cNvSpPr/>
            <p:nvPr/>
          </p:nvSpPr>
          <p:spPr>
            <a:xfrm>
              <a:off x="2875396" y="4341196"/>
              <a:ext cx="614246" cy="6142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D4D4C5-EA2B-7142-8294-89AE1432BBAB}"/>
                </a:ext>
              </a:extLst>
            </p:cNvPr>
            <p:cNvSpPr txBox="1"/>
            <p:nvPr/>
          </p:nvSpPr>
          <p:spPr>
            <a:xfrm>
              <a:off x="2749334" y="4380025"/>
              <a:ext cx="819657" cy="502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9" name="Up Arrow 68">
              <a:extLst>
                <a:ext uri="{FF2B5EF4-FFF2-40B4-BE49-F238E27FC236}">
                  <a16:creationId xmlns:a16="http://schemas.microsoft.com/office/drawing/2014/main" id="{C74EB5CE-4499-9747-A2F3-8711415A972F}"/>
                </a:ext>
              </a:extLst>
            </p:cNvPr>
            <p:cNvSpPr/>
            <p:nvPr/>
          </p:nvSpPr>
          <p:spPr>
            <a:xfrm rot="10800000" flipV="1">
              <a:off x="5161597" y="4718388"/>
              <a:ext cx="154270" cy="162146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22447" y="5308639"/>
            <a:ext cx="2718249" cy="630164"/>
            <a:chOff x="2722447" y="5308639"/>
            <a:chExt cx="2718249" cy="63016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ABF2B51-E608-0241-9226-7AD322067B33}"/>
                </a:ext>
              </a:extLst>
            </p:cNvPr>
            <p:cNvSpPr txBox="1"/>
            <p:nvPr/>
          </p:nvSpPr>
          <p:spPr>
            <a:xfrm>
              <a:off x="3620936" y="5354306"/>
              <a:ext cx="1819760" cy="584497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SYRIA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599" b="1" dirty="0">
                  <a:solidFill>
                    <a:srgbClr val="C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endParaRPr lang="en-US" sz="1599" dirty="0">
                <a:solidFill>
                  <a:srgbClr val="C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62971CF-8269-184A-98FC-2C34F1F91DE3}"/>
                </a:ext>
              </a:extLst>
            </p:cNvPr>
            <p:cNvSpPr/>
            <p:nvPr/>
          </p:nvSpPr>
          <p:spPr>
            <a:xfrm>
              <a:off x="2875397" y="5308639"/>
              <a:ext cx="614246" cy="61424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B1AFDD8-8D85-B240-92C6-BEC6EEEF2809}"/>
                </a:ext>
              </a:extLst>
            </p:cNvPr>
            <p:cNvSpPr txBox="1"/>
            <p:nvPr/>
          </p:nvSpPr>
          <p:spPr>
            <a:xfrm>
              <a:off x="2722447" y="5357932"/>
              <a:ext cx="868906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70" name="Left-Right Arrow 69">
              <a:extLst>
                <a:ext uri="{FF2B5EF4-FFF2-40B4-BE49-F238E27FC236}">
                  <a16:creationId xmlns:a16="http://schemas.microsoft.com/office/drawing/2014/main" id="{C3ECE378-A797-8F42-BD1E-55FDB89ACB7C}"/>
                </a:ext>
              </a:extLst>
            </p:cNvPr>
            <p:cNvSpPr/>
            <p:nvPr/>
          </p:nvSpPr>
          <p:spPr>
            <a:xfrm>
              <a:off x="5048172" y="5705562"/>
              <a:ext cx="272785" cy="139641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17715" y="1445019"/>
            <a:ext cx="3418706" cy="866172"/>
            <a:chOff x="5517715" y="1445019"/>
            <a:chExt cx="3418706" cy="86617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F7C24A1-DE9B-1D43-9490-990750693E73}"/>
                </a:ext>
              </a:extLst>
            </p:cNvPr>
            <p:cNvSpPr txBox="1"/>
            <p:nvPr/>
          </p:nvSpPr>
          <p:spPr>
            <a:xfrm>
              <a:off x="6406931" y="1480603"/>
              <a:ext cx="2529490" cy="83058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NIGERIA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US" sz="1599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 </a:t>
              </a:r>
              <a:endParaRPr lang="en-US" sz="1599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599" dirty="0">
                <a:solidFill>
                  <a:srgbClr val="55C1A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4FE44F9-455C-B045-AF2D-46F5A1DD797F}"/>
                </a:ext>
              </a:extLst>
            </p:cNvPr>
            <p:cNvSpPr/>
            <p:nvPr/>
          </p:nvSpPr>
          <p:spPr>
            <a:xfrm>
              <a:off x="5670665" y="1445019"/>
              <a:ext cx="614246" cy="61424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6CC69A8-1808-0C49-9155-F48397AC1486}"/>
                </a:ext>
              </a:extLst>
            </p:cNvPr>
            <p:cNvSpPr txBox="1"/>
            <p:nvPr/>
          </p:nvSpPr>
          <p:spPr>
            <a:xfrm>
              <a:off x="5517715" y="1494312"/>
              <a:ext cx="868906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73" name="Up Arrow 72">
              <a:extLst>
                <a:ext uri="{FF2B5EF4-FFF2-40B4-BE49-F238E27FC236}">
                  <a16:creationId xmlns:a16="http://schemas.microsoft.com/office/drawing/2014/main" id="{C74EB5CE-4499-9747-A2F3-8711415A972F}"/>
                </a:ext>
              </a:extLst>
            </p:cNvPr>
            <p:cNvSpPr/>
            <p:nvPr/>
          </p:nvSpPr>
          <p:spPr>
            <a:xfrm flipV="1">
              <a:off x="7993963" y="1819688"/>
              <a:ext cx="154270" cy="162146"/>
            </a:xfrm>
            <a:prstGeom prst="up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17715" y="2383171"/>
            <a:ext cx="2891817" cy="891239"/>
            <a:chOff x="5517715" y="2383171"/>
            <a:chExt cx="2891817" cy="89123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F26F04-5EDF-5B44-9CC3-98ECB6B5796A}"/>
                </a:ext>
              </a:extLst>
            </p:cNvPr>
            <p:cNvSpPr txBox="1"/>
            <p:nvPr/>
          </p:nvSpPr>
          <p:spPr>
            <a:xfrm>
              <a:off x="6390422" y="2443820"/>
              <a:ext cx="2019110" cy="830590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MALI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endParaRPr lang="en-US" sz="1599" b="1" dirty="0">
                <a:solidFill>
                  <a:srgbClr val="00B05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599" dirty="0">
                <a:solidFill>
                  <a:srgbClr val="C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E487FFB-A76D-694D-B27F-A7E89240E93B}"/>
                </a:ext>
              </a:extLst>
            </p:cNvPr>
            <p:cNvSpPr/>
            <p:nvPr/>
          </p:nvSpPr>
          <p:spPr>
            <a:xfrm>
              <a:off x="5649008" y="2383171"/>
              <a:ext cx="614246" cy="6142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5C14CC2-9F00-C844-81A1-A1315E178CA7}"/>
                </a:ext>
              </a:extLst>
            </p:cNvPr>
            <p:cNvSpPr txBox="1"/>
            <p:nvPr/>
          </p:nvSpPr>
          <p:spPr>
            <a:xfrm>
              <a:off x="5517715" y="2425046"/>
              <a:ext cx="872707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74" name="Left-Right Arrow 73">
              <a:extLst>
                <a:ext uri="{FF2B5EF4-FFF2-40B4-BE49-F238E27FC236}">
                  <a16:creationId xmlns:a16="http://schemas.microsoft.com/office/drawing/2014/main" id="{0FF96D53-1C08-D349-B228-F2564D470AB2}"/>
                </a:ext>
              </a:extLst>
            </p:cNvPr>
            <p:cNvSpPr/>
            <p:nvPr/>
          </p:nvSpPr>
          <p:spPr>
            <a:xfrm>
              <a:off x="7890403" y="2815118"/>
              <a:ext cx="272785" cy="139641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565688" y="3373867"/>
            <a:ext cx="2579025" cy="649338"/>
            <a:chOff x="5565688" y="3373867"/>
            <a:chExt cx="2579025" cy="64933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8A98570-D6E8-994F-8FC7-52401466EF19}"/>
                </a:ext>
              </a:extLst>
            </p:cNvPr>
            <p:cNvSpPr txBox="1"/>
            <p:nvPr/>
          </p:nvSpPr>
          <p:spPr>
            <a:xfrm>
              <a:off x="6432722" y="3438708"/>
              <a:ext cx="1711991" cy="584497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NIGER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US" sz="1599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B5FD0BA-B1A0-7A44-A72C-64C3EE642B5A}"/>
                </a:ext>
              </a:extLst>
            </p:cNvPr>
            <p:cNvSpPr/>
            <p:nvPr/>
          </p:nvSpPr>
          <p:spPr>
            <a:xfrm>
              <a:off x="5687181" y="3373867"/>
              <a:ext cx="614246" cy="61424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FD14741-74F1-3141-AE1D-4C4A64FDD602}"/>
                </a:ext>
              </a:extLst>
            </p:cNvPr>
            <p:cNvSpPr txBox="1"/>
            <p:nvPr/>
          </p:nvSpPr>
          <p:spPr>
            <a:xfrm>
              <a:off x="5565688" y="3414197"/>
              <a:ext cx="823154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75" name="Up Arrow 74">
              <a:extLst>
                <a:ext uri="{FF2B5EF4-FFF2-40B4-BE49-F238E27FC236}">
                  <a16:creationId xmlns:a16="http://schemas.microsoft.com/office/drawing/2014/main" id="{C74EB5CE-4499-9747-A2F3-8711415A972F}"/>
                </a:ext>
              </a:extLst>
            </p:cNvPr>
            <p:cNvSpPr/>
            <p:nvPr/>
          </p:nvSpPr>
          <p:spPr>
            <a:xfrm rot="10800000" flipV="1">
              <a:off x="7979227" y="3773764"/>
              <a:ext cx="154270" cy="162146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61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findings, 2022 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467611" y="1254845"/>
            <a:ext cx="5375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Deaths in 5 most impacted countries increase by 21%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fall 19% for all other countries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 becoming more concentrated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2446580"/>
              </p:ext>
            </p:extLst>
          </p:nvPr>
        </p:nvGraphicFramePr>
        <p:xfrm>
          <a:off x="5843587" y="264683"/>
          <a:ext cx="5229225" cy="6291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83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693683" y="1366344"/>
          <a:ext cx="10762429" cy="4656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42977" y="6202800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IEP Calculations, Terrorism Tracker</a:t>
            </a:r>
          </a:p>
        </p:txBody>
      </p:sp>
      <p:sp>
        <p:nvSpPr>
          <p:cNvPr id="4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1050150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-AU" sz="2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in GTI Score 2020-2021</a:t>
            </a:r>
            <a:endParaRPr kumimoji="0" sz="2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34537" y="627342"/>
            <a:ext cx="90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-Saharan Africa was the only region to deteriorate in 2021</a:t>
            </a:r>
            <a:endParaRPr kumimoji="0" lang="en-AU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60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FEA2B5-3E31-CA63-9DA3-FCE541128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t="16742" r="1235" b="9243"/>
          <a:stretch/>
        </p:blipFill>
        <p:spPr>
          <a:xfrm>
            <a:off x="355600" y="1096020"/>
            <a:ext cx="11686322" cy="5057965"/>
          </a:xfrm>
          <a:prstGeom prst="rect">
            <a:avLst/>
          </a:prstGeom>
        </p:spPr>
      </p:pic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33903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 by country, 2021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50078" y="631635"/>
            <a:ext cx="90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countries accounted for 85% of all deaths from terrorism in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D2E213-0FFB-7D4A-7A37-D0BF7F6AD744}"/>
              </a:ext>
            </a:extLst>
          </p:cNvPr>
          <p:cNvSpPr txBox="1"/>
          <p:nvPr/>
        </p:nvSpPr>
        <p:spPr>
          <a:xfrm>
            <a:off x="355600" y="6153985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</p:spTree>
    <p:extLst>
      <p:ext uri="{BB962C8B-B14F-4D97-AF65-F5344CB8AC3E}">
        <p14:creationId xmlns:p14="http://schemas.microsoft.com/office/powerpoint/2010/main" val="391468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0D0AA9-D71F-3065-C286-CC2E0624B4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14043" r="1771" b="5065"/>
          <a:stretch/>
        </p:blipFill>
        <p:spPr>
          <a:xfrm>
            <a:off x="457200" y="963025"/>
            <a:ext cx="10871200" cy="52356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010FEF-F020-BA0D-5ED6-5BBAD53DC2C4}"/>
              </a:ext>
            </a:extLst>
          </p:cNvPr>
          <p:cNvSpPr/>
          <p:nvPr/>
        </p:nvSpPr>
        <p:spPr>
          <a:xfrm>
            <a:off x="689772" y="5872154"/>
            <a:ext cx="374332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113340" y="229120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Deteriorations, deaths from terrorism, 2020 - 2021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6477" y="6054111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</p:spTree>
    <p:extLst>
      <p:ext uri="{BB962C8B-B14F-4D97-AF65-F5344CB8AC3E}">
        <p14:creationId xmlns:p14="http://schemas.microsoft.com/office/powerpoint/2010/main" val="403804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73"/>
          <p:cNvSpPr/>
          <p:nvPr/>
        </p:nvSpPr>
        <p:spPr>
          <a:xfrm>
            <a:off x="0" y="0"/>
            <a:ext cx="4755600" cy="6858000"/>
          </a:xfrm>
          <a:prstGeom prst="rect">
            <a:avLst/>
          </a:prstGeom>
          <a:solidFill>
            <a:srgbClr val="0008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70000"/>
              </a:lnSpc>
            </a:pPr>
            <a:endParaRPr sz="5867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5" name="Google Shape;1075;p173"/>
          <p:cNvSpPr/>
          <p:nvPr/>
        </p:nvSpPr>
        <p:spPr>
          <a:xfrm>
            <a:off x="558867" y="5204695"/>
            <a:ext cx="1796400" cy="1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76" name="Google Shape;1076;p173"/>
          <p:cNvSpPr txBox="1"/>
          <p:nvPr/>
        </p:nvSpPr>
        <p:spPr>
          <a:xfrm>
            <a:off x="451884" y="3533175"/>
            <a:ext cx="4000000" cy="214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AU" sz="5867" b="1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Mission &amp; About us</a:t>
            </a:r>
            <a:endParaRPr sz="5867" b="1" dirty="0">
              <a:solidFill>
                <a:schemeClr val="lt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>
              <a:lnSpc>
                <a:spcPct val="70000"/>
              </a:lnSpc>
            </a:pPr>
            <a:r>
              <a:rPr lang="en" sz="5867" b="1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endParaRPr sz="5867" b="1" dirty="0">
              <a:solidFill>
                <a:schemeClr val="lt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078" name="Google Shape;1078;p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2981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173"/>
          <p:cNvSpPr txBox="1"/>
          <p:nvPr/>
        </p:nvSpPr>
        <p:spPr>
          <a:xfrm>
            <a:off x="5955781" y="3647052"/>
            <a:ext cx="4911916" cy="2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4">
              <a:lnSpc>
                <a:spcPct val="120000"/>
              </a:lnSpc>
              <a:buClr>
                <a:schemeClr val="lt1"/>
              </a:buClr>
              <a:buSzPts val="800"/>
            </a:pPr>
            <a:r>
              <a:rPr lang="en-US" sz="1733" dirty="0">
                <a:latin typeface="Arial" panose="020B0604020202020204" pitchFamily="34" charset="0"/>
                <a:cs typeface="Arial" panose="020B0604020202020204" pitchFamily="34" charset="0"/>
              </a:rPr>
              <a:t>We are an independent, not-for-profit think tank dedicated to building a greater understanding of the key drivers of peace, as well as identifying the economic benefits that increased peacefulness can deliver.</a:t>
            </a:r>
            <a:endParaRPr sz="1733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80" name="Google Shape;1080;p173"/>
          <p:cNvSpPr/>
          <p:nvPr/>
        </p:nvSpPr>
        <p:spPr>
          <a:xfrm>
            <a:off x="5643259" y="993071"/>
            <a:ext cx="1211600" cy="2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9333" b="1" dirty="0">
                <a:solidFill>
                  <a:srgbClr val="000000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“</a:t>
            </a:r>
            <a:endParaRPr sz="9333" dirty="0">
              <a:solidFill>
                <a:srgbClr val="000000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081" name="Google Shape;1081;p173"/>
          <p:cNvSpPr txBox="1"/>
          <p:nvPr/>
        </p:nvSpPr>
        <p:spPr>
          <a:xfrm>
            <a:off x="5955767" y="1985633"/>
            <a:ext cx="5022800" cy="1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2700"/>
            </a:pP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The Institute for Economics &amp; Peace aims to create a paradigm shift in the way the world thinks about peace.</a:t>
            </a:r>
            <a:endParaRPr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3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Improvements, deaths from terrorism, 2020 - 2021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43797" y="631635"/>
            <a:ext cx="9633249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Mozambique had the largest decrease in the number of deaths from terrorism since 2020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9688996"/>
              </p:ext>
            </p:extLst>
          </p:nvPr>
        </p:nvGraphicFramePr>
        <p:xfrm>
          <a:off x="825500" y="1088557"/>
          <a:ext cx="10082213" cy="49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52514" y="6191630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</p:spTree>
    <p:extLst>
      <p:ext uri="{BB962C8B-B14F-4D97-AF65-F5344CB8AC3E}">
        <p14:creationId xmlns:p14="http://schemas.microsoft.com/office/powerpoint/2010/main" val="35396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56" y="0"/>
            <a:ext cx="11158744" cy="6851469"/>
          </a:xfrm>
          <a:prstGeom prst="rect">
            <a:avLst/>
          </a:prstGeom>
        </p:spPr>
      </p:pic>
      <p:sp>
        <p:nvSpPr>
          <p:cNvPr id="1065" name="Google Shape;1065;p172"/>
          <p:cNvSpPr/>
          <p:nvPr/>
        </p:nvSpPr>
        <p:spPr>
          <a:xfrm>
            <a:off x="0" y="0"/>
            <a:ext cx="4755600" cy="6858000"/>
          </a:xfrm>
          <a:prstGeom prst="rect">
            <a:avLst/>
          </a:prstGeom>
          <a:solidFill>
            <a:srgbClr val="0008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70000"/>
              </a:lnSpc>
            </a:pPr>
            <a:endParaRPr sz="5867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6" name="Google Shape;1066;p172"/>
          <p:cNvSpPr txBox="1"/>
          <p:nvPr/>
        </p:nvSpPr>
        <p:spPr>
          <a:xfrm>
            <a:off x="403926" y="3687919"/>
            <a:ext cx="4131138" cy="151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AU" sz="5867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Trends in terrorism</a:t>
            </a:r>
            <a:endParaRPr sz="5867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7" name="Google Shape;1067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980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72"/>
          <p:cNvSpPr/>
          <p:nvPr/>
        </p:nvSpPr>
        <p:spPr>
          <a:xfrm>
            <a:off x="558867" y="5204695"/>
            <a:ext cx="1796400" cy="1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69" name="Google Shape;1069;p172"/>
          <p:cNvSpPr txBox="1"/>
          <p:nvPr/>
        </p:nvSpPr>
        <p:spPr>
          <a:xfrm>
            <a:off x="558867" y="3130330"/>
            <a:ext cx="853200" cy="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rgbClr val="000000"/>
              </a:buClr>
              <a:buSzPts val="3600"/>
            </a:pP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59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03339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terrorism, 2007-2021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 have decreased 33% since peaking in 2015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641005"/>
              </p:ext>
            </p:extLst>
          </p:nvPr>
        </p:nvGraphicFramePr>
        <p:xfrm>
          <a:off x="424191" y="1117710"/>
          <a:ext cx="10334625" cy="550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0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Deadliest terrorist groups, 2007-2021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Islamic State was the deadliest known terrorist group for the fourth consecutive year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7421" y="1367919"/>
            <a:ext cx="11869792" cy="4737524"/>
            <a:chOff x="0" y="0"/>
            <a:chExt cx="8475439" cy="2994301"/>
          </a:xfrm>
        </p:grpSpPr>
        <p:graphicFrame>
          <p:nvGraphicFramePr>
            <p:cNvPr id="13" name="Chart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52078433"/>
                </p:ext>
              </p:extLst>
            </p:nvPr>
          </p:nvGraphicFramePr>
          <p:xfrm>
            <a:off x="0" y="0"/>
            <a:ext cx="4275550" cy="2994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70979833"/>
                </p:ext>
              </p:extLst>
            </p:nvPr>
          </p:nvGraphicFramePr>
          <p:xfrm>
            <a:off x="4206239" y="2"/>
            <a:ext cx="4269200" cy="29942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528640" y="5951554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</p:spTree>
    <p:extLst>
      <p:ext uri="{BB962C8B-B14F-4D97-AF65-F5344CB8AC3E}">
        <p14:creationId xmlns:p14="http://schemas.microsoft.com/office/powerpoint/2010/main" val="412171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deaths from terrorism, 2007-2021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3706" y="597475"/>
            <a:ext cx="10089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2021, 105 countries recorded no deaths from terrorism, the highest number for the second consecutive year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1551658"/>
              </p:ext>
            </p:extLst>
          </p:nvPr>
        </p:nvGraphicFramePr>
        <p:xfrm>
          <a:off x="0" y="1243806"/>
          <a:ext cx="12192000" cy="5185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42977" y="6202800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</p:spTree>
    <p:extLst>
      <p:ext uri="{BB962C8B-B14F-4D97-AF65-F5344CB8AC3E}">
        <p14:creationId xmlns:p14="http://schemas.microsoft.com/office/powerpoint/2010/main" val="262572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 by conflict type, 2002-2019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49403" y="629255"/>
            <a:ext cx="1001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Over 97 per cent of deaths from terrorism occur in countries currently experiencing a conflict</a:t>
            </a:r>
            <a:endParaRPr lang="en-A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49394" y="998587"/>
            <a:ext cx="12042606" cy="5136276"/>
            <a:chOff x="843118" y="-32603"/>
            <a:chExt cx="14190379" cy="4698785"/>
          </a:xfrm>
        </p:grpSpPr>
        <p:grpSp>
          <p:nvGrpSpPr>
            <p:cNvPr id="32" name="Group 31"/>
            <p:cNvGrpSpPr/>
            <p:nvPr/>
          </p:nvGrpSpPr>
          <p:grpSpPr>
            <a:xfrm>
              <a:off x="843118" y="444399"/>
              <a:ext cx="4459862" cy="4195323"/>
              <a:chOff x="843118" y="444399"/>
              <a:chExt cx="4459862" cy="4195323"/>
            </a:xfrm>
          </p:grpSpPr>
          <p:graphicFrame>
            <p:nvGraphicFramePr>
              <p:cNvPr id="39" name="Chart 38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79484548"/>
                  </p:ext>
                </p:extLst>
              </p:nvPr>
            </p:nvGraphicFramePr>
            <p:xfrm>
              <a:off x="843118" y="444399"/>
              <a:ext cx="4459862" cy="419532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41" name="TextBox 11"/>
              <p:cNvSpPr txBox="1"/>
              <p:nvPr/>
            </p:nvSpPr>
            <p:spPr>
              <a:xfrm>
                <a:off x="3747095" y="589694"/>
                <a:ext cx="709084" cy="402167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000" b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WAR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5313564" y="226474"/>
              <a:ext cx="4804833" cy="4439708"/>
              <a:chOff x="5313564" y="226474"/>
              <a:chExt cx="4804833" cy="4439708"/>
            </a:xfrm>
          </p:grpSpPr>
          <p:graphicFrame>
            <p:nvGraphicFramePr>
              <p:cNvPr id="37" name="Chart 3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374318909"/>
                  </p:ext>
                </p:extLst>
              </p:nvPr>
            </p:nvGraphicFramePr>
            <p:xfrm>
              <a:off x="5313564" y="226474"/>
              <a:ext cx="4804833" cy="443970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8" name="TextBox 8"/>
              <p:cNvSpPr txBox="1"/>
              <p:nvPr/>
            </p:nvSpPr>
            <p:spPr>
              <a:xfrm>
                <a:off x="6872532" y="959721"/>
                <a:ext cx="2520877" cy="402167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0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MINOR</a:t>
                </a:r>
                <a:r>
                  <a:rPr lang="en-AU" sz="1000" b="1" baseline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ARMED CONFLICT</a:t>
                </a:r>
                <a:endParaRPr lang="en-AU" sz="1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0118396" y="-32603"/>
              <a:ext cx="4915101" cy="4558004"/>
              <a:chOff x="10118396" y="-32603"/>
              <a:chExt cx="4915101" cy="4558004"/>
            </a:xfrm>
          </p:grpSpPr>
          <p:graphicFrame>
            <p:nvGraphicFramePr>
              <p:cNvPr id="35" name="Chart 3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244045440"/>
                  </p:ext>
                </p:extLst>
              </p:nvPr>
            </p:nvGraphicFramePr>
            <p:xfrm>
              <a:off x="10118396" y="-32603"/>
              <a:ext cx="4915101" cy="45580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36" name="TextBox 6"/>
              <p:cNvSpPr txBox="1"/>
              <p:nvPr/>
            </p:nvSpPr>
            <p:spPr>
              <a:xfrm>
                <a:off x="11491151" y="552189"/>
                <a:ext cx="1664427" cy="332662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000" b="1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NON-CONFLICT</a:t>
                </a: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225110" y="5892998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</p:spTree>
    <p:extLst>
      <p:ext uri="{BB962C8B-B14F-4D97-AF65-F5344CB8AC3E}">
        <p14:creationId xmlns:p14="http://schemas.microsoft.com/office/powerpoint/2010/main" val="26041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 in terrorism deaths by region, 2007-2021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71945" y="631635"/>
            <a:ext cx="1001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South Asia and sub-Saharan Africa suffer from more terrorism than MENA</a:t>
            </a:r>
            <a:endParaRPr lang="en-A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8751721"/>
              </p:ext>
            </p:extLst>
          </p:nvPr>
        </p:nvGraphicFramePr>
        <p:xfrm>
          <a:off x="842963" y="1277966"/>
          <a:ext cx="10144125" cy="5222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42977" y="6202800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</p:spTree>
    <p:extLst>
      <p:ext uri="{BB962C8B-B14F-4D97-AF65-F5344CB8AC3E}">
        <p14:creationId xmlns:p14="http://schemas.microsoft.com/office/powerpoint/2010/main" val="2647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56" y="0"/>
            <a:ext cx="11158744" cy="6851469"/>
          </a:xfrm>
          <a:prstGeom prst="rect">
            <a:avLst/>
          </a:prstGeom>
        </p:spPr>
      </p:pic>
      <p:sp>
        <p:nvSpPr>
          <p:cNvPr id="1065" name="Google Shape;1065;p172"/>
          <p:cNvSpPr/>
          <p:nvPr/>
        </p:nvSpPr>
        <p:spPr>
          <a:xfrm>
            <a:off x="0" y="0"/>
            <a:ext cx="4755600" cy="6858000"/>
          </a:xfrm>
          <a:prstGeom prst="rect">
            <a:avLst/>
          </a:prstGeom>
          <a:solidFill>
            <a:srgbClr val="0008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70000"/>
              </a:lnSpc>
            </a:pPr>
            <a:endParaRPr sz="5867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6" name="Google Shape;1066;p172"/>
          <p:cNvSpPr txBox="1"/>
          <p:nvPr/>
        </p:nvSpPr>
        <p:spPr>
          <a:xfrm>
            <a:off x="403926" y="3553789"/>
            <a:ext cx="4351674" cy="151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AU" sz="5867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shifting landscape</a:t>
            </a:r>
            <a:endParaRPr sz="5867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7" name="Google Shape;1067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980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72"/>
          <p:cNvSpPr/>
          <p:nvPr/>
        </p:nvSpPr>
        <p:spPr>
          <a:xfrm>
            <a:off x="558867" y="5204695"/>
            <a:ext cx="1796400" cy="1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69" name="Google Shape;1069;p172"/>
          <p:cNvSpPr txBox="1"/>
          <p:nvPr/>
        </p:nvSpPr>
        <p:spPr>
          <a:xfrm>
            <a:off x="558867" y="2996200"/>
            <a:ext cx="853200" cy="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rgbClr val="000000"/>
              </a:buClr>
              <a:buSzPts val="3600"/>
            </a:pP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8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Deaths from terrorism by decade, 2000-2019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1" y="631635"/>
            <a:ext cx="10732287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last decade was the deadliest on record with over 182,000 terrorism deaths, compared to 72,000 in the 2000s</a:t>
            </a:r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6630057"/>
              </p:ext>
            </p:extLst>
          </p:nvPr>
        </p:nvGraphicFramePr>
        <p:xfrm>
          <a:off x="3532348" y="1360084"/>
          <a:ext cx="5127304" cy="4866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10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 in ISIL-related terrorism deaths, 2007-2021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2007, ISIL and affiliated groups have caused over 19,000 terrorism deaths 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719265"/>
              </p:ext>
            </p:extLst>
          </p:nvPr>
        </p:nvGraphicFramePr>
        <p:xfrm>
          <a:off x="781049" y="1211650"/>
          <a:ext cx="10244139" cy="5145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42977" y="6202800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</p:spTree>
    <p:extLst>
      <p:ext uri="{BB962C8B-B14F-4D97-AF65-F5344CB8AC3E}">
        <p14:creationId xmlns:p14="http://schemas.microsoft.com/office/powerpoint/2010/main" val="2663525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E4BFB7-32F0-5244-A21E-7492BC8A9853}"/>
              </a:ext>
            </a:extLst>
          </p:cNvPr>
          <p:cNvGrpSpPr/>
          <p:nvPr/>
        </p:nvGrpSpPr>
        <p:grpSpPr>
          <a:xfrm>
            <a:off x="452514" y="1712477"/>
            <a:ext cx="1633982" cy="3622029"/>
            <a:chOff x="311437" y="1564487"/>
            <a:chExt cx="1225865" cy="2717360"/>
          </a:xfrm>
        </p:grpSpPr>
        <p:pic>
          <p:nvPicPr>
            <p:cNvPr id="21" name="Google Shape;2288;p333">
              <a:extLst>
                <a:ext uri="{FF2B5EF4-FFF2-40B4-BE49-F238E27FC236}">
                  <a16:creationId xmlns:a16="http://schemas.microsoft.com/office/drawing/2014/main" id="{B29FEA5B-60A9-0047-8746-02276AF3C96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4209"/>
            <a:stretch/>
          </p:blipFill>
          <p:spPr>
            <a:xfrm>
              <a:off x="311437" y="1564487"/>
              <a:ext cx="1225864" cy="2289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2293;p333">
              <a:extLst>
                <a:ext uri="{FF2B5EF4-FFF2-40B4-BE49-F238E27FC236}">
                  <a16:creationId xmlns:a16="http://schemas.microsoft.com/office/drawing/2014/main" id="{BE6C5F68-AD35-F943-B1D9-CDC310DCB05A}"/>
                </a:ext>
              </a:extLst>
            </p:cNvPr>
            <p:cNvSpPr txBox="1"/>
            <p:nvPr/>
          </p:nvSpPr>
          <p:spPr>
            <a:xfrm>
              <a:off x="311437" y="3945904"/>
              <a:ext cx="1225864" cy="21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SYDNEY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2294;p333">
              <a:extLst>
                <a:ext uri="{FF2B5EF4-FFF2-40B4-BE49-F238E27FC236}">
                  <a16:creationId xmlns:a16="http://schemas.microsoft.com/office/drawing/2014/main" id="{6784795F-4B2E-9441-876B-8EC4B9AD9882}"/>
                </a:ext>
              </a:extLst>
            </p:cNvPr>
            <p:cNvSpPr txBox="1"/>
            <p:nvPr/>
          </p:nvSpPr>
          <p:spPr>
            <a:xfrm>
              <a:off x="311438" y="4099558"/>
              <a:ext cx="1225864" cy="182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Australia 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E5CEA09-145B-BD44-ACBD-EEA0E2D11834}"/>
              </a:ext>
            </a:extLst>
          </p:cNvPr>
          <p:cNvGrpSpPr/>
          <p:nvPr/>
        </p:nvGrpSpPr>
        <p:grpSpPr>
          <a:xfrm>
            <a:off x="8047458" y="1712447"/>
            <a:ext cx="1644315" cy="3628641"/>
            <a:chOff x="6009403" y="1564464"/>
            <a:chExt cx="1233617" cy="2722321"/>
          </a:xfrm>
        </p:grpSpPr>
        <p:sp>
          <p:nvSpPr>
            <p:cNvPr id="35" name="Google Shape;2303;p333">
              <a:extLst>
                <a:ext uri="{FF2B5EF4-FFF2-40B4-BE49-F238E27FC236}">
                  <a16:creationId xmlns:a16="http://schemas.microsoft.com/office/drawing/2014/main" id="{20952AB0-73C3-954B-807C-170604A3DFB3}"/>
                </a:ext>
              </a:extLst>
            </p:cNvPr>
            <p:cNvSpPr txBox="1"/>
            <p:nvPr/>
          </p:nvSpPr>
          <p:spPr>
            <a:xfrm>
              <a:off x="6009404" y="3945904"/>
              <a:ext cx="1233616" cy="213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MEXICO CITY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2304;p333">
              <a:extLst>
                <a:ext uri="{FF2B5EF4-FFF2-40B4-BE49-F238E27FC236}">
                  <a16:creationId xmlns:a16="http://schemas.microsoft.com/office/drawing/2014/main" id="{CAA10C8A-528F-7D4C-891C-07BEA13F9E3A}"/>
                </a:ext>
              </a:extLst>
            </p:cNvPr>
            <p:cNvSpPr txBox="1"/>
            <p:nvPr/>
          </p:nvSpPr>
          <p:spPr>
            <a:xfrm>
              <a:off x="6009403" y="4094619"/>
              <a:ext cx="1233616" cy="192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Mexico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Google Shape;2306;p333">
              <a:extLst>
                <a:ext uri="{FF2B5EF4-FFF2-40B4-BE49-F238E27FC236}">
                  <a16:creationId xmlns:a16="http://schemas.microsoft.com/office/drawing/2014/main" id="{1056F4CA-5545-3E44-984C-5E0FA60FFF3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3667"/>
            <a:stretch/>
          </p:blipFill>
          <p:spPr>
            <a:xfrm>
              <a:off x="6009405" y="1564464"/>
              <a:ext cx="1233614" cy="22899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081D338-B7CF-1449-B5B0-7C8858954718}"/>
              </a:ext>
            </a:extLst>
          </p:cNvPr>
          <p:cNvGrpSpPr/>
          <p:nvPr/>
        </p:nvGrpSpPr>
        <p:grpSpPr>
          <a:xfrm>
            <a:off x="4238098" y="1712469"/>
            <a:ext cx="1666120" cy="3622910"/>
            <a:chOff x="3151502" y="1564481"/>
            <a:chExt cx="1249976" cy="2718021"/>
          </a:xfrm>
        </p:grpSpPr>
        <p:sp>
          <p:nvSpPr>
            <p:cNvPr id="31" name="Google Shape;2299;p333">
              <a:extLst>
                <a:ext uri="{FF2B5EF4-FFF2-40B4-BE49-F238E27FC236}">
                  <a16:creationId xmlns:a16="http://schemas.microsoft.com/office/drawing/2014/main" id="{8B20C157-B134-0148-94A3-DA75E0526EEF}"/>
                </a:ext>
              </a:extLst>
            </p:cNvPr>
            <p:cNvSpPr txBox="1"/>
            <p:nvPr/>
          </p:nvSpPr>
          <p:spPr>
            <a:xfrm>
              <a:off x="3151502" y="3945904"/>
              <a:ext cx="1249976" cy="214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BRUSSELS 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2300;p333">
              <a:extLst>
                <a:ext uri="{FF2B5EF4-FFF2-40B4-BE49-F238E27FC236}">
                  <a16:creationId xmlns:a16="http://schemas.microsoft.com/office/drawing/2014/main" id="{35C6460F-9665-1842-9F96-EFDB42CF23C9}"/>
                </a:ext>
              </a:extLst>
            </p:cNvPr>
            <p:cNvSpPr txBox="1"/>
            <p:nvPr/>
          </p:nvSpPr>
          <p:spPr>
            <a:xfrm>
              <a:off x="3151502" y="4098902"/>
              <a:ext cx="1249975" cy="1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Belgium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Google Shape;2307;p333">
              <a:extLst>
                <a:ext uri="{FF2B5EF4-FFF2-40B4-BE49-F238E27FC236}">
                  <a16:creationId xmlns:a16="http://schemas.microsoft.com/office/drawing/2014/main" id="{27BDEA67-3F4C-A14A-A8E4-F6EAB874E90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12522"/>
            <a:stretch/>
          </p:blipFill>
          <p:spPr>
            <a:xfrm>
              <a:off x="3151502" y="1564481"/>
              <a:ext cx="1249975" cy="22898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49337EE-1053-644D-8F74-CB5C830D86E8}"/>
              </a:ext>
            </a:extLst>
          </p:cNvPr>
          <p:cNvGrpSpPr/>
          <p:nvPr/>
        </p:nvGrpSpPr>
        <p:grpSpPr>
          <a:xfrm>
            <a:off x="6151280" y="1712461"/>
            <a:ext cx="1649116" cy="3607833"/>
            <a:chOff x="4586831" y="1564475"/>
            <a:chExt cx="1237219" cy="2706710"/>
          </a:xfrm>
        </p:grpSpPr>
        <p:sp>
          <p:nvSpPr>
            <p:cNvPr id="33" name="Google Shape;2301;p333">
              <a:extLst>
                <a:ext uri="{FF2B5EF4-FFF2-40B4-BE49-F238E27FC236}">
                  <a16:creationId xmlns:a16="http://schemas.microsoft.com/office/drawing/2014/main" id="{3D8F2BBE-8C37-BD4B-9731-C0C3882BA30E}"/>
                </a:ext>
              </a:extLst>
            </p:cNvPr>
            <p:cNvSpPr txBox="1"/>
            <p:nvPr/>
          </p:nvSpPr>
          <p:spPr>
            <a:xfrm>
              <a:off x="4586831" y="3947106"/>
              <a:ext cx="1237219" cy="213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HAGUE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2302;p333">
              <a:extLst>
                <a:ext uri="{FF2B5EF4-FFF2-40B4-BE49-F238E27FC236}">
                  <a16:creationId xmlns:a16="http://schemas.microsoft.com/office/drawing/2014/main" id="{C431B2DA-DFA1-AD40-A5BB-FE6DD77E23D3}"/>
                </a:ext>
              </a:extLst>
            </p:cNvPr>
            <p:cNvSpPr txBox="1"/>
            <p:nvPr/>
          </p:nvSpPr>
          <p:spPr>
            <a:xfrm>
              <a:off x="4586832" y="4110219"/>
              <a:ext cx="1237218" cy="160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Netherlands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Google Shape;2308;p333">
              <a:extLst>
                <a:ext uri="{FF2B5EF4-FFF2-40B4-BE49-F238E27FC236}">
                  <a16:creationId xmlns:a16="http://schemas.microsoft.com/office/drawing/2014/main" id="{79F2D09D-F63B-B241-B33E-E13E90E352C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13414"/>
            <a:stretch/>
          </p:blipFill>
          <p:spPr>
            <a:xfrm>
              <a:off x="4586832" y="1564475"/>
              <a:ext cx="1237218" cy="22898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1A11399-D0C8-7A40-B686-868242D134D3}"/>
              </a:ext>
            </a:extLst>
          </p:cNvPr>
          <p:cNvGrpSpPr/>
          <p:nvPr/>
        </p:nvGrpSpPr>
        <p:grpSpPr>
          <a:xfrm>
            <a:off x="2306154" y="1712429"/>
            <a:ext cx="1684881" cy="3606992"/>
            <a:chOff x="1702096" y="1564451"/>
            <a:chExt cx="1264051" cy="2706079"/>
          </a:xfrm>
        </p:grpSpPr>
        <p:sp>
          <p:nvSpPr>
            <p:cNvPr id="29" name="Google Shape;2297;p333">
              <a:extLst>
                <a:ext uri="{FF2B5EF4-FFF2-40B4-BE49-F238E27FC236}">
                  <a16:creationId xmlns:a16="http://schemas.microsoft.com/office/drawing/2014/main" id="{C0740169-0AA1-A14E-9706-EE58182D1FD5}"/>
                </a:ext>
              </a:extLst>
            </p:cNvPr>
            <p:cNvSpPr txBox="1"/>
            <p:nvPr/>
          </p:nvSpPr>
          <p:spPr>
            <a:xfrm>
              <a:off x="1722656" y="3945904"/>
              <a:ext cx="1243491" cy="2060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YORK 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2298;p333">
              <a:extLst>
                <a:ext uri="{FF2B5EF4-FFF2-40B4-BE49-F238E27FC236}">
                  <a16:creationId xmlns:a16="http://schemas.microsoft.com/office/drawing/2014/main" id="{EA866B51-A966-9847-B22B-6242E3DE4B6F}"/>
                </a:ext>
              </a:extLst>
            </p:cNvPr>
            <p:cNvSpPr txBox="1"/>
            <p:nvPr/>
          </p:nvSpPr>
          <p:spPr>
            <a:xfrm>
              <a:off x="1702096" y="4110875"/>
              <a:ext cx="1264051" cy="159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USA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Google Shape;2309;p333">
              <a:extLst>
                <a:ext uri="{FF2B5EF4-FFF2-40B4-BE49-F238E27FC236}">
                  <a16:creationId xmlns:a16="http://schemas.microsoft.com/office/drawing/2014/main" id="{54E7F0CF-7DD8-D24C-8E2C-A02AC586953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12975"/>
            <a:stretch/>
          </p:blipFill>
          <p:spPr>
            <a:xfrm>
              <a:off x="1722656" y="1564451"/>
              <a:ext cx="1243491" cy="22899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D6357E8-96D6-6A41-B11E-9D76D74E4C17}"/>
              </a:ext>
            </a:extLst>
          </p:cNvPr>
          <p:cNvGrpSpPr/>
          <p:nvPr/>
        </p:nvGrpSpPr>
        <p:grpSpPr>
          <a:xfrm>
            <a:off x="9938835" y="1712429"/>
            <a:ext cx="1643446" cy="3638034"/>
            <a:chOff x="7428374" y="1564451"/>
            <a:chExt cx="1232965" cy="272936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35CDD31-4262-C547-9C3B-43D1C1298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2" r="36277"/>
            <a:stretch/>
          </p:blipFill>
          <p:spPr>
            <a:xfrm>
              <a:off x="7428374" y="1564451"/>
              <a:ext cx="1232965" cy="2291119"/>
            </a:xfrm>
            <a:prstGeom prst="rect">
              <a:avLst/>
            </a:prstGeom>
          </p:spPr>
        </p:pic>
        <p:sp>
          <p:nvSpPr>
            <p:cNvPr id="42" name="Google Shape;2303;p333">
              <a:extLst>
                <a:ext uri="{FF2B5EF4-FFF2-40B4-BE49-F238E27FC236}">
                  <a16:creationId xmlns:a16="http://schemas.microsoft.com/office/drawing/2014/main" id="{7DED04A6-C1F4-B04C-B44F-7DADFF447E73}"/>
                </a:ext>
              </a:extLst>
            </p:cNvPr>
            <p:cNvSpPr txBox="1"/>
            <p:nvPr/>
          </p:nvSpPr>
          <p:spPr>
            <a:xfrm>
              <a:off x="7438247" y="3937192"/>
              <a:ext cx="1223092" cy="222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HARARE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2304;p333">
              <a:extLst>
                <a:ext uri="{FF2B5EF4-FFF2-40B4-BE49-F238E27FC236}">
                  <a16:creationId xmlns:a16="http://schemas.microsoft.com/office/drawing/2014/main" id="{C5F760D8-CB64-FB4D-BF6C-A92B811A63DF}"/>
                </a:ext>
              </a:extLst>
            </p:cNvPr>
            <p:cNvSpPr txBox="1"/>
            <p:nvPr/>
          </p:nvSpPr>
          <p:spPr>
            <a:xfrm>
              <a:off x="7438248" y="4087585"/>
              <a:ext cx="1223091" cy="206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Zimbabwe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Google Shape;2296;p333">
            <a:extLst>
              <a:ext uri="{FF2B5EF4-FFF2-40B4-BE49-F238E27FC236}">
                <a16:creationId xmlns:a16="http://schemas.microsoft.com/office/drawing/2014/main" id="{A60547F9-94A4-8F4C-B6C3-F96C6719D8CB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international offices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74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10023790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Countries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recording at least one death from ISIS-related attacks, 2007-2021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970886"/>
            <a:ext cx="10354216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number of countries recording at least one death from terror attacks by IS and affiliates has risen from </a:t>
            </a:r>
            <a:b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in 2013 to 20 in 2021</a:t>
            </a:r>
            <a:endParaRPr kumimoji="0" lang="en-AU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2977" y="6202800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IEP Calculations, Terrorism Tracker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7098583"/>
              </p:ext>
            </p:extLst>
          </p:nvPr>
        </p:nvGraphicFramePr>
        <p:xfrm>
          <a:off x="1038687" y="1979721"/>
          <a:ext cx="9343084" cy="3883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9715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0" y="264683"/>
            <a:ext cx="10475127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Regional distribution of ISIL-related terrorism deaths, 2007-2021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0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2019, nearly a third of ISIL deaths from terrorism occurred in the MENA region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8981676"/>
              </p:ext>
            </p:extLst>
          </p:nvPr>
        </p:nvGraphicFramePr>
        <p:xfrm>
          <a:off x="1028700" y="1214439"/>
          <a:ext cx="10415588" cy="4872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42977" y="6202800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</p:spTree>
    <p:extLst>
      <p:ext uri="{BB962C8B-B14F-4D97-AF65-F5344CB8AC3E}">
        <p14:creationId xmlns:p14="http://schemas.microsoft.com/office/powerpoint/2010/main" val="3565907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47" y="-6531"/>
            <a:ext cx="10291653" cy="6864531"/>
          </a:xfrm>
          <a:prstGeom prst="rect">
            <a:avLst/>
          </a:prstGeom>
        </p:spPr>
      </p:pic>
      <p:sp>
        <p:nvSpPr>
          <p:cNvPr id="1065" name="Google Shape;1065;p172"/>
          <p:cNvSpPr/>
          <p:nvPr/>
        </p:nvSpPr>
        <p:spPr>
          <a:xfrm>
            <a:off x="0" y="0"/>
            <a:ext cx="4755600" cy="6858000"/>
          </a:xfrm>
          <a:prstGeom prst="rect">
            <a:avLst/>
          </a:prstGeom>
          <a:solidFill>
            <a:srgbClr val="0008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70000"/>
              </a:lnSpc>
            </a:pPr>
            <a:endParaRPr sz="5867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6" name="Google Shape;1066;p172"/>
          <p:cNvSpPr txBox="1"/>
          <p:nvPr/>
        </p:nvSpPr>
        <p:spPr>
          <a:xfrm>
            <a:off x="430052" y="3694450"/>
            <a:ext cx="4516418" cy="151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AU" sz="5867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Terrorism in the Sahel</a:t>
            </a:r>
            <a:endParaRPr sz="5867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7" name="Google Shape;1067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980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72"/>
          <p:cNvSpPr/>
          <p:nvPr/>
        </p:nvSpPr>
        <p:spPr>
          <a:xfrm>
            <a:off x="558867" y="5204695"/>
            <a:ext cx="1796400" cy="1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69" name="Google Shape;1069;p172"/>
          <p:cNvSpPr txBox="1"/>
          <p:nvPr/>
        </p:nvSpPr>
        <p:spPr>
          <a:xfrm>
            <a:off x="584993" y="3136861"/>
            <a:ext cx="853200" cy="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rgbClr val="000000"/>
              </a:buClr>
              <a:buSzPts val="3600"/>
            </a:pP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0" y="264683"/>
            <a:ext cx="10475127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 in the Sahel, 2007-2021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0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Incidents and deaths in the Sahel have significantly increased since 2007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1235" y="1543050"/>
            <a:ext cx="11892794" cy="3905249"/>
            <a:chOff x="0" y="0"/>
            <a:chExt cx="9182100" cy="2743200"/>
          </a:xfrm>
        </p:grpSpPr>
        <p:graphicFrame>
          <p:nvGraphicFramePr>
            <p:cNvPr id="10" name="Chart 9"/>
            <p:cNvGraphicFramePr/>
            <p:nvPr>
              <p:extLst>
                <p:ext uri="{D42A27DB-BD31-4B8C-83A1-F6EECF244321}">
                  <p14:modId xmlns:p14="http://schemas.microsoft.com/office/powerpoint/2010/main" val="4006490258"/>
                </p:ext>
              </p:extLst>
            </p:nvPr>
          </p:nvGraphicFramePr>
          <p:xfrm>
            <a:off x="0" y="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1" name="Chart 10"/>
            <p:cNvGraphicFramePr/>
            <p:nvPr>
              <p:extLst>
                <p:ext uri="{D42A27DB-BD31-4B8C-83A1-F6EECF244321}">
                  <p14:modId xmlns:p14="http://schemas.microsoft.com/office/powerpoint/2010/main" val="2093111161"/>
                </p:ext>
              </p:extLst>
            </p:nvPr>
          </p:nvGraphicFramePr>
          <p:xfrm>
            <a:off x="4610100" y="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12" name="TextBox 11"/>
          <p:cNvSpPr txBox="1"/>
          <p:nvPr/>
        </p:nvSpPr>
        <p:spPr>
          <a:xfrm>
            <a:off x="557215" y="6051937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</p:spTree>
    <p:extLst>
      <p:ext uri="{BB962C8B-B14F-4D97-AF65-F5344CB8AC3E}">
        <p14:creationId xmlns:p14="http://schemas.microsoft.com/office/powerpoint/2010/main" val="393229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0" y="264683"/>
            <a:ext cx="10475127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Kidnappings in the Sahel, 1997-2021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88963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Kidnappings in the Sahel have increased exponentially since 2010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1664457"/>
              </p:ext>
            </p:extLst>
          </p:nvPr>
        </p:nvGraphicFramePr>
        <p:xfrm>
          <a:off x="657225" y="1337013"/>
          <a:ext cx="10944224" cy="473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42977" y="6202800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</a:rPr>
              <a:t>Source: IEP Calculations ACLED</a:t>
            </a:r>
          </a:p>
        </p:txBody>
      </p:sp>
    </p:spTree>
    <p:extLst>
      <p:ext uri="{BB962C8B-B14F-4D97-AF65-F5344CB8AC3E}">
        <p14:creationId xmlns:p14="http://schemas.microsoft.com/office/powerpoint/2010/main" val="2538059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0" y="264683"/>
            <a:ext cx="10475127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-US" sz="2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 in the Sahel coincides with Ecological Threats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0" y="631634"/>
            <a:ext cx="90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Levels of terrorism is strongly associated with food and water scarcity</a:t>
            </a:r>
            <a:endParaRPr kumimoji="0" lang="en-AU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2977" y="6202800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IEP Calculations, Terrorism Tracker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447" y="1267873"/>
            <a:ext cx="8361843" cy="466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45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42866" y="322974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Overview of ETR scores, Sahel region, 2021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89926"/>
            <a:ext cx="90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Eight of the ten countries in the Sahel region rank in the bottom half of the ETR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008772"/>
              </p:ext>
            </p:extLst>
          </p:nvPr>
        </p:nvGraphicFramePr>
        <p:xfrm>
          <a:off x="1649369" y="1213146"/>
          <a:ext cx="8730761" cy="4835765"/>
        </p:xfrm>
        <a:graphic>
          <a:graphicData uri="http://schemas.openxmlformats.org/drawingml/2006/table">
            <a:tbl>
              <a:tblPr firstRow="1" firstCol="1" bandRow="1"/>
              <a:tblGrid>
                <a:gridCol w="1539524">
                  <a:extLst>
                    <a:ext uri="{9D8B030D-6E8A-4147-A177-3AD203B41FA5}">
                      <a16:colId xmlns:a16="http://schemas.microsoft.com/office/drawing/2014/main" val="3640763535"/>
                    </a:ext>
                  </a:extLst>
                </a:gridCol>
                <a:gridCol w="1822773">
                  <a:extLst>
                    <a:ext uri="{9D8B030D-6E8A-4147-A177-3AD203B41FA5}">
                      <a16:colId xmlns:a16="http://schemas.microsoft.com/office/drawing/2014/main" val="4048177443"/>
                    </a:ext>
                  </a:extLst>
                </a:gridCol>
                <a:gridCol w="1538505">
                  <a:extLst>
                    <a:ext uri="{9D8B030D-6E8A-4147-A177-3AD203B41FA5}">
                      <a16:colId xmlns:a16="http://schemas.microsoft.com/office/drawing/2014/main" val="332840024"/>
                    </a:ext>
                  </a:extLst>
                </a:gridCol>
                <a:gridCol w="1266464">
                  <a:extLst>
                    <a:ext uri="{9D8B030D-6E8A-4147-A177-3AD203B41FA5}">
                      <a16:colId xmlns:a16="http://schemas.microsoft.com/office/drawing/2014/main" val="334870748"/>
                    </a:ext>
                  </a:extLst>
                </a:gridCol>
                <a:gridCol w="451953">
                  <a:extLst>
                    <a:ext uri="{9D8B030D-6E8A-4147-A177-3AD203B41FA5}">
                      <a16:colId xmlns:a16="http://schemas.microsoft.com/office/drawing/2014/main" val="2028257599"/>
                    </a:ext>
                  </a:extLst>
                </a:gridCol>
                <a:gridCol w="2111542">
                  <a:extLst>
                    <a:ext uri="{9D8B030D-6E8A-4147-A177-3AD203B41FA5}">
                      <a16:colId xmlns:a16="http://schemas.microsoft.com/office/drawing/2014/main" val="1885191396"/>
                    </a:ext>
                  </a:extLst>
                </a:gridCol>
              </a:tblGrid>
              <a:tr h="12863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ETR Score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ETR Rank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Projected population change (2021 – 2050)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Max Threat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573614"/>
                  </a:ext>
                </a:extLst>
              </a:tr>
              <a:tr h="3549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Niger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Rapid Population Growth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424964"/>
                  </a:ext>
                </a:extLst>
              </a:tr>
              <a:tr h="3549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Burkina Faso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Water Risk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453866"/>
                  </a:ext>
                </a:extLst>
              </a:tr>
              <a:tr h="3549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Nigeria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Water Risk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606934"/>
                  </a:ext>
                </a:extLst>
              </a:tr>
              <a:tr h="3549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Mali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109%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Water Risk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489795"/>
                  </a:ext>
                </a:extLst>
              </a:tr>
              <a:tr h="3549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Chad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690144"/>
                  </a:ext>
                </a:extLst>
              </a:tr>
              <a:tr h="3549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Mauritania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89%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Water Risk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314051"/>
                  </a:ext>
                </a:extLst>
              </a:tr>
              <a:tr h="3549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Gambia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Water Risk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936269"/>
                  </a:ext>
                </a:extLst>
              </a:tr>
              <a:tr h="3549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Senegal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Water Risk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777908"/>
                  </a:ext>
                </a:extLst>
              </a:tr>
              <a:tr h="3549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Guinea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994721"/>
                  </a:ext>
                </a:extLst>
              </a:tr>
              <a:tr h="3549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Cameroon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19867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42977" y="6202800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</a:rPr>
              <a:t>Source: IEP Calculations</a:t>
            </a:r>
          </a:p>
        </p:txBody>
      </p:sp>
    </p:spTree>
    <p:extLst>
      <p:ext uri="{BB962C8B-B14F-4D97-AF65-F5344CB8AC3E}">
        <p14:creationId xmlns:p14="http://schemas.microsoft.com/office/powerpoint/2010/main" val="2336294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87" y="-2135"/>
            <a:ext cx="9814213" cy="6860135"/>
          </a:xfrm>
          <a:prstGeom prst="rect">
            <a:avLst/>
          </a:prstGeom>
        </p:spPr>
      </p:pic>
      <p:sp>
        <p:nvSpPr>
          <p:cNvPr id="1065" name="Google Shape;1065;p172"/>
          <p:cNvSpPr/>
          <p:nvPr/>
        </p:nvSpPr>
        <p:spPr>
          <a:xfrm>
            <a:off x="0" y="0"/>
            <a:ext cx="4755600" cy="6858000"/>
          </a:xfrm>
          <a:prstGeom prst="rect">
            <a:avLst/>
          </a:prstGeom>
          <a:solidFill>
            <a:srgbClr val="0008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70000"/>
              </a:lnSpc>
            </a:pPr>
            <a:endParaRPr sz="5867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6" name="Google Shape;1066;p172"/>
          <p:cNvSpPr txBox="1"/>
          <p:nvPr/>
        </p:nvSpPr>
        <p:spPr>
          <a:xfrm>
            <a:off x="430052" y="3694450"/>
            <a:ext cx="4325548" cy="151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AU" sz="5867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Terrorism in the west </a:t>
            </a:r>
            <a:endParaRPr sz="5867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7" name="Google Shape;1067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980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72"/>
          <p:cNvSpPr/>
          <p:nvPr/>
        </p:nvSpPr>
        <p:spPr>
          <a:xfrm>
            <a:off x="558867" y="5204695"/>
            <a:ext cx="1796400" cy="1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69" name="Google Shape;1069;p172"/>
          <p:cNvSpPr txBox="1"/>
          <p:nvPr/>
        </p:nvSpPr>
        <p:spPr>
          <a:xfrm>
            <a:off x="584993" y="3136861"/>
            <a:ext cx="853200" cy="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rgbClr val="000000"/>
              </a:buClr>
              <a:buSzPts val="3600"/>
            </a:pP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4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1050150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Attacks in the W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 by ideology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26213" y="631635"/>
            <a:ext cx="90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Far-left attacks are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less deadly than far-right or religious attacks</a:t>
            </a:r>
            <a:endParaRPr kumimoji="0" lang="en-AU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977" y="6202800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IEP Calculations, Terrorism Tracker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88550"/>
              </p:ext>
            </p:extLst>
          </p:nvPr>
        </p:nvGraphicFramePr>
        <p:xfrm>
          <a:off x="564605" y="1375768"/>
          <a:ext cx="10341851" cy="445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75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1027290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Fatalities by ideology, 2007-2021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1" y="631635"/>
            <a:ext cx="9730667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Religious attacks have caused the most fatalities followed by the far right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977" y="6202800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881675"/>
              </p:ext>
            </p:extLst>
          </p:nvPr>
        </p:nvGraphicFramePr>
        <p:xfrm>
          <a:off x="614363" y="1376362"/>
          <a:ext cx="10301287" cy="4488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0610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54"/>
          <p:cNvSpPr txBox="1"/>
          <p:nvPr/>
        </p:nvSpPr>
        <p:spPr>
          <a:xfrm>
            <a:off x="223299" y="264683"/>
            <a:ext cx="58924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Institute for Economics &amp; Peace</a:t>
            </a:r>
            <a:endParaRPr sz="26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1" name="Google Shape;941;p154"/>
          <p:cNvGrpSpPr/>
          <p:nvPr/>
        </p:nvGrpSpPr>
        <p:grpSpPr>
          <a:xfrm>
            <a:off x="585806" y="1291152"/>
            <a:ext cx="3608646" cy="1528341"/>
            <a:chOff x="439354" y="1345842"/>
            <a:chExt cx="2587757" cy="1146600"/>
          </a:xfrm>
        </p:grpSpPr>
        <p:sp>
          <p:nvSpPr>
            <p:cNvPr id="942" name="Google Shape;942;p154"/>
            <p:cNvSpPr txBox="1"/>
            <p:nvPr/>
          </p:nvSpPr>
          <p:spPr>
            <a:xfrm>
              <a:off x="633411" y="1345842"/>
              <a:ext cx="2393700" cy="114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67" tIns="45733" rIns="91467" bIns="45733" anchor="t" anchorCtr="0">
              <a:noAutofit/>
            </a:bodyPr>
            <a:lstStyle/>
            <a:p>
              <a:r>
                <a:rPr lang="en" sz="2000" dirty="0">
                  <a:solidFill>
                    <a:srgbClr val="0B1107"/>
                  </a:solidFill>
                  <a:latin typeface="Arial"/>
                  <a:ea typeface="Arial"/>
                  <a:cs typeface="Arial"/>
                  <a:sym typeface="Arial"/>
                </a:rPr>
                <a:t>Research used extensively by organisations, including the OECD, Commonwealth Secretariat, World Bank and the United Nations</a:t>
              </a:r>
              <a:endParaRPr sz="2000" dirty="0">
                <a:latin typeface="Arial" panose="020B0604020202020204" pitchFamily="34" charset="0"/>
              </a:endParaRPr>
            </a:p>
          </p:txBody>
        </p:sp>
        <p:pic>
          <p:nvPicPr>
            <p:cNvPr id="943" name="Google Shape;943;p1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9354" y="1418791"/>
              <a:ext cx="120822" cy="1911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4" name="Google Shape;944;p154"/>
          <p:cNvGrpSpPr/>
          <p:nvPr/>
        </p:nvGrpSpPr>
        <p:grpSpPr>
          <a:xfrm>
            <a:off x="585806" y="3117900"/>
            <a:ext cx="3714761" cy="666600"/>
            <a:chOff x="435142" y="1743208"/>
            <a:chExt cx="2786071" cy="500100"/>
          </a:xfrm>
        </p:grpSpPr>
        <p:sp>
          <p:nvSpPr>
            <p:cNvPr id="945" name="Google Shape;945;p154"/>
            <p:cNvSpPr txBox="1"/>
            <p:nvPr/>
          </p:nvSpPr>
          <p:spPr>
            <a:xfrm>
              <a:off x="633413" y="1743208"/>
              <a:ext cx="25878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67" tIns="45733" rIns="91467" bIns="45733" anchor="t" anchorCtr="0">
              <a:noAutofit/>
            </a:bodyPr>
            <a:lstStyle/>
            <a:p>
              <a:r>
                <a:rPr lang="en" sz="2000" dirty="0">
                  <a:solidFill>
                    <a:srgbClr val="0B1107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Work is included in </a:t>
              </a:r>
              <a:r>
                <a:rPr lang="en" sz="2000" dirty="0">
                  <a:solidFill>
                    <a:srgbClr val="0B110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thousands</a:t>
              </a:r>
              <a:r>
                <a:rPr lang="en" sz="2000" dirty="0">
                  <a:solidFill>
                    <a:srgbClr val="0B1107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of university courses</a:t>
              </a:r>
              <a:endParaRPr sz="2000" dirty="0">
                <a:solidFill>
                  <a:srgbClr val="0B1107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946" name="Google Shape;946;p1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5142" y="1810690"/>
              <a:ext cx="120822" cy="1911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7" name="Google Shape;947;p154"/>
          <p:cNvGrpSpPr/>
          <p:nvPr/>
        </p:nvGrpSpPr>
        <p:grpSpPr>
          <a:xfrm>
            <a:off x="585805" y="4129467"/>
            <a:ext cx="3337560" cy="984504"/>
            <a:chOff x="435142" y="2143522"/>
            <a:chExt cx="2503170" cy="738600"/>
          </a:xfrm>
        </p:grpSpPr>
        <p:sp>
          <p:nvSpPr>
            <p:cNvPr id="948" name="Google Shape;948;p154"/>
            <p:cNvSpPr txBox="1"/>
            <p:nvPr/>
          </p:nvSpPr>
          <p:spPr>
            <a:xfrm>
              <a:off x="596812" y="2143522"/>
              <a:ext cx="23415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" sz="2000" dirty="0">
                  <a:solidFill>
                    <a:srgbClr val="0B1107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Over </a:t>
              </a:r>
              <a:r>
                <a:rPr lang="en" sz="2000" dirty="0">
                  <a:solidFill>
                    <a:srgbClr val="0B110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r>
                <a:rPr lang="en" sz="2000" dirty="0">
                  <a:solidFill>
                    <a:srgbClr val="0B1107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0,000 downloads of IEP reports </a:t>
              </a:r>
              <a:endParaRPr sz="2000" dirty="0">
                <a:solidFill>
                  <a:srgbClr val="0B1107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949" name="Google Shape;949;p1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5142" y="2234792"/>
              <a:ext cx="120822" cy="1911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0" name="Google Shape;950;p154"/>
          <p:cNvGrpSpPr/>
          <p:nvPr/>
        </p:nvGrpSpPr>
        <p:grpSpPr>
          <a:xfrm>
            <a:off x="4339657" y="1227016"/>
            <a:ext cx="2259600" cy="2192941"/>
            <a:chOff x="3489693" y="1048533"/>
            <a:chExt cx="1694700" cy="1645200"/>
          </a:xfrm>
        </p:grpSpPr>
        <p:sp>
          <p:nvSpPr>
            <p:cNvPr id="951" name="Google Shape;951;p154"/>
            <p:cNvSpPr/>
            <p:nvPr/>
          </p:nvSpPr>
          <p:spPr>
            <a:xfrm>
              <a:off x="3489693" y="1048533"/>
              <a:ext cx="1678800" cy="164520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52" name="Google Shape;952;p154"/>
            <p:cNvSpPr txBox="1"/>
            <p:nvPr/>
          </p:nvSpPr>
          <p:spPr>
            <a:xfrm>
              <a:off x="3489693" y="1565465"/>
              <a:ext cx="16788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200" b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28BN</a:t>
              </a:r>
              <a:endParaRPr sz="52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3" name="Google Shape;953;p154"/>
            <p:cNvSpPr txBox="1"/>
            <p:nvPr/>
          </p:nvSpPr>
          <p:spPr>
            <a:xfrm>
              <a:off x="3489693" y="1982094"/>
              <a:ext cx="1694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" sz="1067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 REACH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4" name="Google Shape;954;p154"/>
          <p:cNvGrpSpPr/>
          <p:nvPr/>
        </p:nvGrpSpPr>
        <p:grpSpPr>
          <a:xfrm>
            <a:off x="6723259" y="1227016"/>
            <a:ext cx="2259600" cy="2192941"/>
            <a:chOff x="5277394" y="1048533"/>
            <a:chExt cx="1694700" cy="1645200"/>
          </a:xfrm>
        </p:grpSpPr>
        <p:sp>
          <p:nvSpPr>
            <p:cNvPr id="955" name="Google Shape;955;p154"/>
            <p:cNvSpPr/>
            <p:nvPr/>
          </p:nvSpPr>
          <p:spPr>
            <a:xfrm>
              <a:off x="5277394" y="1048533"/>
              <a:ext cx="1678800" cy="164520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56" name="Google Shape;956;p154"/>
            <p:cNvSpPr txBox="1"/>
            <p:nvPr/>
          </p:nvSpPr>
          <p:spPr>
            <a:xfrm>
              <a:off x="5277394" y="1565465"/>
              <a:ext cx="16788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3" b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1.4BN</a:t>
              </a:r>
              <a:endParaRPr sz="5333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7" name="Google Shape;957;p154"/>
            <p:cNvSpPr txBox="1"/>
            <p:nvPr/>
          </p:nvSpPr>
          <p:spPr>
            <a:xfrm>
              <a:off x="5277394" y="1982094"/>
              <a:ext cx="1694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" sz="1067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SOCIAL REACH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8" name="Google Shape;958;p154"/>
          <p:cNvGrpSpPr/>
          <p:nvPr/>
        </p:nvGrpSpPr>
        <p:grpSpPr>
          <a:xfrm>
            <a:off x="9106864" y="1227016"/>
            <a:ext cx="2259600" cy="2192941"/>
            <a:chOff x="7065098" y="1048533"/>
            <a:chExt cx="1694700" cy="1645200"/>
          </a:xfrm>
        </p:grpSpPr>
        <p:sp>
          <p:nvSpPr>
            <p:cNvPr id="959" name="Google Shape;959;p154"/>
            <p:cNvSpPr/>
            <p:nvPr/>
          </p:nvSpPr>
          <p:spPr>
            <a:xfrm>
              <a:off x="7065098" y="1048533"/>
              <a:ext cx="1678800" cy="164520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60" name="Google Shape;960;p154"/>
            <p:cNvSpPr txBox="1"/>
            <p:nvPr/>
          </p:nvSpPr>
          <p:spPr>
            <a:xfrm>
              <a:off x="7065098" y="1565465"/>
              <a:ext cx="16788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3" b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152</a:t>
              </a:r>
              <a:endParaRPr sz="5333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1" name="Google Shape;961;p154"/>
            <p:cNvSpPr txBox="1"/>
            <p:nvPr/>
          </p:nvSpPr>
          <p:spPr>
            <a:xfrm>
              <a:off x="7065098" y="1982094"/>
              <a:ext cx="1694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" sz="1067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COUNTRY REACH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2" name="Google Shape;962;p154"/>
          <p:cNvGrpSpPr/>
          <p:nvPr/>
        </p:nvGrpSpPr>
        <p:grpSpPr>
          <a:xfrm>
            <a:off x="4339657" y="3582519"/>
            <a:ext cx="2238400" cy="2192941"/>
            <a:chOff x="3489693" y="2815690"/>
            <a:chExt cx="1678800" cy="1645200"/>
          </a:xfrm>
        </p:grpSpPr>
        <p:sp>
          <p:nvSpPr>
            <p:cNvPr id="963" name="Google Shape;963;p154"/>
            <p:cNvSpPr/>
            <p:nvPr/>
          </p:nvSpPr>
          <p:spPr>
            <a:xfrm>
              <a:off x="3489693" y="2815690"/>
              <a:ext cx="1678800" cy="164520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64" name="Google Shape;964;p154"/>
            <p:cNvSpPr txBox="1"/>
            <p:nvPr/>
          </p:nvSpPr>
          <p:spPr>
            <a:xfrm>
              <a:off x="3489693" y="3332622"/>
              <a:ext cx="15843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3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sz="5333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5" name="Google Shape;965;p154"/>
            <p:cNvSpPr txBox="1"/>
            <p:nvPr/>
          </p:nvSpPr>
          <p:spPr>
            <a:xfrm>
              <a:off x="3489693" y="3749251"/>
              <a:ext cx="16788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" sz="1067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PUBLISHED REPORTS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6" name="Google Shape;966;p154"/>
          <p:cNvGrpSpPr/>
          <p:nvPr/>
        </p:nvGrpSpPr>
        <p:grpSpPr>
          <a:xfrm>
            <a:off x="6723259" y="3582519"/>
            <a:ext cx="2259600" cy="2192941"/>
            <a:chOff x="5277394" y="2815690"/>
            <a:chExt cx="1694700" cy="1645200"/>
          </a:xfrm>
        </p:grpSpPr>
        <p:sp>
          <p:nvSpPr>
            <p:cNvPr id="967" name="Google Shape;967;p154"/>
            <p:cNvSpPr/>
            <p:nvPr/>
          </p:nvSpPr>
          <p:spPr>
            <a:xfrm>
              <a:off x="5277394" y="2815690"/>
              <a:ext cx="1678800" cy="164520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68" name="Google Shape;968;p154"/>
            <p:cNvSpPr txBox="1"/>
            <p:nvPr/>
          </p:nvSpPr>
          <p:spPr>
            <a:xfrm>
              <a:off x="5277394" y="3332622"/>
              <a:ext cx="16788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3" b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3000</a:t>
              </a:r>
              <a:endParaRPr sz="5333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9" name="Google Shape;969;p154"/>
            <p:cNvSpPr txBox="1"/>
            <p:nvPr/>
          </p:nvSpPr>
          <p:spPr>
            <a:xfrm>
              <a:off x="5277394" y="3749251"/>
              <a:ext cx="1694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" sz="1067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BOOK REFERENCES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0" name="Google Shape;970;p154"/>
          <p:cNvGrpSpPr/>
          <p:nvPr/>
        </p:nvGrpSpPr>
        <p:grpSpPr>
          <a:xfrm>
            <a:off x="9106864" y="3582519"/>
            <a:ext cx="2259600" cy="2192941"/>
            <a:chOff x="7065098" y="2815690"/>
            <a:chExt cx="1694700" cy="1645200"/>
          </a:xfrm>
        </p:grpSpPr>
        <p:sp>
          <p:nvSpPr>
            <p:cNvPr id="971" name="Google Shape;971;p154"/>
            <p:cNvSpPr/>
            <p:nvPr/>
          </p:nvSpPr>
          <p:spPr>
            <a:xfrm>
              <a:off x="7065098" y="2815690"/>
              <a:ext cx="1678800" cy="164520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72" name="Google Shape;972;p154"/>
            <p:cNvSpPr txBox="1"/>
            <p:nvPr/>
          </p:nvSpPr>
          <p:spPr>
            <a:xfrm>
              <a:off x="7065098" y="3332622"/>
              <a:ext cx="16788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3" b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1.3M</a:t>
              </a:r>
              <a:endParaRPr sz="5333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3" name="Google Shape;973;p154"/>
            <p:cNvSpPr txBox="1"/>
            <p:nvPr/>
          </p:nvSpPr>
          <p:spPr>
            <a:xfrm>
              <a:off x="7065098" y="3749251"/>
              <a:ext cx="1694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" sz="1067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UNIQUE VISITORS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708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55201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 in the west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307677" y="926953"/>
            <a:ext cx="9064050" cy="557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Politically terrorism has overtaken religious terrorism – political attacks 5 times higher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Only 3 Islamist attacks in Europe in 2021 – 2 deaths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Only 7 attacks in the US – none tied to a group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Similarities between far-left and far-right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terrorists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baseline="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Both target government – 17% of attacks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en-US" sz="2000" baseline="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Similar motivations – alienated from system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Political terror, access to weapons and militarization associated with </a:t>
            </a:r>
            <a:r>
              <a:rPr lang="en-US" sz="20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of terrorism and social inequity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90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139" y="-2135"/>
            <a:ext cx="10281861" cy="6858000"/>
          </a:xfrm>
          <a:prstGeom prst="rect">
            <a:avLst/>
          </a:prstGeom>
        </p:spPr>
      </p:pic>
      <p:sp>
        <p:nvSpPr>
          <p:cNvPr id="1065" name="Google Shape;1065;p172"/>
          <p:cNvSpPr/>
          <p:nvPr/>
        </p:nvSpPr>
        <p:spPr>
          <a:xfrm>
            <a:off x="0" y="0"/>
            <a:ext cx="4755600" cy="6858000"/>
          </a:xfrm>
          <a:prstGeom prst="rect">
            <a:avLst/>
          </a:prstGeom>
          <a:solidFill>
            <a:srgbClr val="0008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70000"/>
              </a:lnSpc>
            </a:pPr>
            <a:endParaRPr sz="5867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6" name="Google Shape;1066;p172"/>
          <p:cNvSpPr txBox="1"/>
          <p:nvPr/>
        </p:nvSpPr>
        <p:spPr>
          <a:xfrm>
            <a:off x="430052" y="3692315"/>
            <a:ext cx="4497548" cy="151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AU" sz="5867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Terrorism and conflict</a:t>
            </a:r>
            <a:endParaRPr sz="5867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7" name="Google Shape;1067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980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72"/>
          <p:cNvSpPr/>
          <p:nvPr/>
        </p:nvSpPr>
        <p:spPr>
          <a:xfrm>
            <a:off x="558867" y="5204695"/>
            <a:ext cx="1796400" cy="1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69" name="Google Shape;1069;p172"/>
          <p:cNvSpPr txBox="1"/>
          <p:nvPr/>
        </p:nvSpPr>
        <p:spPr>
          <a:xfrm>
            <a:off x="584993" y="3134726"/>
            <a:ext cx="853200" cy="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rgbClr val="000000"/>
              </a:buClr>
              <a:buSzPts val="3600"/>
            </a:pP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6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1027290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Terrorist attacks by conflict type, 2021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1" y="631635"/>
            <a:ext cx="973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97 per cent of terrorist attacks occur in countries embroiled in conflict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196979"/>
              </p:ext>
            </p:extLst>
          </p:nvPr>
        </p:nvGraphicFramePr>
        <p:xfrm>
          <a:off x="225111" y="998587"/>
          <a:ext cx="10719114" cy="5329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42977" y="6202800"/>
            <a:ext cx="441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Source: IEP Calculations, Terrorism Tracker, UCDP</a:t>
            </a:r>
          </a:p>
        </p:txBody>
      </p:sp>
    </p:spTree>
    <p:extLst>
      <p:ext uri="{BB962C8B-B14F-4D97-AF65-F5344CB8AC3E}">
        <p14:creationId xmlns:p14="http://schemas.microsoft.com/office/powerpoint/2010/main" val="30421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305010" y="264683"/>
            <a:ext cx="1027290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Proximity of terrorist attacks to conflict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1" y="631635"/>
            <a:ext cx="973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80 per cent of terrorist attacks occur within 50 km of an ongoing conflict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164" y="998587"/>
            <a:ext cx="7249537" cy="54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71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316523" y="264683"/>
            <a:ext cx="1027290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Most important terrorist groups since 2007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1" y="564213"/>
            <a:ext cx="1077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Most insurgent groups have been operating since 2007 and are in sub-Saharan Africa and MENA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93198"/>
              </p:ext>
            </p:extLst>
          </p:nvPr>
        </p:nvGraphicFramePr>
        <p:xfrm>
          <a:off x="485198" y="1235456"/>
          <a:ext cx="10858400" cy="4964098"/>
        </p:xfrm>
        <a:graphic>
          <a:graphicData uri="http://schemas.openxmlformats.org/drawingml/2006/table">
            <a:tbl>
              <a:tblPr firstRow="1" firstCol="1" bandRow="1"/>
              <a:tblGrid>
                <a:gridCol w="2540977">
                  <a:extLst>
                    <a:ext uri="{9D8B030D-6E8A-4147-A177-3AD203B41FA5}">
                      <a16:colId xmlns:a16="http://schemas.microsoft.com/office/drawing/2014/main" val="3158251381"/>
                    </a:ext>
                  </a:extLst>
                </a:gridCol>
                <a:gridCol w="949569">
                  <a:extLst>
                    <a:ext uri="{9D8B030D-6E8A-4147-A177-3AD203B41FA5}">
                      <a16:colId xmlns:a16="http://schemas.microsoft.com/office/drawing/2014/main" val="2110907443"/>
                    </a:ext>
                  </a:extLst>
                </a:gridCol>
                <a:gridCol w="1002224">
                  <a:extLst>
                    <a:ext uri="{9D8B030D-6E8A-4147-A177-3AD203B41FA5}">
                      <a16:colId xmlns:a16="http://schemas.microsoft.com/office/drawing/2014/main" val="296047345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22383976"/>
                    </a:ext>
                  </a:extLst>
                </a:gridCol>
                <a:gridCol w="1099038">
                  <a:extLst>
                    <a:ext uri="{9D8B030D-6E8A-4147-A177-3AD203B41FA5}">
                      <a16:colId xmlns:a16="http://schemas.microsoft.com/office/drawing/2014/main" val="1585304541"/>
                    </a:ext>
                  </a:extLst>
                </a:gridCol>
                <a:gridCol w="949570">
                  <a:extLst>
                    <a:ext uri="{9D8B030D-6E8A-4147-A177-3AD203B41FA5}">
                      <a16:colId xmlns:a16="http://schemas.microsoft.com/office/drawing/2014/main" val="1132547303"/>
                    </a:ext>
                  </a:extLst>
                </a:gridCol>
                <a:gridCol w="1090246">
                  <a:extLst>
                    <a:ext uri="{9D8B030D-6E8A-4147-A177-3AD203B41FA5}">
                      <a16:colId xmlns:a16="http://schemas.microsoft.com/office/drawing/2014/main" val="2772744672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026450403"/>
                    </a:ext>
                  </a:extLst>
                </a:gridCol>
                <a:gridCol w="975945">
                  <a:extLst>
                    <a:ext uri="{9D8B030D-6E8A-4147-A177-3AD203B41FA5}">
                      <a16:colId xmlns:a16="http://schemas.microsoft.com/office/drawing/2014/main" val="2641103698"/>
                    </a:ext>
                  </a:extLst>
                </a:gridCol>
              </a:tblGrid>
              <a:tr h="3762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Group</a:t>
                      </a:r>
                      <a:endParaRPr lang="en-AU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81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lang="en-AU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81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Region</a:t>
                      </a:r>
                      <a:endParaRPr lang="en-AU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81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Years of Operation</a:t>
                      </a:r>
                      <a:endParaRPr lang="en-AU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81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Ideology</a:t>
                      </a:r>
                      <a:endParaRPr lang="en-AU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81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Sub-Ideology</a:t>
                      </a:r>
                      <a:endParaRPr lang="en-AU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81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Terrorist Deaths</a:t>
                      </a:r>
                      <a:endParaRPr lang="en-AU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81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Victims Deaths</a:t>
                      </a:r>
                      <a:endParaRPr lang="en-AU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81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 Deaths</a:t>
                      </a:r>
                      <a:endParaRPr lang="en-AU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8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717436"/>
                  </a:ext>
                </a:extLst>
              </a:tr>
              <a:tr h="2442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Taliban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Afghanistan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South Asia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2007 – current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Religious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Islamic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2156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9473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11629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1176289"/>
                  </a:ext>
                </a:extLst>
              </a:tr>
              <a:tr h="2442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Islamic State (IS)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Iraq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MENA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2007 – current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Religious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Islamic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390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8418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8808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6970032"/>
                  </a:ext>
                </a:extLst>
              </a:tr>
              <a:tr h="3762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Boko Haram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Nigeria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sub-Saharan Africa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2007 – current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Religious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Islamic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1049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7401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8450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0896206"/>
                  </a:ext>
                </a:extLst>
              </a:tr>
              <a:tr h="3762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Al-Shabaab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Somalia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sub-Saharan Africa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2007 – current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Religious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Islamic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1213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6649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7862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9783381"/>
                  </a:ext>
                </a:extLst>
              </a:tr>
              <a:tr h="2442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Tehrik-e-Taliban Pakistan (TTP)</a:t>
                      </a:r>
                      <a:endParaRPr lang="en-A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Pakistan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South Asia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2007 – current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Religious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Islamic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1037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3939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4976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6972501"/>
                  </a:ext>
                </a:extLst>
              </a:tr>
              <a:tr h="2442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419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 Al-Qaeda in Iraq (AQI)</a:t>
                      </a:r>
                      <a:endParaRPr lang="en-A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Iraq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MENA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2007 – 2013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Religious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Islamic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124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3691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3815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9923621"/>
                  </a:ext>
                </a:extLst>
              </a:tr>
              <a:tr h="5065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Communist Party of India - Maoist (CPI-M)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South Asia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2007 – current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Separatist/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Ethno-national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Separatist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134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2006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2140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981947"/>
                  </a:ext>
                </a:extLst>
              </a:tr>
              <a:tr h="2442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 Islamic State - Sinai Province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Egypt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MENA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2013 – current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Religious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Islamic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227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1490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1717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610757"/>
                  </a:ext>
                </a:extLst>
              </a:tr>
              <a:tr h="3762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Al-Qaeda in the Arabian Peninsula (AQAP)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Yemen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MENA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2009 – current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Religious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Islamic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247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1344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1591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8888187"/>
                  </a:ext>
                </a:extLst>
              </a:tr>
              <a:tr h="3762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Boko Haram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Cameroon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sub-Saharan Africa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2014 – current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Religious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Islamic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1224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1550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523675"/>
                  </a:ext>
                </a:extLst>
              </a:tr>
              <a:tr h="5065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Kurdistan Workers' Party (PKK)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Turkey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Europe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2009 – current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Separatist/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Ethno-Nationalist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Separatist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309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1041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1350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9312218"/>
                  </a:ext>
                </a:extLst>
              </a:tr>
              <a:tr h="3762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Revolutionary Armed Forces of Colombia (FARC)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Colombia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South America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2007 – current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Political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Far-Left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153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1097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1250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4988175"/>
                  </a:ext>
                </a:extLst>
              </a:tr>
              <a:tr h="3762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Islamic State West Africa (ISWA)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Nigeria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sub-Saharan Africa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2017 – current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Religious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Islamic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269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954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0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1223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9378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64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33782" y="298180"/>
            <a:ext cx="1027290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Distribution of insurgent and terrorist group survival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27457" y="656030"/>
            <a:ext cx="973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Insurgent groups are active for significantly longer than terrorist groups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81" y="1754924"/>
            <a:ext cx="9218466" cy="395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40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313888" y="264683"/>
            <a:ext cx="1027290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Terrorist group survival, 2007-2021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1" y="631635"/>
            <a:ext cx="973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Most terrorist groups disband, merge with other groups, or are destroyed within a year of being formed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2152868"/>
              </p:ext>
            </p:extLst>
          </p:nvPr>
        </p:nvGraphicFramePr>
        <p:xfrm>
          <a:off x="1054224" y="1428751"/>
          <a:ext cx="9704263" cy="5100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38642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55201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" sz="2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 in Ukraine</a:t>
            </a:r>
            <a:endParaRPr kumimoji="0" sz="2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307677" y="926953"/>
            <a:ext cx="9064050" cy="526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Ukraine and Georgia experienced major spikes in terrorism during their wars in 2008 and 2014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Ukraine suffered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78 attacks, Georgia 41 attacks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Number of attacks will increase with the intensity of the </a:t>
            </a:r>
            <a:r>
              <a:rPr lang="en-US" sz="20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attacks were building in lead-up to war - 397,000 in 2020, 285,000 first 10 months 2021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Cyber attacks have spillover effects to other countries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Need for better definitions for cyberattacks, cyber warfare, cyber terrorism – what level of severity constitutes cyber warfare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7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1027290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Feedback loops supporting terrorist organisations 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39386" y="631635"/>
            <a:ext cx="973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The diagram shows the nodes and linkages of a terrorist support system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9048923" y="4211206"/>
            <a:ext cx="3074988" cy="189737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en-A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Feedback loops</a:t>
            </a:r>
            <a:endParaRPr lang="en-A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en-A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Recruitment</a:t>
            </a:r>
          </a:p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en-A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Funding</a:t>
            </a:r>
          </a:p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en-A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Media</a:t>
            </a:r>
          </a:p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en-A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Motivation</a:t>
            </a:r>
          </a:p>
        </p:txBody>
      </p:sp>
      <p:cxnSp>
        <p:nvCxnSpPr>
          <p:cNvPr id="196" name="Straight Arrow Connector 195"/>
          <p:cNvCxnSpPr/>
          <p:nvPr/>
        </p:nvCxnSpPr>
        <p:spPr>
          <a:xfrm flipV="1">
            <a:off x="9364837" y="4580538"/>
            <a:ext cx="214630" cy="1270"/>
          </a:xfrm>
          <a:prstGeom prst="straightConnector1">
            <a:avLst/>
          </a:prstGeom>
          <a:noFill/>
          <a:ln w="38100"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97" name="Straight Arrow Connector 196"/>
          <p:cNvCxnSpPr/>
          <p:nvPr/>
        </p:nvCxnSpPr>
        <p:spPr>
          <a:xfrm flipV="1">
            <a:off x="9350549" y="4784879"/>
            <a:ext cx="213995" cy="1270"/>
          </a:xfrm>
          <a:prstGeom prst="straightConnector1">
            <a:avLst/>
          </a:prstGeom>
          <a:noFill/>
          <a:ln w="38100">
            <a:solidFill>
              <a:srgbClr val="FFC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98" name="Straight Arrow Connector 197"/>
          <p:cNvCxnSpPr/>
          <p:nvPr/>
        </p:nvCxnSpPr>
        <p:spPr>
          <a:xfrm flipV="1">
            <a:off x="9355944" y="5020337"/>
            <a:ext cx="213995" cy="1270"/>
          </a:xfrm>
          <a:prstGeom prst="straightConnector1">
            <a:avLst/>
          </a:prstGeom>
          <a:noFill/>
          <a:ln w="3810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99" name="Straight Arrow Connector 198"/>
          <p:cNvCxnSpPr/>
          <p:nvPr/>
        </p:nvCxnSpPr>
        <p:spPr>
          <a:xfrm flipV="1">
            <a:off x="9350549" y="5286139"/>
            <a:ext cx="214630" cy="1270"/>
          </a:xfrm>
          <a:prstGeom prst="straightConnector1">
            <a:avLst/>
          </a:prstGeom>
          <a:noFill/>
          <a:ln w="38100">
            <a:solidFill>
              <a:srgbClr val="00B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grpSp>
        <p:nvGrpSpPr>
          <p:cNvPr id="209" name="Group 208"/>
          <p:cNvGrpSpPr/>
          <p:nvPr/>
        </p:nvGrpSpPr>
        <p:grpSpPr>
          <a:xfrm>
            <a:off x="1454254" y="1501791"/>
            <a:ext cx="7552612" cy="4514210"/>
            <a:chOff x="7561" y="0"/>
            <a:chExt cx="5689438" cy="3635748"/>
          </a:xfrm>
        </p:grpSpPr>
        <p:grpSp>
          <p:nvGrpSpPr>
            <p:cNvPr id="216" name="Group 215"/>
            <p:cNvGrpSpPr/>
            <p:nvPr/>
          </p:nvGrpSpPr>
          <p:grpSpPr>
            <a:xfrm>
              <a:off x="141120" y="272880"/>
              <a:ext cx="5524200" cy="3327480"/>
              <a:chOff x="0" y="0"/>
              <a:chExt cx="5524200" cy="3327480"/>
            </a:xfrm>
          </p:grpSpPr>
          <p:sp>
            <p:nvSpPr>
              <p:cNvPr id="243" name="Oval 242"/>
              <p:cNvSpPr/>
              <p:nvPr/>
            </p:nvSpPr>
            <p:spPr>
              <a:xfrm>
                <a:off x="0" y="1197000"/>
                <a:ext cx="916920" cy="91764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A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1199880" y="2401200"/>
                <a:ext cx="916920" cy="9169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A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1238040" y="1181160"/>
                <a:ext cx="916920" cy="91764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A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528000" y="2410560"/>
                <a:ext cx="916920" cy="9169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A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1108080" y="0"/>
                <a:ext cx="916920" cy="9169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AU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524760" y="6480"/>
                <a:ext cx="916920" cy="9169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A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2600280" y="1149480"/>
                <a:ext cx="917640" cy="91764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A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4607280" y="1155960"/>
                <a:ext cx="916920" cy="91764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AU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17" name="Group 216"/>
            <p:cNvGrpSpPr/>
            <p:nvPr/>
          </p:nvGrpSpPr>
          <p:grpSpPr>
            <a:xfrm>
              <a:off x="548640" y="0"/>
              <a:ext cx="4711680" cy="2993400"/>
              <a:chOff x="0" y="0"/>
              <a:chExt cx="4711680" cy="2993400"/>
            </a:xfrm>
          </p:grpSpPr>
          <p:cxnSp>
            <p:nvCxnSpPr>
              <p:cNvPr id="226" name="Straight Arrow Connector 225"/>
              <p:cNvCxnSpPr/>
              <p:nvPr/>
            </p:nvCxnSpPr>
            <p:spPr>
              <a:xfrm>
                <a:off x="1744920" y="1873800"/>
                <a:ext cx="443880" cy="720"/>
              </a:xfrm>
              <a:prstGeom prst="straightConnector1">
                <a:avLst/>
              </a:prstGeom>
              <a:noFill/>
              <a:ln w="38100">
                <a:solidFill>
                  <a:srgbClr val="5B9BD5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227" name="Straight Arrow Connector 226"/>
              <p:cNvCxnSpPr/>
              <p:nvPr/>
            </p:nvCxnSpPr>
            <p:spPr>
              <a:xfrm flipH="1" flipV="1">
                <a:off x="1505520" y="996840"/>
                <a:ext cx="754920" cy="754920"/>
              </a:xfrm>
              <a:prstGeom prst="straightConnector1">
                <a:avLst/>
              </a:prstGeom>
              <a:noFill/>
              <a:ln w="38100">
                <a:solidFill>
                  <a:srgbClr val="5B9BD5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 flipH="1">
                <a:off x="230400" y="965160"/>
                <a:ext cx="542160" cy="542160"/>
              </a:xfrm>
              <a:prstGeom prst="straightConnector1">
                <a:avLst/>
              </a:prstGeom>
              <a:noFill/>
              <a:ln w="38100">
                <a:solidFill>
                  <a:srgbClr val="5B9BD5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229" name="Straight Arrow Connector 228"/>
              <p:cNvCxnSpPr/>
              <p:nvPr/>
            </p:nvCxnSpPr>
            <p:spPr>
              <a:xfrm>
                <a:off x="522720" y="1892880"/>
                <a:ext cx="307440" cy="720"/>
              </a:xfrm>
              <a:prstGeom prst="straightConnector1">
                <a:avLst/>
              </a:prstGeom>
              <a:noFill/>
              <a:ln w="38100">
                <a:solidFill>
                  <a:srgbClr val="5B9BD5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230" name="Straight Arrow Connector 229"/>
              <p:cNvCxnSpPr/>
              <p:nvPr/>
            </p:nvCxnSpPr>
            <p:spPr>
              <a:xfrm flipH="1">
                <a:off x="1658520" y="2242080"/>
                <a:ext cx="704160" cy="704160"/>
              </a:xfrm>
              <a:prstGeom prst="straightConnector1">
                <a:avLst/>
              </a:prstGeom>
              <a:noFill/>
              <a:ln w="38100">
                <a:solidFill>
                  <a:srgbClr val="00B05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231" name="Straight Arrow Connector 230"/>
              <p:cNvCxnSpPr/>
              <p:nvPr/>
            </p:nvCxnSpPr>
            <p:spPr>
              <a:xfrm flipH="1" flipV="1">
                <a:off x="172800" y="2359080"/>
                <a:ext cx="634320" cy="634320"/>
              </a:xfrm>
              <a:prstGeom prst="straightConnector1">
                <a:avLst/>
              </a:prstGeom>
              <a:noFill/>
              <a:ln w="38100">
                <a:solidFill>
                  <a:srgbClr val="00B05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grpSp>
            <p:nvGrpSpPr>
              <p:cNvPr id="232" name="Group 231"/>
              <p:cNvGrpSpPr/>
              <p:nvPr/>
            </p:nvGrpSpPr>
            <p:grpSpPr>
              <a:xfrm>
                <a:off x="0" y="0"/>
                <a:ext cx="4711680" cy="1477080"/>
                <a:chOff x="0" y="0"/>
                <a:chExt cx="4711680" cy="1477080"/>
              </a:xfrm>
            </p:grpSpPr>
            <p:cxnSp>
              <p:nvCxnSpPr>
                <p:cNvPr id="240" name="Straight Connector 239"/>
                <p:cNvCxnSpPr/>
                <p:nvPr/>
              </p:nvCxnSpPr>
              <p:spPr>
                <a:xfrm flipV="1">
                  <a:off x="24120" y="22320"/>
                  <a:ext cx="0" cy="145476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/>
              </p:style>
            </p:cxnSp>
            <p:cxnSp>
              <p:nvCxnSpPr>
                <p:cNvPr id="241" name="Straight Connector 240"/>
                <p:cNvCxnSpPr/>
                <p:nvPr/>
              </p:nvCxnSpPr>
              <p:spPr>
                <a:xfrm>
                  <a:off x="0" y="0"/>
                  <a:ext cx="4710960" cy="72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/>
              </p:style>
            </p:cxnSp>
            <p:cxnSp>
              <p:nvCxnSpPr>
                <p:cNvPr id="242" name="Straight Arrow Connector 241"/>
                <p:cNvCxnSpPr/>
                <p:nvPr/>
              </p:nvCxnSpPr>
              <p:spPr>
                <a:xfrm>
                  <a:off x="4710960" y="9360"/>
                  <a:ext cx="720" cy="1409040"/>
                </a:xfrm>
                <a:prstGeom prst="straightConnector1">
                  <a:avLst/>
                </a:prstGeom>
                <a:noFill/>
                <a:ln w="38100">
                  <a:solidFill>
                    <a:srgbClr val="00B050"/>
                  </a:solidFill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/>
              </p:style>
            </p:cxnSp>
          </p:grpSp>
          <p:cxnSp>
            <p:nvCxnSpPr>
              <p:cNvPr id="233" name="Straight Arrow Connector 232"/>
              <p:cNvCxnSpPr/>
              <p:nvPr/>
            </p:nvCxnSpPr>
            <p:spPr>
              <a:xfrm flipH="1">
                <a:off x="3091680" y="2023200"/>
                <a:ext cx="1113840" cy="720"/>
              </a:xfrm>
              <a:prstGeom prst="straightConnector1">
                <a:avLst/>
              </a:prstGeom>
              <a:noFill/>
              <a:ln w="38100">
                <a:solidFill>
                  <a:srgbClr val="00B05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234" name="Straight Arrow Connector 233"/>
              <p:cNvCxnSpPr/>
              <p:nvPr/>
            </p:nvCxnSpPr>
            <p:spPr>
              <a:xfrm flipH="1" flipV="1">
                <a:off x="1598400" y="866160"/>
                <a:ext cx="704160" cy="704160"/>
              </a:xfrm>
              <a:prstGeom prst="straightConnector1">
                <a:avLst/>
              </a:prstGeom>
              <a:noFill/>
              <a:ln w="38100">
                <a:solidFill>
                  <a:srgbClr val="FFC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>
                <a:off x="1627560" y="704880"/>
                <a:ext cx="1495440" cy="720"/>
              </a:xfrm>
              <a:prstGeom prst="straightConnector1">
                <a:avLst/>
              </a:prstGeom>
              <a:noFill/>
              <a:ln w="38100">
                <a:solidFill>
                  <a:srgbClr val="FFC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236" name="Straight Arrow Connector 235"/>
              <p:cNvCxnSpPr/>
              <p:nvPr/>
            </p:nvCxnSpPr>
            <p:spPr>
              <a:xfrm>
                <a:off x="3980880" y="1006560"/>
                <a:ext cx="469440" cy="469440"/>
              </a:xfrm>
              <a:prstGeom prst="straightConnector1">
                <a:avLst/>
              </a:prstGeom>
              <a:noFill/>
              <a:ln w="38100">
                <a:solidFill>
                  <a:srgbClr val="FFC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237" name="Straight Arrow Connector 236"/>
              <p:cNvCxnSpPr/>
              <p:nvPr/>
            </p:nvCxnSpPr>
            <p:spPr>
              <a:xfrm flipH="1">
                <a:off x="3091320" y="1803960"/>
                <a:ext cx="1110600" cy="720"/>
              </a:xfrm>
              <a:prstGeom prst="straightConnector1">
                <a:avLst/>
              </a:prstGeom>
              <a:noFill/>
              <a:ln w="38100">
                <a:solidFill>
                  <a:srgbClr val="FFC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238" name="Straight Arrow Connector 237"/>
              <p:cNvCxnSpPr/>
              <p:nvPr/>
            </p:nvCxnSpPr>
            <p:spPr>
              <a:xfrm>
                <a:off x="3110400" y="1913400"/>
                <a:ext cx="1089000" cy="720"/>
              </a:xfrm>
              <a:prstGeom prst="straightConnector1">
                <a:avLst/>
              </a:prstGeom>
              <a:noFill/>
              <a:ln w="38100">
                <a:solidFill>
                  <a:srgbClr val="C0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  <p:cxnSp>
            <p:nvCxnSpPr>
              <p:cNvPr id="239" name="Straight Arrow Connector 238"/>
              <p:cNvCxnSpPr/>
              <p:nvPr/>
            </p:nvCxnSpPr>
            <p:spPr>
              <a:xfrm flipH="1" flipV="1">
                <a:off x="2733120" y="2327760"/>
                <a:ext cx="504360" cy="504360"/>
              </a:xfrm>
              <a:prstGeom prst="straightConnector1">
                <a:avLst/>
              </a:prstGeom>
              <a:noFill/>
              <a:ln w="38100">
                <a:solidFill>
                  <a:srgbClr val="C0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cxnSp>
        </p:grpSp>
        <p:sp>
          <p:nvSpPr>
            <p:cNvPr id="218" name="Rectangle 217"/>
            <p:cNvSpPr/>
            <p:nvPr/>
          </p:nvSpPr>
          <p:spPr>
            <a:xfrm>
              <a:off x="1148400" y="545375"/>
              <a:ext cx="1118880" cy="5486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 algn="ctr" hangingPunct="0">
                <a:lnSpc>
                  <a:spcPct val="107000"/>
                </a:lnSpc>
                <a:spcAft>
                  <a:spcPts val="0"/>
                </a:spcAft>
              </a:pPr>
              <a:r>
                <a:rPr lang="en-AU" sz="1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Support by Sympathizers</a:t>
              </a:r>
              <a:endParaRPr lang="en-AU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7561" y="1749574"/>
              <a:ext cx="1148040" cy="6634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 algn="ctr" hangingPunct="0">
                <a:lnSpc>
                  <a:spcPct val="107000"/>
                </a:lnSpc>
                <a:spcAft>
                  <a:spcPts val="0"/>
                </a:spcAft>
              </a:pPr>
              <a:r>
                <a:rPr lang="en-AU" sz="1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Recruitment   </a:t>
              </a:r>
            </a:p>
            <a:p>
              <a:pPr algn="ctr" hangingPunct="0">
                <a:lnSpc>
                  <a:spcPct val="107000"/>
                </a:lnSpc>
                <a:spcAft>
                  <a:spcPts val="0"/>
                </a:spcAft>
              </a:pPr>
              <a:r>
                <a:rPr lang="en-AU" sz="1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of Terrorists</a:t>
              </a:r>
              <a:endParaRPr lang="en-AU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1352519" y="1665180"/>
              <a:ext cx="980280" cy="6634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 algn="ctr" hangingPunct="0">
                <a:lnSpc>
                  <a:spcPct val="107000"/>
                </a:lnSpc>
                <a:spcAft>
                  <a:spcPts val="0"/>
                </a:spcAft>
              </a:pPr>
              <a:r>
                <a:rPr lang="en-AU" sz="1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Density of Terrorist Network</a:t>
              </a:r>
              <a:endParaRPr lang="en-AU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1299913" y="2880075"/>
              <a:ext cx="1020600" cy="6631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 algn="ctr" hangingPunct="0">
                <a:lnSpc>
                  <a:spcPct val="107000"/>
                </a:lnSpc>
                <a:spcAft>
                  <a:spcPts val="0"/>
                </a:spcAft>
              </a:pPr>
              <a:r>
                <a:rPr lang="en-AU" sz="1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Negative Perception of Countries</a:t>
              </a:r>
              <a:endParaRPr lang="en-AU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2727568" y="1715619"/>
              <a:ext cx="981000" cy="6634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 algn="ctr" hangingPunct="0">
                <a:lnSpc>
                  <a:spcPct val="107000"/>
                </a:lnSpc>
                <a:spcAft>
                  <a:spcPts val="0"/>
                </a:spcAft>
              </a:pPr>
              <a:r>
                <a:rPr lang="en-AU" sz="1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Influence of Network</a:t>
              </a:r>
              <a:endParaRPr lang="en-AU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3603959" y="477720"/>
              <a:ext cx="1040760" cy="6631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 algn="ctr" hangingPunct="0">
                <a:lnSpc>
                  <a:spcPct val="107000"/>
                </a:lnSpc>
                <a:spcAft>
                  <a:spcPts val="0"/>
                </a:spcAft>
              </a:pPr>
              <a:r>
                <a:rPr lang="en-AU" sz="1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Financial and Material Resources</a:t>
              </a:r>
              <a:endParaRPr lang="en-AU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4716719" y="1731634"/>
              <a:ext cx="980280" cy="6634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 algn="ctr" hangingPunct="0">
                <a:lnSpc>
                  <a:spcPct val="107000"/>
                </a:lnSpc>
                <a:spcAft>
                  <a:spcPts val="0"/>
                </a:spcAft>
              </a:pPr>
              <a:r>
                <a:rPr lang="en-AU" sz="1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Impact of Attacks</a:t>
              </a:r>
              <a:endParaRPr lang="en-AU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3639961" y="2972628"/>
              <a:ext cx="980280" cy="6631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 algn="ctr" hangingPunct="0">
                <a:lnSpc>
                  <a:spcPct val="107000"/>
                </a:lnSpc>
                <a:spcAft>
                  <a:spcPts val="0"/>
                </a:spcAft>
              </a:pPr>
              <a:r>
                <a:rPr lang="en-AU" sz="1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Media </a:t>
              </a:r>
            </a:p>
            <a:p>
              <a:pPr algn="ctr" hangingPunct="0">
                <a:lnSpc>
                  <a:spcPct val="107000"/>
                </a:lnSpc>
                <a:spcAft>
                  <a:spcPts val="0"/>
                </a:spcAft>
              </a:pPr>
              <a:r>
                <a:rPr lang="en-AU" sz="1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Reports</a:t>
              </a:r>
              <a:endParaRPr lang="en-AU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51" name="Straight Arrow Connector 250"/>
          <p:cNvCxnSpPr>
            <a:endCxn id="246" idx="7"/>
          </p:cNvCxnSpPr>
          <p:nvPr/>
        </p:nvCxnSpPr>
        <p:spPr>
          <a:xfrm flipH="1">
            <a:off x="7353837" y="4362409"/>
            <a:ext cx="745036" cy="637913"/>
          </a:xfrm>
          <a:prstGeom prst="straightConnector1">
            <a:avLst/>
          </a:prstGeom>
          <a:noFill/>
          <a:ln w="3810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54" name="TextBox 253"/>
          <p:cNvSpPr txBox="1"/>
          <p:nvPr/>
        </p:nvSpPr>
        <p:spPr>
          <a:xfrm>
            <a:off x="942977" y="6202800"/>
            <a:ext cx="5672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</a:rPr>
              <a:t>Source:  Adapted from </a:t>
            </a:r>
            <a:r>
              <a:rPr lang="en-AU" sz="1400" dirty="0" err="1">
                <a:latin typeface="Arial" panose="020B0604020202020204" pitchFamily="34" charset="0"/>
              </a:rPr>
              <a:t>Schoenenberger</a:t>
            </a:r>
            <a:r>
              <a:rPr lang="en-AU" sz="1400" dirty="0">
                <a:latin typeface="Arial" panose="020B0604020202020204" pitchFamily="34" charset="0"/>
              </a:rPr>
              <a:t> et al., (2014) and IEP</a:t>
            </a:r>
          </a:p>
        </p:txBody>
      </p:sp>
    </p:spTree>
    <p:extLst>
      <p:ext uri="{BB962C8B-B14F-4D97-AF65-F5344CB8AC3E}">
        <p14:creationId xmlns:p14="http://schemas.microsoft.com/office/powerpoint/2010/main" val="3474794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25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90e2d1f501_0_4865"/>
          <p:cNvSpPr txBox="1"/>
          <p:nvPr/>
        </p:nvSpPr>
        <p:spPr>
          <a:xfrm>
            <a:off x="586530" y="426031"/>
            <a:ext cx="4754665" cy="36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09402">
              <a:lnSpc>
                <a:spcPct val="90000"/>
              </a:lnSpc>
              <a:buClr>
                <a:prstClr val="black"/>
              </a:buClr>
              <a:buSzPts val="2700"/>
            </a:pPr>
            <a:r>
              <a:rPr lang="en-US" sz="2666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involved with IEP</a:t>
            </a:r>
            <a:endParaRPr sz="2666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2" name="Google Shape;702;g90e2d1f501_0_4865"/>
          <p:cNvCxnSpPr/>
          <p:nvPr/>
        </p:nvCxnSpPr>
        <p:spPr>
          <a:xfrm flipH="1" flipV="1">
            <a:off x="6255014" y="1216742"/>
            <a:ext cx="298754" cy="1157684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06" name="Google Shape;706;g90e2d1f501_0_4865"/>
          <p:cNvSpPr txBox="1"/>
          <p:nvPr/>
        </p:nvSpPr>
        <p:spPr>
          <a:xfrm>
            <a:off x="880090" y="2964446"/>
            <a:ext cx="1736128" cy="29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53" rIns="45705" bIns="22853" anchor="t" anchorCtr="0">
            <a:noAutofit/>
          </a:bodyPr>
          <a:lstStyle/>
          <a:p>
            <a:pPr algn="ctr" defTabSz="609402">
              <a:buClr>
                <a:srgbClr val="44546A"/>
              </a:buClr>
              <a:buSzPts val="300"/>
            </a:pPr>
            <a:r>
              <a:rPr lang="en-US" sz="159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Ambassador Program</a:t>
            </a:r>
            <a:endParaRPr sz="666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9" name="Google Shape;709;g90e2d1f501_0_4865"/>
          <p:cNvSpPr txBox="1"/>
          <p:nvPr/>
        </p:nvSpPr>
        <p:spPr>
          <a:xfrm>
            <a:off x="2570010" y="2964446"/>
            <a:ext cx="1780501" cy="29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53" rIns="45705" bIns="22853" anchor="t" anchorCtr="0">
            <a:noAutofit/>
          </a:bodyPr>
          <a:lstStyle/>
          <a:p>
            <a:pPr algn="ctr" defTabSz="609402">
              <a:buClr>
                <a:srgbClr val="44546A"/>
              </a:buClr>
              <a:buSzPts val="300"/>
            </a:pPr>
            <a:r>
              <a:rPr lang="en-US" sz="159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Workshops</a:t>
            </a:r>
            <a:endParaRPr sz="666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0" name="Google Shape;710;g90e2d1f501_0_4865"/>
          <p:cNvSpPr txBox="1"/>
          <p:nvPr/>
        </p:nvSpPr>
        <p:spPr>
          <a:xfrm>
            <a:off x="880087" y="5332118"/>
            <a:ext cx="1780501" cy="29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53" rIns="45705" bIns="22853" anchor="t" anchorCtr="0">
            <a:noAutofit/>
          </a:bodyPr>
          <a:lstStyle/>
          <a:p>
            <a:pPr algn="ctr" defTabSz="609402">
              <a:buClr>
                <a:srgbClr val="44546A"/>
              </a:buClr>
              <a:buSzPts val="300"/>
            </a:pPr>
            <a:r>
              <a:rPr lang="en-US" sz="159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Partnerships</a:t>
            </a:r>
            <a:endParaRPr sz="666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1" name="Google Shape;711;g90e2d1f501_0_4865"/>
          <p:cNvSpPr txBox="1"/>
          <p:nvPr/>
        </p:nvSpPr>
        <p:spPr>
          <a:xfrm>
            <a:off x="2596493" y="5332118"/>
            <a:ext cx="1780501" cy="29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53" rIns="45705" bIns="22853" anchor="t" anchorCtr="0">
            <a:noAutofit/>
          </a:bodyPr>
          <a:lstStyle/>
          <a:p>
            <a:pPr algn="ctr" defTabSz="609402">
              <a:buClr>
                <a:srgbClr val="44546A"/>
              </a:buClr>
              <a:buSzPts val="300"/>
            </a:pPr>
            <a:r>
              <a:rPr lang="en-US" sz="159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IEP Peace Academy</a:t>
            </a:r>
            <a:endParaRPr sz="666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3" name="Google Shape;713;g90e2d1f501_0_4865"/>
          <p:cNvSpPr txBox="1"/>
          <p:nvPr/>
        </p:nvSpPr>
        <p:spPr>
          <a:xfrm>
            <a:off x="5773133" y="4387483"/>
            <a:ext cx="1780501" cy="60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5" tIns="121825" rIns="121825" bIns="121825" anchor="t" anchorCtr="0">
            <a:noAutofit/>
          </a:bodyPr>
          <a:lstStyle/>
          <a:p>
            <a:pPr algn="ctr" defTabSz="609402">
              <a:lnSpc>
                <a:spcPct val="90000"/>
              </a:lnSpc>
              <a:buClr>
                <a:srgbClr val="000000"/>
              </a:buClr>
              <a:buSzPts val="2000"/>
            </a:pPr>
            <a:r>
              <a:rPr lang="en-US" sz="266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  <a:endParaRPr sz="1866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8" name="Google Shape;718;g90e2d1f501_0_4865"/>
          <p:cNvCxnSpPr/>
          <p:nvPr/>
        </p:nvCxnSpPr>
        <p:spPr>
          <a:xfrm flipV="1">
            <a:off x="7438080" y="2192976"/>
            <a:ext cx="1099091" cy="814912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19" name="Google Shape;719;g90e2d1f501_0_4865"/>
          <p:cNvCxnSpPr/>
          <p:nvPr/>
        </p:nvCxnSpPr>
        <p:spPr>
          <a:xfrm>
            <a:off x="7282385" y="4092379"/>
            <a:ext cx="982594" cy="105335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20" name="Google Shape;720;g90e2d1f501_0_4865"/>
          <p:cNvSpPr/>
          <p:nvPr/>
        </p:nvSpPr>
        <p:spPr>
          <a:xfrm>
            <a:off x="1627993" y="1809776"/>
            <a:ext cx="424138" cy="46931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9750" y="33388"/>
                </a:moveTo>
                <a:lnTo>
                  <a:pt x="103500" y="39644"/>
                </a:lnTo>
                <a:lnTo>
                  <a:pt x="80361" y="16500"/>
                </a:lnTo>
                <a:lnTo>
                  <a:pt x="86611" y="10250"/>
                </a:lnTo>
                <a:cubicBezTo>
                  <a:pt x="86611" y="10250"/>
                  <a:pt x="91061" y="5455"/>
                  <a:pt x="98183" y="5455"/>
                </a:cubicBezTo>
                <a:cubicBezTo>
                  <a:pt x="107222" y="5455"/>
                  <a:pt x="114544" y="12777"/>
                  <a:pt x="114544" y="21816"/>
                </a:cubicBezTo>
                <a:cubicBezTo>
                  <a:pt x="114544" y="26338"/>
                  <a:pt x="112711" y="30427"/>
                  <a:pt x="109750" y="33388"/>
                </a:cubicBezTo>
                <a:moveTo>
                  <a:pt x="40911" y="102233"/>
                </a:moveTo>
                <a:lnTo>
                  <a:pt x="40911" y="81816"/>
                </a:lnTo>
                <a:cubicBezTo>
                  <a:pt x="40911" y="80311"/>
                  <a:pt x="39688" y="79088"/>
                  <a:pt x="38183" y="79088"/>
                </a:cubicBezTo>
                <a:lnTo>
                  <a:pt x="17766" y="79088"/>
                </a:lnTo>
                <a:lnTo>
                  <a:pt x="76500" y="20361"/>
                </a:lnTo>
                <a:lnTo>
                  <a:pt x="99638" y="43500"/>
                </a:lnTo>
                <a:cubicBezTo>
                  <a:pt x="99638" y="43500"/>
                  <a:pt x="40911" y="102233"/>
                  <a:pt x="40911" y="102233"/>
                </a:cubicBezTo>
                <a:close/>
                <a:moveTo>
                  <a:pt x="35455" y="105788"/>
                </a:moveTo>
                <a:lnTo>
                  <a:pt x="16361" y="110250"/>
                </a:lnTo>
                <a:lnTo>
                  <a:pt x="16361" y="103638"/>
                </a:lnTo>
                <a:lnTo>
                  <a:pt x="9750" y="103638"/>
                </a:lnTo>
                <a:lnTo>
                  <a:pt x="14211" y="84544"/>
                </a:lnTo>
                <a:lnTo>
                  <a:pt x="35455" y="84544"/>
                </a:lnTo>
                <a:cubicBezTo>
                  <a:pt x="35455" y="84544"/>
                  <a:pt x="35455" y="105788"/>
                  <a:pt x="35455" y="105788"/>
                </a:cubicBezTo>
                <a:close/>
                <a:moveTo>
                  <a:pt x="98183" y="0"/>
                </a:moveTo>
                <a:cubicBezTo>
                  <a:pt x="92155" y="0"/>
                  <a:pt x="86700" y="2438"/>
                  <a:pt x="82755" y="6394"/>
                </a:cubicBezTo>
                <a:lnTo>
                  <a:pt x="9116" y="80027"/>
                </a:lnTo>
                <a:lnTo>
                  <a:pt x="0" y="120000"/>
                </a:lnTo>
                <a:lnTo>
                  <a:pt x="39972" y="110883"/>
                </a:lnTo>
                <a:lnTo>
                  <a:pt x="113605" y="37244"/>
                </a:lnTo>
                <a:cubicBezTo>
                  <a:pt x="117555" y="33300"/>
                  <a:pt x="120000" y="27844"/>
                  <a:pt x="120000" y="21816"/>
                </a:cubicBezTo>
                <a:cubicBezTo>
                  <a:pt x="120000" y="9766"/>
                  <a:pt x="110233" y="0"/>
                  <a:pt x="98183" y="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0735" tIns="50735" rIns="50735" bIns="50735" anchor="ctr" anchorCtr="0">
            <a:noAutofit/>
          </a:bodyPr>
          <a:lstStyle/>
          <a:p>
            <a:pPr defTabSz="609402">
              <a:buClr>
                <a:srgbClr val="000000"/>
              </a:buClr>
              <a:buSzPts val="2999"/>
            </a:pPr>
            <a:endParaRPr sz="3996">
              <a:solidFill>
                <a:prstClr val="white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cxnSp>
        <p:nvCxnSpPr>
          <p:cNvPr id="725" name="Google Shape;725;g90e2d1f501_0_4865"/>
          <p:cNvCxnSpPr/>
          <p:nvPr/>
        </p:nvCxnSpPr>
        <p:spPr>
          <a:xfrm>
            <a:off x="7660384" y="3637093"/>
            <a:ext cx="1339067" cy="198637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27" name="Google Shape;727;g90e2d1f501_0_4865"/>
          <p:cNvSpPr/>
          <p:nvPr/>
        </p:nvSpPr>
        <p:spPr>
          <a:xfrm>
            <a:off x="4772410" y="2825152"/>
            <a:ext cx="472109" cy="10005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000" y="110900"/>
                </a:moveTo>
                <a:lnTo>
                  <a:pt x="10000" y="9100"/>
                </a:lnTo>
                <a:lnTo>
                  <a:pt x="107761" y="60000"/>
                </a:lnTo>
                <a:cubicBezTo>
                  <a:pt x="107761" y="60000"/>
                  <a:pt x="10000" y="110900"/>
                  <a:pt x="10000" y="110900"/>
                </a:cubicBezTo>
                <a:close/>
                <a:moveTo>
                  <a:pt x="120000" y="60000"/>
                </a:moveTo>
                <a:cubicBezTo>
                  <a:pt x="120000" y="59222"/>
                  <a:pt x="119394" y="58533"/>
                  <a:pt x="118433" y="58033"/>
                </a:cubicBezTo>
                <a:lnTo>
                  <a:pt x="118450" y="58027"/>
                </a:lnTo>
                <a:lnTo>
                  <a:pt x="8450" y="755"/>
                </a:lnTo>
                <a:lnTo>
                  <a:pt x="8438" y="761"/>
                </a:lnTo>
                <a:cubicBezTo>
                  <a:pt x="7538" y="294"/>
                  <a:pt x="6338" y="0"/>
                  <a:pt x="5000" y="0"/>
                </a:cubicBezTo>
                <a:cubicBezTo>
                  <a:pt x="2238" y="0"/>
                  <a:pt x="0" y="1222"/>
                  <a:pt x="0" y="2727"/>
                </a:cubicBezTo>
                <a:lnTo>
                  <a:pt x="0" y="117272"/>
                </a:lnTo>
                <a:cubicBezTo>
                  <a:pt x="0" y="118777"/>
                  <a:pt x="2238" y="120000"/>
                  <a:pt x="5000" y="120000"/>
                </a:cubicBezTo>
                <a:cubicBezTo>
                  <a:pt x="6338" y="120000"/>
                  <a:pt x="7538" y="119705"/>
                  <a:pt x="8438" y="119238"/>
                </a:cubicBezTo>
                <a:lnTo>
                  <a:pt x="8450" y="119250"/>
                </a:lnTo>
                <a:lnTo>
                  <a:pt x="118450" y="61972"/>
                </a:lnTo>
                <a:lnTo>
                  <a:pt x="118433" y="61966"/>
                </a:lnTo>
                <a:cubicBezTo>
                  <a:pt x="119394" y="61472"/>
                  <a:pt x="120000" y="60777"/>
                  <a:pt x="120000" y="60000"/>
                </a:cubicBezTo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0735" tIns="50735" rIns="50735" bIns="50735" anchor="ctr" anchorCtr="0">
            <a:noAutofit/>
          </a:bodyPr>
          <a:lstStyle/>
          <a:p>
            <a:pPr defTabSz="609402">
              <a:buClr>
                <a:srgbClr val="000000"/>
              </a:buClr>
              <a:buSzPts val="2999"/>
            </a:pPr>
            <a:endParaRPr sz="3996">
              <a:solidFill>
                <a:prstClr val="white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14" y="1115714"/>
            <a:ext cx="1517910" cy="1694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91" y="1107802"/>
            <a:ext cx="1587774" cy="1772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3" y="3583320"/>
            <a:ext cx="1500481" cy="1675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105" y="3572437"/>
            <a:ext cx="1527361" cy="170522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2197A5A-27A9-694F-93F1-465BEF58BDC0}"/>
              </a:ext>
            </a:extLst>
          </p:cNvPr>
          <p:cNvGrpSpPr/>
          <p:nvPr/>
        </p:nvGrpSpPr>
        <p:grpSpPr>
          <a:xfrm>
            <a:off x="5341195" y="661324"/>
            <a:ext cx="3291988" cy="338185"/>
            <a:chOff x="805019" y="2971117"/>
            <a:chExt cx="2470515" cy="253795"/>
          </a:xfrm>
        </p:grpSpPr>
        <p:sp>
          <p:nvSpPr>
            <p:cNvPr id="37" name="TextBox 116">
              <a:extLst>
                <a:ext uri="{FF2B5EF4-FFF2-40B4-BE49-F238E27FC236}">
                  <a16:creationId xmlns:a16="http://schemas.microsoft.com/office/drawing/2014/main" id="{0F5251D9-F75A-0942-A78B-FE746ED55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0610" y="2971117"/>
              <a:ext cx="2244924" cy="253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8" tIns="45695" rIns="91388" bIns="45695">
              <a:spAutoFit/>
            </a:bodyPr>
            <a:lstStyle/>
            <a:p>
              <a:pPr defTabSz="609402"/>
              <a:r>
                <a:rPr lang="en-AU" altLang="en-US" sz="1598" dirty="0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@</a:t>
              </a:r>
              <a:r>
                <a:rPr lang="en-AU" altLang="en-US" sz="1598" dirty="0" err="1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GlobPeaceIndex</a:t>
              </a:r>
              <a:endParaRPr lang="id-ID" altLang="en-US" sz="1598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615">
              <a:extLst>
                <a:ext uri="{FF2B5EF4-FFF2-40B4-BE49-F238E27FC236}">
                  <a16:creationId xmlns:a16="http://schemas.microsoft.com/office/drawing/2014/main" id="{7E148E15-A170-9C43-B547-965FFF3BE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019" y="3031513"/>
              <a:ext cx="183404" cy="145975"/>
            </a:xfrm>
            <a:custGeom>
              <a:avLst/>
              <a:gdLst>
                <a:gd name="T0" fmla="*/ 153627 w 427"/>
                <a:gd name="T1" fmla="*/ 14673 h 346"/>
                <a:gd name="T2" fmla="*/ 135596 w 427"/>
                <a:gd name="T3" fmla="*/ 19325 h 346"/>
                <a:gd name="T4" fmla="*/ 149300 w 427"/>
                <a:gd name="T5" fmla="*/ 2147 h 346"/>
                <a:gd name="T6" fmla="*/ 129465 w 427"/>
                <a:gd name="T7" fmla="*/ 9663 h 346"/>
                <a:gd name="T8" fmla="*/ 106385 w 427"/>
                <a:gd name="T9" fmla="*/ 0 h 346"/>
                <a:gd name="T10" fmla="*/ 75011 w 427"/>
                <a:gd name="T11" fmla="*/ 31135 h 346"/>
                <a:gd name="T12" fmla="*/ 75732 w 427"/>
                <a:gd name="T13" fmla="*/ 38293 h 346"/>
                <a:gd name="T14" fmla="*/ 10819 w 427"/>
                <a:gd name="T15" fmla="*/ 5726 h 346"/>
                <a:gd name="T16" fmla="*/ 6491 w 427"/>
                <a:gd name="T17" fmla="*/ 21115 h 346"/>
                <a:gd name="T18" fmla="*/ 20556 w 427"/>
                <a:gd name="T19" fmla="*/ 47240 h 346"/>
                <a:gd name="T20" fmla="*/ 6491 w 427"/>
                <a:gd name="T21" fmla="*/ 43303 h 346"/>
                <a:gd name="T22" fmla="*/ 6491 w 427"/>
                <a:gd name="T23" fmla="*/ 43661 h 346"/>
                <a:gd name="T24" fmla="*/ 31735 w 427"/>
                <a:gd name="T25" fmla="*/ 74438 h 346"/>
                <a:gd name="T26" fmla="*/ 23441 w 427"/>
                <a:gd name="T27" fmla="*/ 75512 h 346"/>
                <a:gd name="T28" fmla="*/ 17310 w 427"/>
                <a:gd name="T29" fmla="*/ 74796 h 346"/>
                <a:gd name="T30" fmla="*/ 46882 w 427"/>
                <a:gd name="T31" fmla="*/ 96626 h 346"/>
                <a:gd name="T32" fmla="*/ 7573 w 427"/>
                <a:gd name="T33" fmla="*/ 109868 h 346"/>
                <a:gd name="T34" fmla="*/ 0 w 427"/>
                <a:gd name="T35" fmla="*/ 109510 h 346"/>
                <a:gd name="T36" fmla="*/ 48324 w 427"/>
                <a:gd name="T37" fmla="*/ 123467 h 346"/>
                <a:gd name="T38" fmla="*/ 137760 w 427"/>
                <a:gd name="T39" fmla="*/ 34714 h 346"/>
                <a:gd name="T40" fmla="*/ 137760 w 427"/>
                <a:gd name="T41" fmla="*/ 30419 h 346"/>
                <a:gd name="T42" fmla="*/ 153627 w 427"/>
                <a:gd name="T43" fmla="*/ 14673 h 3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7" h="346">
                  <a:moveTo>
                    <a:pt x="426" y="41"/>
                  </a:moveTo>
                  <a:cubicBezTo>
                    <a:pt x="411" y="48"/>
                    <a:pt x="394" y="52"/>
                    <a:pt x="376" y="54"/>
                  </a:cubicBezTo>
                  <a:cubicBezTo>
                    <a:pt x="394" y="44"/>
                    <a:pt x="408" y="27"/>
                    <a:pt x="414" y="6"/>
                  </a:cubicBezTo>
                  <a:cubicBezTo>
                    <a:pt x="398" y="16"/>
                    <a:pt x="379" y="23"/>
                    <a:pt x="359" y="27"/>
                  </a:cubicBezTo>
                  <a:cubicBezTo>
                    <a:pt x="343" y="10"/>
                    <a:pt x="320" y="0"/>
                    <a:pt x="295" y="0"/>
                  </a:cubicBezTo>
                  <a:cubicBezTo>
                    <a:pt x="247" y="0"/>
                    <a:pt x="208" y="39"/>
                    <a:pt x="208" y="87"/>
                  </a:cubicBezTo>
                  <a:cubicBezTo>
                    <a:pt x="208" y="94"/>
                    <a:pt x="209" y="101"/>
                    <a:pt x="210" y="107"/>
                  </a:cubicBezTo>
                  <a:cubicBezTo>
                    <a:pt x="137" y="103"/>
                    <a:pt x="73" y="69"/>
                    <a:pt x="30" y="16"/>
                  </a:cubicBezTo>
                  <a:cubicBezTo>
                    <a:pt x="23" y="29"/>
                    <a:pt x="18" y="44"/>
                    <a:pt x="18" y="59"/>
                  </a:cubicBezTo>
                  <a:cubicBezTo>
                    <a:pt x="18" y="90"/>
                    <a:pt x="34" y="117"/>
                    <a:pt x="57" y="132"/>
                  </a:cubicBezTo>
                  <a:cubicBezTo>
                    <a:pt x="43" y="132"/>
                    <a:pt x="29" y="127"/>
                    <a:pt x="18" y="121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65"/>
                    <a:pt x="48" y="200"/>
                    <a:pt x="88" y="208"/>
                  </a:cubicBezTo>
                  <a:cubicBezTo>
                    <a:pt x="81" y="210"/>
                    <a:pt x="73" y="211"/>
                    <a:pt x="65" y="211"/>
                  </a:cubicBezTo>
                  <a:cubicBezTo>
                    <a:pt x="59" y="211"/>
                    <a:pt x="54" y="211"/>
                    <a:pt x="48" y="209"/>
                  </a:cubicBezTo>
                  <a:cubicBezTo>
                    <a:pt x="60" y="244"/>
                    <a:pt x="92" y="269"/>
                    <a:pt x="130" y="270"/>
                  </a:cubicBezTo>
                  <a:cubicBezTo>
                    <a:pt x="100" y="293"/>
                    <a:pt x="62" y="307"/>
                    <a:pt x="21" y="307"/>
                  </a:cubicBezTo>
                  <a:cubicBezTo>
                    <a:pt x="14" y="307"/>
                    <a:pt x="8" y="307"/>
                    <a:pt x="0" y="306"/>
                  </a:cubicBezTo>
                  <a:cubicBezTo>
                    <a:pt x="39" y="331"/>
                    <a:pt x="85" y="345"/>
                    <a:pt x="134" y="345"/>
                  </a:cubicBezTo>
                  <a:cubicBezTo>
                    <a:pt x="294" y="345"/>
                    <a:pt x="382" y="212"/>
                    <a:pt x="382" y="97"/>
                  </a:cubicBezTo>
                  <a:cubicBezTo>
                    <a:pt x="382" y="93"/>
                    <a:pt x="382" y="89"/>
                    <a:pt x="382" y="85"/>
                  </a:cubicBezTo>
                  <a:cubicBezTo>
                    <a:pt x="400" y="74"/>
                    <a:pt x="414" y="58"/>
                    <a:pt x="426" y="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defTabSz="609402"/>
              <a:endParaRPr lang="en-US" sz="2398" dirty="0">
                <a:solidFill>
                  <a:prstClr val="white"/>
                </a:solidFill>
                <a:latin typeface="Muli Regular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544C97-4FCC-F340-A815-AB069221A809}"/>
              </a:ext>
            </a:extLst>
          </p:cNvPr>
          <p:cNvGrpSpPr/>
          <p:nvPr/>
        </p:nvGrpSpPr>
        <p:grpSpPr>
          <a:xfrm>
            <a:off x="8077276" y="1617764"/>
            <a:ext cx="3272557" cy="338185"/>
            <a:chOff x="591676" y="1914387"/>
            <a:chExt cx="2455932" cy="253795"/>
          </a:xfrm>
        </p:grpSpPr>
        <p:sp>
          <p:nvSpPr>
            <p:cNvPr id="40" name="TextBox 114">
              <a:extLst>
                <a:ext uri="{FF2B5EF4-FFF2-40B4-BE49-F238E27FC236}">
                  <a16:creationId xmlns:a16="http://schemas.microsoft.com/office/drawing/2014/main" id="{AED96B0E-BB2A-1A4B-8A8E-2CD279D13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684" y="1914387"/>
              <a:ext cx="2244924" cy="253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8" tIns="45695" rIns="91388" bIns="45695">
              <a:spAutoFit/>
            </a:bodyPr>
            <a:lstStyle/>
            <a:p>
              <a:pPr defTabSz="609402"/>
              <a:r>
                <a:rPr lang="en-AU" altLang="en-US" sz="1598" dirty="0" err="1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GlobalPeaceIndex</a:t>
              </a:r>
              <a:endParaRPr lang="id-ID" altLang="en-US" sz="1598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609">
              <a:extLst>
                <a:ext uri="{FF2B5EF4-FFF2-40B4-BE49-F238E27FC236}">
                  <a16:creationId xmlns:a16="http://schemas.microsoft.com/office/drawing/2014/main" id="{80D827FF-EFFE-AA46-8498-972DB8805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676" y="1952649"/>
              <a:ext cx="99155" cy="198310"/>
            </a:xfrm>
            <a:custGeom>
              <a:avLst/>
              <a:gdLst>
                <a:gd name="T0" fmla="*/ 52231 w 213"/>
                <a:gd name="T1" fmla="*/ 28328 h 425"/>
                <a:gd name="T2" fmla="*/ 75842 w 213"/>
                <a:gd name="T3" fmla="*/ 28328 h 425"/>
                <a:gd name="T4" fmla="*/ 75842 w 213"/>
                <a:gd name="T5" fmla="*/ 0 h 425"/>
                <a:gd name="T6" fmla="*/ 52231 w 213"/>
                <a:gd name="T7" fmla="*/ 0 h 425"/>
                <a:gd name="T8" fmla="*/ 18961 w 213"/>
                <a:gd name="T9" fmla="*/ 32990 h 425"/>
                <a:gd name="T10" fmla="*/ 18961 w 213"/>
                <a:gd name="T11" fmla="*/ 47334 h 425"/>
                <a:gd name="T12" fmla="*/ 0 w 213"/>
                <a:gd name="T13" fmla="*/ 47334 h 425"/>
                <a:gd name="T14" fmla="*/ 0 w 213"/>
                <a:gd name="T15" fmla="*/ 76021 h 425"/>
                <a:gd name="T16" fmla="*/ 18961 w 213"/>
                <a:gd name="T17" fmla="*/ 76021 h 425"/>
                <a:gd name="T18" fmla="*/ 18961 w 213"/>
                <a:gd name="T19" fmla="*/ 152041 h 425"/>
                <a:gd name="T20" fmla="*/ 47580 w 213"/>
                <a:gd name="T21" fmla="*/ 152041 h 425"/>
                <a:gd name="T22" fmla="*/ 47580 w 213"/>
                <a:gd name="T23" fmla="*/ 76021 h 425"/>
                <a:gd name="T24" fmla="*/ 71192 w 213"/>
                <a:gd name="T25" fmla="*/ 76021 h 425"/>
                <a:gd name="T26" fmla="*/ 75842 w 213"/>
                <a:gd name="T27" fmla="*/ 47334 h 425"/>
                <a:gd name="T28" fmla="*/ 47580 w 213"/>
                <a:gd name="T29" fmla="*/ 47334 h 425"/>
                <a:gd name="T30" fmla="*/ 47580 w 213"/>
                <a:gd name="T31" fmla="*/ 32990 h 425"/>
                <a:gd name="T32" fmla="*/ 52231 w 213"/>
                <a:gd name="T33" fmla="*/ 28328 h 4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3" h="425">
                  <a:moveTo>
                    <a:pt x="146" y="79"/>
                  </a:moveTo>
                  <a:lnTo>
                    <a:pt x="212" y="79"/>
                  </a:lnTo>
                  <a:lnTo>
                    <a:pt x="212" y="0"/>
                  </a:lnTo>
                  <a:lnTo>
                    <a:pt x="146" y="0"/>
                  </a:lnTo>
                  <a:cubicBezTo>
                    <a:pt x="95" y="0"/>
                    <a:pt x="53" y="41"/>
                    <a:pt x="53" y="92"/>
                  </a:cubicBezTo>
                  <a:lnTo>
                    <a:pt x="53" y="132"/>
                  </a:lnTo>
                  <a:lnTo>
                    <a:pt x="0" y="132"/>
                  </a:lnTo>
                  <a:lnTo>
                    <a:pt x="0" y="212"/>
                  </a:lnTo>
                  <a:lnTo>
                    <a:pt x="53" y="212"/>
                  </a:lnTo>
                  <a:lnTo>
                    <a:pt x="53" y="424"/>
                  </a:lnTo>
                  <a:lnTo>
                    <a:pt x="133" y="424"/>
                  </a:lnTo>
                  <a:lnTo>
                    <a:pt x="133" y="212"/>
                  </a:lnTo>
                  <a:lnTo>
                    <a:pt x="199" y="212"/>
                  </a:lnTo>
                  <a:lnTo>
                    <a:pt x="212" y="132"/>
                  </a:lnTo>
                  <a:lnTo>
                    <a:pt x="133" y="132"/>
                  </a:lnTo>
                  <a:lnTo>
                    <a:pt x="133" y="92"/>
                  </a:lnTo>
                  <a:cubicBezTo>
                    <a:pt x="132" y="86"/>
                    <a:pt x="139" y="79"/>
                    <a:pt x="146" y="7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defTabSz="609402"/>
              <a:endParaRPr lang="en-US" sz="2398" dirty="0">
                <a:solidFill>
                  <a:prstClr val="white"/>
                </a:solidFill>
                <a:latin typeface="Muli Regular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51" y="2034440"/>
            <a:ext cx="2276189" cy="2541249"/>
          </a:xfrm>
          <a:prstGeom prst="rect">
            <a:avLst/>
          </a:prstGeom>
        </p:spPr>
      </p:pic>
      <p:sp>
        <p:nvSpPr>
          <p:cNvPr id="47" name="TextBox 119">
            <a:extLst>
              <a:ext uri="{FF2B5EF4-FFF2-40B4-BE49-F238E27FC236}">
                <a16:creationId xmlns:a16="http://schemas.microsoft.com/office/drawing/2014/main" id="{1AFA51F5-B13C-4447-833E-D2198610A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6847" y="3656556"/>
            <a:ext cx="2222499" cy="3383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388" tIns="45695" rIns="91388" bIns="45695" anchor="t" anchorCtr="0">
            <a:noAutofit/>
          </a:bodyPr>
          <a:lstStyle/>
          <a:p>
            <a:pPr defTabSz="609402"/>
            <a:r>
              <a:rPr lang="en-AU" altLang="en-US" sz="1598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@</a:t>
            </a:r>
            <a:r>
              <a:rPr lang="en-AU" altLang="en-US" sz="1598" dirty="0" err="1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GlobalPeaceIndex</a:t>
            </a:r>
            <a:endParaRPr lang="id-ID" altLang="en-US" sz="1598" dirty="0">
              <a:solidFill>
                <a:prstClr val="whit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8" name="Freeform 808">
            <a:extLst>
              <a:ext uri="{FF2B5EF4-FFF2-40B4-BE49-F238E27FC236}">
                <a16:creationId xmlns:a16="http://schemas.microsoft.com/office/drawing/2014/main" id="{868DB67F-CA3D-E548-8D87-623E234115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58998" y="3693002"/>
            <a:ext cx="268203" cy="265463"/>
          </a:xfrm>
          <a:custGeom>
            <a:avLst/>
            <a:gdLst/>
            <a:ahLst/>
            <a:cxnLst/>
            <a:rect l="0" t="0" r="r" b="b"/>
            <a:pathLst>
              <a:path w="7559315" h="7559315">
                <a:moveTo>
                  <a:pt x="3716254" y="2509540"/>
                </a:moveTo>
                <a:lnTo>
                  <a:pt x="3652523" y="2516020"/>
                </a:lnTo>
                <a:lnTo>
                  <a:pt x="3590593" y="2522500"/>
                </a:lnTo>
                <a:lnTo>
                  <a:pt x="3529022" y="2535101"/>
                </a:lnTo>
                <a:lnTo>
                  <a:pt x="3469252" y="2548061"/>
                </a:lnTo>
                <a:lnTo>
                  <a:pt x="3409482" y="2565341"/>
                </a:lnTo>
                <a:lnTo>
                  <a:pt x="3351872" y="2584422"/>
                </a:lnTo>
                <a:lnTo>
                  <a:pt x="3294623" y="2607822"/>
                </a:lnTo>
                <a:lnTo>
                  <a:pt x="3238813" y="2633383"/>
                </a:lnTo>
                <a:lnTo>
                  <a:pt x="3185884" y="2661103"/>
                </a:lnTo>
                <a:lnTo>
                  <a:pt x="3134756" y="2690624"/>
                </a:lnTo>
                <a:lnTo>
                  <a:pt x="3083267" y="2722664"/>
                </a:lnTo>
                <a:lnTo>
                  <a:pt x="3034299" y="2756865"/>
                </a:lnTo>
                <a:lnTo>
                  <a:pt x="2987491" y="2795026"/>
                </a:lnTo>
                <a:lnTo>
                  <a:pt x="2940683" y="2833547"/>
                </a:lnTo>
                <a:lnTo>
                  <a:pt x="2898196" y="2876388"/>
                </a:lnTo>
                <a:lnTo>
                  <a:pt x="2857509" y="2918868"/>
                </a:lnTo>
                <a:lnTo>
                  <a:pt x="2817182" y="2963510"/>
                </a:lnTo>
                <a:lnTo>
                  <a:pt x="2780816" y="3010310"/>
                </a:lnTo>
                <a:lnTo>
                  <a:pt x="2744810" y="3059271"/>
                </a:lnTo>
                <a:lnTo>
                  <a:pt x="2712765" y="3110753"/>
                </a:lnTo>
                <a:lnTo>
                  <a:pt x="2682880" y="3163674"/>
                </a:lnTo>
                <a:lnTo>
                  <a:pt x="2655155" y="3216955"/>
                </a:lnTo>
                <a:lnTo>
                  <a:pt x="2629591" y="3272396"/>
                </a:lnTo>
                <a:lnTo>
                  <a:pt x="2608347" y="3327837"/>
                </a:lnTo>
                <a:lnTo>
                  <a:pt x="2589264" y="3387598"/>
                </a:lnTo>
                <a:lnTo>
                  <a:pt x="2571981" y="3447360"/>
                </a:lnTo>
                <a:lnTo>
                  <a:pt x="2556858" y="3507121"/>
                </a:lnTo>
                <a:lnTo>
                  <a:pt x="2546417" y="3568682"/>
                </a:lnTo>
                <a:lnTo>
                  <a:pt x="2537775" y="3630243"/>
                </a:lnTo>
                <a:lnTo>
                  <a:pt x="2533455" y="3694325"/>
                </a:lnTo>
                <a:lnTo>
                  <a:pt x="2531294" y="3758406"/>
                </a:lnTo>
                <a:lnTo>
                  <a:pt x="2533455" y="3821768"/>
                </a:lnTo>
                <a:lnTo>
                  <a:pt x="2537775" y="3885849"/>
                </a:lnTo>
                <a:lnTo>
                  <a:pt x="2546417" y="3947770"/>
                </a:lnTo>
                <a:lnTo>
                  <a:pt x="2556858" y="4009331"/>
                </a:lnTo>
                <a:lnTo>
                  <a:pt x="2571981" y="4069093"/>
                </a:lnTo>
                <a:lnTo>
                  <a:pt x="2589264" y="4128854"/>
                </a:lnTo>
                <a:lnTo>
                  <a:pt x="2608347" y="4186455"/>
                </a:lnTo>
                <a:lnTo>
                  <a:pt x="2629591" y="4243696"/>
                </a:lnTo>
                <a:lnTo>
                  <a:pt x="2655155" y="4299498"/>
                </a:lnTo>
                <a:lnTo>
                  <a:pt x="2682880" y="4352419"/>
                </a:lnTo>
                <a:lnTo>
                  <a:pt x="2712765" y="4405700"/>
                </a:lnTo>
                <a:lnTo>
                  <a:pt x="2744810" y="4455021"/>
                </a:lnTo>
                <a:lnTo>
                  <a:pt x="2780816" y="4503622"/>
                </a:lnTo>
                <a:lnTo>
                  <a:pt x="2817182" y="4550783"/>
                </a:lnTo>
                <a:lnTo>
                  <a:pt x="2857509" y="4597584"/>
                </a:lnTo>
                <a:lnTo>
                  <a:pt x="2898196" y="4640065"/>
                </a:lnTo>
                <a:lnTo>
                  <a:pt x="2940683" y="4682546"/>
                </a:lnTo>
                <a:lnTo>
                  <a:pt x="2987491" y="4721066"/>
                </a:lnTo>
                <a:lnTo>
                  <a:pt x="3034299" y="4757427"/>
                </a:lnTo>
                <a:lnTo>
                  <a:pt x="3083267" y="4793428"/>
                </a:lnTo>
                <a:lnTo>
                  <a:pt x="3134756" y="4825469"/>
                </a:lnTo>
                <a:lnTo>
                  <a:pt x="3185884" y="4855349"/>
                </a:lnTo>
                <a:lnTo>
                  <a:pt x="3238813" y="4883070"/>
                </a:lnTo>
                <a:lnTo>
                  <a:pt x="3294623" y="4908630"/>
                </a:lnTo>
                <a:lnTo>
                  <a:pt x="3351872" y="4929871"/>
                </a:lnTo>
                <a:lnTo>
                  <a:pt x="3409482" y="4951111"/>
                </a:lnTo>
                <a:lnTo>
                  <a:pt x="3469252" y="4966232"/>
                </a:lnTo>
                <a:lnTo>
                  <a:pt x="3529022" y="4981352"/>
                </a:lnTo>
                <a:lnTo>
                  <a:pt x="3590593" y="4991792"/>
                </a:lnTo>
                <a:lnTo>
                  <a:pt x="3652523" y="5000432"/>
                </a:lnTo>
                <a:lnTo>
                  <a:pt x="3716254" y="5004752"/>
                </a:lnTo>
                <a:lnTo>
                  <a:pt x="3780345" y="5006552"/>
                </a:lnTo>
                <a:lnTo>
                  <a:pt x="3844075" y="5004752"/>
                </a:lnTo>
                <a:lnTo>
                  <a:pt x="3907806" y="5000432"/>
                </a:lnTo>
                <a:lnTo>
                  <a:pt x="3969736" y="4991792"/>
                </a:lnTo>
                <a:lnTo>
                  <a:pt x="4031307" y="4981352"/>
                </a:lnTo>
                <a:lnTo>
                  <a:pt x="4093237" y="4966232"/>
                </a:lnTo>
                <a:lnTo>
                  <a:pt x="4150847" y="4951111"/>
                </a:lnTo>
                <a:lnTo>
                  <a:pt x="4210617" y="4929871"/>
                </a:lnTo>
                <a:lnTo>
                  <a:pt x="4265706" y="4908630"/>
                </a:lnTo>
                <a:lnTo>
                  <a:pt x="4321516" y="4883070"/>
                </a:lnTo>
                <a:lnTo>
                  <a:pt x="4374444" y="4855349"/>
                </a:lnTo>
                <a:lnTo>
                  <a:pt x="4427733" y="4825469"/>
                </a:lnTo>
                <a:lnTo>
                  <a:pt x="4479222" y="4793428"/>
                </a:lnTo>
                <a:lnTo>
                  <a:pt x="4527830" y="4757427"/>
                </a:lnTo>
                <a:lnTo>
                  <a:pt x="4574998" y="4721066"/>
                </a:lnTo>
                <a:lnTo>
                  <a:pt x="4619646" y="4682546"/>
                </a:lnTo>
                <a:lnTo>
                  <a:pt x="4664293" y="4640065"/>
                </a:lnTo>
                <a:lnTo>
                  <a:pt x="4704980" y="4597584"/>
                </a:lnTo>
                <a:lnTo>
                  <a:pt x="4743147" y="4550783"/>
                </a:lnTo>
                <a:lnTo>
                  <a:pt x="4781673" y="4503622"/>
                </a:lnTo>
                <a:lnTo>
                  <a:pt x="4815519" y="4455021"/>
                </a:lnTo>
                <a:lnTo>
                  <a:pt x="4847564" y="4405700"/>
                </a:lnTo>
                <a:lnTo>
                  <a:pt x="4879610" y="4352419"/>
                </a:lnTo>
                <a:lnTo>
                  <a:pt x="4907334" y="4299498"/>
                </a:lnTo>
                <a:lnTo>
                  <a:pt x="4930738" y="4243696"/>
                </a:lnTo>
                <a:lnTo>
                  <a:pt x="4954142" y="4186455"/>
                </a:lnTo>
                <a:lnTo>
                  <a:pt x="4973225" y="4128854"/>
                </a:lnTo>
                <a:lnTo>
                  <a:pt x="4990508" y="4069093"/>
                </a:lnTo>
                <a:lnTo>
                  <a:pt x="5005631" y="4009331"/>
                </a:lnTo>
                <a:lnTo>
                  <a:pt x="5016073" y="3947770"/>
                </a:lnTo>
                <a:lnTo>
                  <a:pt x="5022554" y="3885849"/>
                </a:lnTo>
                <a:lnTo>
                  <a:pt x="5029035" y="3821768"/>
                </a:lnTo>
                <a:lnTo>
                  <a:pt x="5029035" y="3758406"/>
                </a:lnTo>
                <a:lnTo>
                  <a:pt x="5029035" y="3694325"/>
                </a:lnTo>
                <a:lnTo>
                  <a:pt x="5022554" y="3630243"/>
                </a:lnTo>
                <a:lnTo>
                  <a:pt x="5016073" y="3568682"/>
                </a:lnTo>
                <a:lnTo>
                  <a:pt x="5005631" y="3507121"/>
                </a:lnTo>
                <a:lnTo>
                  <a:pt x="4990508" y="3447360"/>
                </a:lnTo>
                <a:lnTo>
                  <a:pt x="4973225" y="3387598"/>
                </a:lnTo>
                <a:lnTo>
                  <a:pt x="4954142" y="3327837"/>
                </a:lnTo>
                <a:lnTo>
                  <a:pt x="4930738" y="3272396"/>
                </a:lnTo>
                <a:lnTo>
                  <a:pt x="4907334" y="3216955"/>
                </a:lnTo>
                <a:lnTo>
                  <a:pt x="4879610" y="3163674"/>
                </a:lnTo>
                <a:lnTo>
                  <a:pt x="4847564" y="3110753"/>
                </a:lnTo>
                <a:lnTo>
                  <a:pt x="4815519" y="3059271"/>
                </a:lnTo>
                <a:lnTo>
                  <a:pt x="4781673" y="3010310"/>
                </a:lnTo>
                <a:lnTo>
                  <a:pt x="4743147" y="2963510"/>
                </a:lnTo>
                <a:lnTo>
                  <a:pt x="4704980" y="2918868"/>
                </a:lnTo>
                <a:lnTo>
                  <a:pt x="4664293" y="2876388"/>
                </a:lnTo>
                <a:lnTo>
                  <a:pt x="4619646" y="2833547"/>
                </a:lnTo>
                <a:lnTo>
                  <a:pt x="4574998" y="2795026"/>
                </a:lnTo>
                <a:lnTo>
                  <a:pt x="4527830" y="2756865"/>
                </a:lnTo>
                <a:lnTo>
                  <a:pt x="4479222" y="2722664"/>
                </a:lnTo>
                <a:lnTo>
                  <a:pt x="4427733" y="2690624"/>
                </a:lnTo>
                <a:lnTo>
                  <a:pt x="4374444" y="2661103"/>
                </a:lnTo>
                <a:lnTo>
                  <a:pt x="4321516" y="2633383"/>
                </a:lnTo>
                <a:lnTo>
                  <a:pt x="4265706" y="2607822"/>
                </a:lnTo>
                <a:lnTo>
                  <a:pt x="4210617" y="2584422"/>
                </a:lnTo>
                <a:lnTo>
                  <a:pt x="4150847" y="2565341"/>
                </a:lnTo>
                <a:lnTo>
                  <a:pt x="4093237" y="2548061"/>
                </a:lnTo>
                <a:lnTo>
                  <a:pt x="4031307" y="2535101"/>
                </a:lnTo>
                <a:lnTo>
                  <a:pt x="3969736" y="2522500"/>
                </a:lnTo>
                <a:lnTo>
                  <a:pt x="3907806" y="2516020"/>
                </a:lnTo>
                <a:lnTo>
                  <a:pt x="3844075" y="2509540"/>
                </a:lnTo>
                <a:lnTo>
                  <a:pt x="3780345" y="2509540"/>
                </a:lnTo>
                <a:lnTo>
                  <a:pt x="3716254" y="2509540"/>
                </a:lnTo>
                <a:close/>
                <a:moveTo>
                  <a:pt x="3780345" y="1812925"/>
                </a:moveTo>
                <a:lnTo>
                  <a:pt x="3880081" y="1815085"/>
                </a:lnTo>
                <a:lnTo>
                  <a:pt x="3978018" y="1823725"/>
                </a:lnTo>
                <a:lnTo>
                  <a:pt x="4076314" y="1836326"/>
                </a:lnTo>
                <a:lnTo>
                  <a:pt x="4172090" y="1853246"/>
                </a:lnTo>
                <a:lnTo>
                  <a:pt x="4265706" y="1874487"/>
                </a:lnTo>
                <a:lnTo>
                  <a:pt x="4357522" y="1900407"/>
                </a:lnTo>
                <a:lnTo>
                  <a:pt x="4448977" y="1932088"/>
                </a:lnTo>
                <a:lnTo>
                  <a:pt x="4536472" y="1966288"/>
                </a:lnTo>
                <a:lnTo>
                  <a:pt x="4623967" y="2004449"/>
                </a:lnTo>
                <a:lnTo>
                  <a:pt x="4707141" y="2047290"/>
                </a:lnTo>
                <a:lnTo>
                  <a:pt x="4788154" y="2094091"/>
                </a:lnTo>
                <a:lnTo>
                  <a:pt x="4866647" y="2145572"/>
                </a:lnTo>
                <a:lnTo>
                  <a:pt x="4943700" y="2200653"/>
                </a:lnTo>
                <a:lnTo>
                  <a:pt x="5018233" y="2258255"/>
                </a:lnTo>
                <a:lnTo>
                  <a:pt x="5088445" y="2318016"/>
                </a:lnTo>
                <a:lnTo>
                  <a:pt x="5154696" y="2383897"/>
                </a:lnTo>
                <a:lnTo>
                  <a:pt x="5220587" y="2450139"/>
                </a:lnTo>
                <a:lnTo>
                  <a:pt x="5280357" y="2522500"/>
                </a:lnTo>
                <a:lnTo>
                  <a:pt x="5337967" y="2594862"/>
                </a:lnTo>
                <a:lnTo>
                  <a:pt x="5393056" y="2671543"/>
                </a:lnTo>
                <a:lnTo>
                  <a:pt x="5444545" y="2750385"/>
                </a:lnTo>
                <a:lnTo>
                  <a:pt x="5491353" y="2831387"/>
                </a:lnTo>
                <a:lnTo>
                  <a:pt x="5533840" y="2914549"/>
                </a:lnTo>
                <a:lnTo>
                  <a:pt x="5572366" y="3002030"/>
                </a:lnTo>
                <a:lnTo>
                  <a:pt x="5608372" y="3089152"/>
                </a:lnTo>
                <a:lnTo>
                  <a:pt x="5638257" y="3180954"/>
                </a:lnTo>
                <a:lnTo>
                  <a:pt x="5664182" y="3272396"/>
                </a:lnTo>
                <a:lnTo>
                  <a:pt x="5685425" y="3366358"/>
                </a:lnTo>
                <a:lnTo>
                  <a:pt x="5702348" y="3462120"/>
                </a:lnTo>
                <a:lnTo>
                  <a:pt x="5714950" y="3560042"/>
                </a:lnTo>
                <a:lnTo>
                  <a:pt x="5723592" y="3658324"/>
                </a:lnTo>
                <a:lnTo>
                  <a:pt x="5725752" y="3758406"/>
                </a:lnTo>
                <a:lnTo>
                  <a:pt x="5723592" y="3858128"/>
                </a:lnTo>
                <a:lnTo>
                  <a:pt x="5714950" y="3956050"/>
                </a:lnTo>
                <a:lnTo>
                  <a:pt x="5702348" y="4054332"/>
                </a:lnTo>
                <a:lnTo>
                  <a:pt x="5685425" y="4150094"/>
                </a:lnTo>
                <a:lnTo>
                  <a:pt x="5664182" y="4243696"/>
                </a:lnTo>
                <a:lnTo>
                  <a:pt x="5638257" y="4335498"/>
                </a:lnTo>
                <a:lnTo>
                  <a:pt x="5608372" y="4424780"/>
                </a:lnTo>
                <a:lnTo>
                  <a:pt x="5572366" y="4514422"/>
                </a:lnTo>
                <a:lnTo>
                  <a:pt x="5533840" y="4599384"/>
                </a:lnTo>
                <a:lnTo>
                  <a:pt x="5491353" y="4684706"/>
                </a:lnTo>
                <a:lnTo>
                  <a:pt x="5444545" y="4766067"/>
                </a:lnTo>
                <a:lnTo>
                  <a:pt x="5393056" y="4844549"/>
                </a:lnTo>
                <a:lnTo>
                  <a:pt x="5337967" y="4921591"/>
                </a:lnTo>
                <a:lnTo>
                  <a:pt x="5280357" y="4993592"/>
                </a:lnTo>
                <a:lnTo>
                  <a:pt x="5220587" y="5064154"/>
                </a:lnTo>
                <a:lnTo>
                  <a:pt x="5154696" y="5132555"/>
                </a:lnTo>
                <a:lnTo>
                  <a:pt x="5088445" y="5196276"/>
                </a:lnTo>
                <a:lnTo>
                  <a:pt x="5018233" y="5257838"/>
                </a:lnTo>
                <a:lnTo>
                  <a:pt x="4943700" y="5315799"/>
                </a:lnTo>
                <a:lnTo>
                  <a:pt x="4866647" y="5368720"/>
                </a:lnTo>
                <a:lnTo>
                  <a:pt x="4788154" y="5420201"/>
                </a:lnTo>
                <a:lnTo>
                  <a:pt x="4707141" y="5467002"/>
                </a:lnTo>
                <a:lnTo>
                  <a:pt x="4623967" y="5509483"/>
                </a:lnTo>
                <a:lnTo>
                  <a:pt x="4536472" y="5550164"/>
                </a:lnTo>
                <a:lnTo>
                  <a:pt x="4448977" y="5584005"/>
                </a:lnTo>
                <a:lnTo>
                  <a:pt x="4357522" y="5613885"/>
                </a:lnTo>
                <a:lnTo>
                  <a:pt x="4265706" y="5641606"/>
                </a:lnTo>
                <a:lnTo>
                  <a:pt x="4172090" y="5663206"/>
                </a:lnTo>
                <a:lnTo>
                  <a:pt x="4076314" y="5680127"/>
                </a:lnTo>
                <a:lnTo>
                  <a:pt x="3978018" y="5692727"/>
                </a:lnTo>
                <a:lnTo>
                  <a:pt x="3880081" y="5699207"/>
                </a:lnTo>
                <a:lnTo>
                  <a:pt x="3780345" y="5703527"/>
                </a:lnTo>
                <a:lnTo>
                  <a:pt x="3680248" y="5699207"/>
                </a:lnTo>
                <a:lnTo>
                  <a:pt x="3582311" y="5692727"/>
                </a:lnTo>
                <a:lnTo>
                  <a:pt x="3484015" y="5680127"/>
                </a:lnTo>
                <a:lnTo>
                  <a:pt x="3390399" y="5663206"/>
                </a:lnTo>
                <a:lnTo>
                  <a:pt x="3294623" y="5641606"/>
                </a:lnTo>
                <a:lnTo>
                  <a:pt x="3202807" y="5613885"/>
                </a:lnTo>
                <a:lnTo>
                  <a:pt x="3113512" y="5584005"/>
                </a:lnTo>
                <a:lnTo>
                  <a:pt x="3023857" y="5550164"/>
                </a:lnTo>
                <a:lnTo>
                  <a:pt x="2938523" y="5509483"/>
                </a:lnTo>
                <a:lnTo>
                  <a:pt x="2855349" y="5467002"/>
                </a:lnTo>
                <a:lnTo>
                  <a:pt x="2772175" y="5420201"/>
                </a:lnTo>
                <a:lnTo>
                  <a:pt x="2693681" y="5368720"/>
                </a:lnTo>
                <a:lnTo>
                  <a:pt x="2618789" y="5315799"/>
                </a:lnTo>
                <a:lnTo>
                  <a:pt x="2544256" y="5257838"/>
                </a:lnTo>
                <a:lnTo>
                  <a:pt x="2474044" y="5196276"/>
                </a:lnTo>
                <a:lnTo>
                  <a:pt x="2405633" y="5132555"/>
                </a:lnTo>
                <a:lnTo>
                  <a:pt x="2341902" y="5064154"/>
                </a:lnTo>
                <a:lnTo>
                  <a:pt x="2279972" y="4993592"/>
                </a:lnTo>
                <a:lnTo>
                  <a:pt x="2222362" y="4921591"/>
                </a:lnTo>
                <a:lnTo>
                  <a:pt x="2169433" y="4844549"/>
                </a:lnTo>
                <a:lnTo>
                  <a:pt x="2117944" y="4766067"/>
                </a:lnTo>
                <a:lnTo>
                  <a:pt x="2071137" y="4684706"/>
                </a:lnTo>
                <a:lnTo>
                  <a:pt x="2028290" y="4599384"/>
                </a:lnTo>
                <a:lnTo>
                  <a:pt x="1987963" y="4514422"/>
                </a:lnTo>
                <a:lnTo>
                  <a:pt x="1954117" y="4424780"/>
                </a:lnTo>
                <a:lnTo>
                  <a:pt x="1924232" y="4335498"/>
                </a:lnTo>
                <a:lnTo>
                  <a:pt x="1896147" y="4243696"/>
                </a:lnTo>
                <a:lnTo>
                  <a:pt x="1874904" y="4150094"/>
                </a:lnTo>
                <a:lnTo>
                  <a:pt x="1857981" y="4054332"/>
                </a:lnTo>
                <a:lnTo>
                  <a:pt x="1845379" y="3956050"/>
                </a:lnTo>
                <a:lnTo>
                  <a:pt x="1838898" y="3858128"/>
                </a:lnTo>
                <a:lnTo>
                  <a:pt x="1836737" y="3758406"/>
                </a:lnTo>
                <a:lnTo>
                  <a:pt x="1838898" y="3658324"/>
                </a:lnTo>
                <a:lnTo>
                  <a:pt x="1845379" y="3560042"/>
                </a:lnTo>
                <a:lnTo>
                  <a:pt x="1857981" y="3462120"/>
                </a:lnTo>
                <a:lnTo>
                  <a:pt x="1874904" y="3366358"/>
                </a:lnTo>
                <a:lnTo>
                  <a:pt x="1896147" y="3272396"/>
                </a:lnTo>
                <a:lnTo>
                  <a:pt x="1924232" y="3180954"/>
                </a:lnTo>
                <a:lnTo>
                  <a:pt x="1954117" y="3089152"/>
                </a:lnTo>
                <a:lnTo>
                  <a:pt x="1987963" y="3002030"/>
                </a:lnTo>
                <a:lnTo>
                  <a:pt x="2028290" y="2914549"/>
                </a:lnTo>
                <a:lnTo>
                  <a:pt x="2071137" y="2831387"/>
                </a:lnTo>
                <a:lnTo>
                  <a:pt x="2117944" y="2750385"/>
                </a:lnTo>
                <a:lnTo>
                  <a:pt x="2169433" y="2671543"/>
                </a:lnTo>
                <a:lnTo>
                  <a:pt x="2222362" y="2594862"/>
                </a:lnTo>
                <a:lnTo>
                  <a:pt x="2279972" y="2522500"/>
                </a:lnTo>
                <a:lnTo>
                  <a:pt x="2341902" y="2450139"/>
                </a:lnTo>
                <a:lnTo>
                  <a:pt x="2405633" y="2383897"/>
                </a:lnTo>
                <a:lnTo>
                  <a:pt x="2474044" y="2318016"/>
                </a:lnTo>
                <a:lnTo>
                  <a:pt x="2544256" y="2258255"/>
                </a:lnTo>
                <a:lnTo>
                  <a:pt x="2618789" y="2200653"/>
                </a:lnTo>
                <a:lnTo>
                  <a:pt x="2693681" y="2145572"/>
                </a:lnTo>
                <a:lnTo>
                  <a:pt x="2772175" y="2094091"/>
                </a:lnTo>
                <a:lnTo>
                  <a:pt x="2855349" y="2047290"/>
                </a:lnTo>
                <a:lnTo>
                  <a:pt x="2938523" y="2004449"/>
                </a:lnTo>
                <a:lnTo>
                  <a:pt x="3023857" y="1966288"/>
                </a:lnTo>
                <a:lnTo>
                  <a:pt x="3113512" y="1932088"/>
                </a:lnTo>
                <a:lnTo>
                  <a:pt x="3202807" y="1900407"/>
                </a:lnTo>
                <a:lnTo>
                  <a:pt x="3294623" y="1874487"/>
                </a:lnTo>
                <a:lnTo>
                  <a:pt x="3390399" y="1853246"/>
                </a:lnTo>
                <a:lnTo>
                  <a:pt x="3484015" y="1836326"/>
                </a:lnTo>
                <a:lnTo>
                  <a:pt x="3582311" y="1823725"/>
                </a:lnTo>
                <a:lnTo>
                  <a:pt x="3680248" y="1815085"/>
                </a:lnTo>
                <a:lnTo>
                  <a:pt x="3780345" y="1812925"/>
                </a:lnTo>
                <a:close/>
                <a:moveTo>
                  <a:pt x="5797084" y="1323975"/>
                </a:moveTo>
                <a:lnTo>
                  <a:pt x="5843869" y="1326135"/>
                </a:lnTo>
                <a:lnTo>
                  <a:pt x="5886695" y="1332615"/>
                </a:lnTo>
                <a:lnTo>
                  <a:pt x="5929162" y="1343414"/>
                </a:lnTo>
                <a:lnTo>
                  <a:pt x="5969829" y="1358172"/>
                </a:lnTo>
                <a:lnTo>
                  <a:pt x="6007977" y="1377611"/>
                </a:lnTo>
                <a:lnTo>
                  <a:pt x="6044325" y="1398849"/>
                </a:lnTo>
                <a:lnTo>
                  <a:pt x="6078514" y="1424407"/>
                </a:lnTo>
                <a:lnTo>
                  <a:pt x="6110184" y="1452125"/>
                </a:lnTo>
                <a:lnTo>
                  <a:pt x="6137895" y="1484162"/>
                </a:lnTo>
                <a:lnTo>
                  <a:pt x="6163447" y="1518000"/>
                </a:lnTo>
                <a:lnTo>
                  <a:pt x="6186839" y="1554357"/>
                </a:lnTo>
                <a:lnTo>
                  <a:pt x="6203754" y="1592514"/>
                </a:lnTo>
                <a:lnTo>
                  <a:pt x="6218869" y="1632831"/>
                </a:lnTo>
                <a:lnTo>
                  <a:pt x="6229666" y="1675667"/>
                </a:lnTo>
                <a:lnTo>
                  <a:pt x="6237943" y="1720304"/>
                </a:lnTo>
                <a:lnTo>
                  <a:pt x="6240102" y="1764940"/>
                </a:lnTo>
                <a:lnTo>
                  <a:pt x="6237943" y="1809937"/>
                </a:lnTo>
                <a:lnTo>
                  <a:pt x="6229666" y="1854573"/>
                </a:lnTo>
                <a:lnTo>
                  <a:pt x="6218869" y="1894890"/>
                </a:lnTo>
                <a:lnTo>
                  <a:pt x="6203754" y="1937726"/>
                </a:lnTo>
                <a:lnTo>
                  <a:pt x="6186839" y="1976243"/>
                </a:lnTo>
                <a:lnTo>
                  <a:pt x="6163447" y="2012601"/>
                </a:lnTo>
                <a:lnTo>
                  <a:pt x="6137895" y="2046438"/>
                </a:lnTo>
                <a:lnTo>
                  <a:pt x="6110184" y="2076315"/>
                </a:lnTo>
                <a:lnTo>
                  <a:pt x="6078514" y="2106193"/>
                </a:lnTo>
                <a:lnTo>
                  <a:pt x="6044325" y="2131751"/>
                </a:lnTo>
                <a:lnTo>
                  <a:pt x="6007977" y="2152989"/>
                </a:lnTo>
                <a:lnTo>
                  <a:pt x="5969829" y="2172068"/>
                </a:lnTo>
                <a:lnTo>
                  <a:pt x="5929162" y="2187187"/>
                </a:lnTo>
                <a:lnTo>
                  <a:pt x="5886695" y="2197626"/>
                </a:lnTo>
                <a:lnTo>
                  <a:pt x="5843869" y="2204106"/>
                </a:lnTo>
                <a:lnTo>
                  <a:pt x="5797084" y="2206265"/>
                </a:lnTo>
                <a:lnTo>
                  <a:pt x="5752458" y="2204106"/>
                </a:lnTo>
                <a:lnTo>
                  <a:pt x="5709992" y="2197626"/>
                </a:lnTo>
                <a:lnTo>
                  <a:pt x="5667166" y="2187187"/>
                </a:lnTo>
                <a:lnTo>
                  <a:pt x="5626859" y="2172068"/>
                </a:lnTo>
                <a:lnTo>
                  <a:pt x="5588351" y="2152989"/>
                </a:lnTo>
                <a:lnTo>
                  <a:pt x="5552362" y="2131751"/>
                </a:lnTo>
                <a:lnTo>
                  <a:pt x="5518173" y="2106193"/>
                </a:lnTo>
                <a:lnTo>
                  <a:pt x="5486144" y="2076315"/>
                </a:lnTo>
                <a:lnTo>
                  <a:pt x="5456273" y="2046438"/>
                </a:lnTo>
                <a:lnTo>
                  <a:pt x="5432881" y="2012601"/>
                </a:lnTo>
                <a:lnTo>
                  <a:pt x="5409488" y="1976243"/>
                </a:lnTo>
                <a:lnTo>
                  <a:pt x="5390054" y="1937726"/>
                </a:lnTo>
                <a:lnTo>
                  <a:pt x="5375299" y="1894890"/>
                </a:lnTo>
                <a:lnTo>
                  <a:pt x="5364503" y="1854573"/>
                </a:lnTo>
                <a:lnTo>
                  <a:pt x="5358385" y="1809937"/>
                </a:lnTo>
                <a:lnTo>
                  <a:pt x="5356225" y="1764940"/>
                </a:lnTo>
                <a:lnTo>
                  <a:pt x="5358385" y="1720304"/>
                </a:lnTo>
                <a:lnTo>
                  <a:pt x="5364503" y="1675667"/>
                </a:lnTo>
                <a:lnTo>
                  <a:pt x="5375299" y="1632831"/>
                </a:lnTo>
                <a:lnTo>
                  <a:pt x="5390054" y="1592514"/>
                </a:lnTo>
                <a:lnTo>
                  <a:pt x="5409488" y="1554357"/>
                </a:lnTo>
                <a:lnTo>
                  <a:pt x="5432881" y="1518000"/>
                </a:lnTo>
                <a:lnTo>
                  <a:pt x="5456273" y="1484162"/>
                </a:lnTo>
                <a:lnTo>
                  <a:pt x="5486144" y="1452125"/>
                </a:lnTo>
                <a:lnTo>
                  <a:pt x="5518173" y="1424407"/>
                </a:lnTo>
                <a:lnTo>
                  <a:pt x="5552362" y="1398849"/>
                </a:lnTo>
                <a:lnTo>
                  <a:pt x="5588351" y="1377611"/>
                </a:lnTo>
                <a:lnTo>
                  <a:pt x="5626859" y="1358172"/>
                </a:lnTo>
                <a:lnTo>
                  <a:pt x="5667166" y="1343414"/>
                </a:lnTo>
                <a:lnTo>
                  <a:pt x="5709992" y="1332615"/>
                </a:lnTo>
                <a:lnTo>
                  <a:pt x="5752458" y="1326135"/>
                </a:lnTo>
                <a:lnTo>
                  <a:pt x="5797084" y="1323975"/>
                </a:lnTo>
                <a:close/>
                <a:moveTo>
                  <a:pt x="2126429" y="696930"/>
                </a:moveTo>
                <a:lnTo>
                  <a:pt x="2043272" y="703050"/>
                </a:lnTo>
                <a:lnTo>
                  <a:pt x="1960116" y="709530"/>
                </a:lnTo>
                <a:lnTo>
                  <a:pt x="1881639" y="722489"/>
                </a:lnTo>
                <a:lnTo>
                  <a:pt x="1804602" y="737248"/>
                </a:lnTo>
                <a:lnTo>
                  <a:pt x="1730086" y="754168"/>
                </a:lnTo>
                <a:lnTo>
                  <a:pt x="1655569" y="775407"/>
                </a:lnTo>
                <a:lnTo>
                  <a:pt x="1585012" y="798806"/>
                </a:lnTo>
                <a:lnTo>
                  <a:pt x="1516975" y="824725"/>
                </a:lnTo>
                <a:lnTo>
                  <a:pt x="1451097" y="856403"/>
                </a:lnTo>
                <a:lnTo>
                  <a:pt x="1387021" y="888442"/>
                </a:lnTo>
                <a:lnTo>
                  <a:pt x="1325103" y="924800"/>
                </a:lnTo>
                <a:lnTo>
                  <a:pt x="1265706" y="962959"/>
                </a:lnTo>
                <a:lnTo>
                  <a:pt x="1208108" y="1005797"/>
                </a:lnTo>
                <a:lnTo>
                  <a:pt x="1154831" y="1050435"/>
                </a:lnTo>
                <a:lnTo>
                  <a:pt x="1103713" y="1099393"/>
                </a:lnTo>
                <a:lnTo>
                  <a:pt x="1054754" y="1150511"/>
                </a:lnTo>
                <a:lnTo>
                  <a:pt x="1010116" y="1203788"/>
                </a:lnTo>
                <a:lnTo>
                  <a:pt x="967278" y="1261386"/>
                </a:lnTo>
                <a:lnTo>
                  <a:pt x="928760" y="1318983"/>
                </a:lnTo>
                <a:lnTo>
                  <a:pt x="890602" y="1380901"/>
                </a:lnTo>
                <a:lnTo>
                  <a:pt x="858563" y="1444618"/>
                </a:lnTo>
                <a:lnTo>
                  <a:pt x="826885" y="1513015"/>
                </a:lnTo>
                <a:lnTo>
                  <a:pt x="800965" y="1581052"/>
                </a:lnTo>
                <a:lnTo>
                  <a:pt x="775407" y="1651249"/>
                </a:lnTo>
                <a:lnTo>
                  <a:pt x="756328" y="1725766"/>
                </a:lnTo>
                <a:lnTo>
                  <a:pt x="737248" y="1800283"/>
                </a:lnTo>
                <a:lnTo>
                  <a:pt x="722489" y="1879119"/>
                </a:lnTo>
                <a:lnTo>
                  <a:pt x="711689" y="1957956"/>
                </a:lnTo>
                <a:lnTo>
                  <a:pt x="703050" y="2041112"/>
                </a:lnTo>
                <a:lnTo>
                  <a:pt x="699090" y="2124269"/>
                </a:lnTo>
                <a:lnTo>
                  <a:pt x="696930" y="2209585"/>
                </a:lnTo>
                <a:lnTo>
                  <a:pt x="696930" y="5330651"/>
                </a:lnTo>
                <a:lnTo>
                  <a:pt x="699090" y="5418127"/>
                </a:lnTo>
                <a:lnTo>
                  <a:pt x="703050" y="5503084"/>
                </a:lnTo>
                <a:lnTo>
                  <a:pt x="711689" y="5586240"/>
                </a:lnTo>
                <a:lnTo>
                  <a:pt x="724289" y="5667237"/>
                </a:lnTo>
                <a:lnTo>
                  <a:pt x="739408" y="5746073"/>
                </a:lnTo>
                <a:lnTo>
                  <a:pt x="758487" y="5822750"/>
                </a:lnTo>
                <a:lnTo>
                  <a:pt x="779726" y="5897267"/>
                </a:lnTo>
                <a:lnTo>
                  <a:pt x="805646" y="5969984"/>
                </a:lnTo>
                <a:lnTo>
                  <a:pt x="833004" y="6040181"/>
                </a:lnTo>
                <a:lnTo>
                  <a:pt x="865043" y="6108218"/>
                </a:lnTo>
                <a:lnTo>
                  <a:pt x="899241" y="6172295"/>
                </a:lnTo>
                <a:lnTo>
                  <a:pt x="937760" y="6236372"/>
                </a:lnTo>
                <a:lnTo>
                  <a:pt x="980238" y="6295770"/>
                </a:lnTo>
                <a:lnTo>
                  <a:pt x="1022716" y="6353367"/>
                </a:lnTo>
                <a:lnTo>
                  <a:pt x="1071674" y="6408805"/>
                </a:lnTo>
                <a:lnTo>
                  <a:pt x="1122792" y="6459923"/>
                </a:lnTo>
                <a:lnTo>
                  <a:pt x="1173909" y="6506721"/>
                </a:lnTo>
                <a:lnTo>
                  <a:pt x="1229347" y="6553519"/>
                </a:lnTo>
                <a:lnTo>
                  <a:pt x="1286944" y="6594197"/>
                </a:lnTo>
                <a:lnTo>
                  <a:pt x="1346342" y="6634515"/>
                </a:lnTo>
                <a:lnTo>
                  <a:pt x="1408260" y="6670873"/>
                </a:lnTo>
                <a:lnTo>
                  <a:pt x="1472337" y="6702912"/>
                </a:lnTo>
                <a:lnTo>
                  <a:pt x="1538214" y="6732431"/>
                </a:lnTo>
                <a:lnTo>
                  <a:pt x="1606611" y="6760510"/>
                </a:lnTo>
                <a:lnTo>
                  <a:pt x="1678968" y="6783909"/>
                </a:lnTo>
                <a:lnTo>
                  <a:pt x="1751685" y="6805148"/>
                </a:lnTo>
                <a:lnTo>
                  <a:pt x="1825842" y="6822067"/>
                </a:lnTo>
                <a:lnTo>
                  <a:pt x="1902878" y="6836826"/>
                </a:lnTo>
                <a:lnTo>
                  <a:pt x="1981355" y="6847626"/>
                </a:lnTo>
                <a:lnTo>
                  <a:pt x="2062712" y="6856265"/>
                </a:lnTo>
                <a:lnTo>
                  <a:pt x="2143348" y="6860225"/>
                </a:lnTo>
                <a:lnTo>
                  <a:pt x="2228664" y="6862385"/>
                </a:lnTo>
                <a:lnTo>
                  <a:pt x="5332811" y="6862385"/>
                </a:lnTo>
                <a:lnTo>
                  <a:pt x="5418127" y="6860225"/>
                </a:lnTo>
                <a:lnTo>
                  <a:pt x="5503084" y="6856265"/>
                </a:lnTo>
                <a:lnTo>
                  <a:pt x="5584080" y="6847626"/>
                </a:lnTo>
                <a:lnTo>
                  <a:pt x="5665077" y="6836826"/>
                </a:lnTo>
                <a:lnTo>
                  <a:pt x="5743913" y="6822067"/>
                </a:lnTo>
                <a:lnTo>
                  <a:pt x="5818790" y="6805148"/>
                </a:lnTo>
                <a:lnTo>
                  <a:pt x="5892947" y="6783909"/>
                </a:lnTo>
                <a:lnTo>
                  <a:pt x="5965664" y="6760510"/>
                </a:lnTo>
                <a:lnTo>
                  <a:pt x="6033701" y="6734591"/>
                </a:lnTo>
                <a:lnTo>
                  <a:pt x="6102098" y="6704712"/>
                </a:lnTo>
                <a:lnTo>
                  <a:pt x="6165815" y="6670873"/>
                </a:lnTo>
                <a:lnTo>
                  <a:pt x="6227733" y="6636675"/>
                </a:lnTo>
                <a:lnTo>
                  <a:pt x="6287130" y="6596357"/>
                </a:lnTo>
                <a:lnTo>
                  <a:pt x="6345087" y="6555678"/>
                </a:lnTo>
                <a:lnTo>
                  <a:pt x="6398005" y="6511040"/>
                </a:lnTo>
                <a:lnTo>
                  <a:pt x="6451283" y="6462082"/>
                </a:lnTo>
                <a:lnTo>
                  <a:pt x="6500601" y="6410965"/>
                </a:lnTo>
                <a:lnTo>
                  <a:pt x="6545239" y="6357327"/>
                </a:lnTo>
                <a:lnTo>
                  <a:pt x="6589877" y="6302249"/>
                </a:lnTo>
                <a:lnTo>
                  <a:pt x="6628395" y="6242492"/>
                </a:lnTo>
                <a:lnTo>
                  <a:pt x="6666554" y="6180575"/>
                </a:lnTo>
                <a:lnTo>
                  <a:pt x="6700752" y="6116857"/>
                </a:lnTo>
                <a:lnTo>
                  <a:pt x="6730271" y="6050620"/>
                </a:lnTo>
                <a:lnTo>
                  <a:pt x="6758350" y="5980423"/>
                </a:lnTo>
                <a:lnTo>
                  <a:pt x="6783909" y="5910226"/>
                </a:lnTo>
                <a:lnTo>
                  <a:pt x="6805148" y="5835709"/>
                </a:lnTo>
                <a:lnTo>
                  <a:pt x="6822067" y="5759033"/>
                </a:lnTo>
                <a:lnTo>
                  <a:pt x="6836826" y="5682356"/>
                </a:lnTo>
                <a:lnTo>
                  <a:pt x="6849786" y="5601359"/>
                </a:lnTo>
                <a:lnTo>
                  <a:pt x="6856265" y="5520003"/>
                </a:lnTo>
                <a:lnTo>
                  <a:pt x="6862385" y="5435047"/>
                </a:lnTo>
                <a:lnTo>
                  <a:pt x="6864545" y="5347570"/>
                </a:lnTo>
                <a:lnTo>
                  <a:pt x="6864545" y="2209585"/>
                </a:lnTo>
                <a:lnTo>
                  <a:pt x="6862385" y="2126429"/>
                </a:lnTo>
                <a:lnTo>
                  <a:pt x="6858425" y="2043272"/>
                </a:lnTo>
                <a:lnTo>
                  <a:pt x="6849786" y="1964436"/>
                </a:lnTo>
                <a:lnTo>
                  <a:pt x="6836826" y="1885599"/>
                </a:lnTo>
                <a:lnTo>
                  <a:pt x="6822067" y="1808922"/>
                </a:lnTo>
                <a:lnTo>
                  <a:pt x="6805148" y="1734405"/>
                </a:lnTo>
                <a:lnTo>
                  <a:pt x="6783909" y="1662049"/>
                </a:lnTo>
                <a:lnTo>
                  <a:pt x="6760510" y="1591492"/>
                </a:lnTo>
                <a:lnTo>
                  <a:pt x="6732431" y="1521295"/>
                </a:lnTo>
                <a:lnTo>
                  <a:pt x="6702912" y="1455058"/>
                </a:lnTo>
                <a:lnTo>
                  <a:pt x="6668714" y="1391340"/>
                </a:lnTo>
                <a:lnTo>
                  <a:pt x="6632355" y="1331583"/>
                </a:lnTo>
                <a:lnTo>
                  <a:pt x="6592037" y="1272185"/>
                </a:lnTo>
                <a:lnTo>
                  <a:pt x="6549199" y="1214228"/>
                </a:lnTo>
                <a:lnTo>
                  <a:pt x="6504561" y="1161310"/>
                </a:lnTo>
                <a:lnTo>
                  <a:pt x="6455603" y="1108032"/>
                </a:lnTo>
                <a:lnTo>
                  <a:pt x="6404485" y="1058715"/>
                </a:lnTo>
                <a:lnTo>
                  <a:pt x="6351207" y="1014076"/>
                </a:lnTo>
                <a:lnTo>
                  <a:pt x="6293610" y="969438"/>
                </a:lnTo>
                <a:lnTo>
                  <a:pt x="6234212" y="930920"/>
                </a:lnTo>
                <a:lnTo>
                  <a:pt x="6172295" y="892762"/>
                </a:lnTo>
                <a:lnTo>
                  <a:pt x="6108218" y="858563"/>
                </a:lnTo>
                <a:lnTo>
                  <a:pt x="6042340" y="829044"/>
                </a:lnTo>
                <a:lnTo>
                  <a:pt x="5974303" y="800966"/>
                </a:lnTo>
                <a:lnTo>
                  <a:pt x="5901587" y="775407"/>
                </a:lnTo>
                <a:lnTo>
                  <a:pt x="5829230" y="754168"/>
                </a:lnTo>
                <a:lnTo>
                  <a:pt x="5754713" y="737248"/>
                </a:lnTo>
                <a:lnTo>
                  <a:pt x="5677676" y="722489"/>
                </a:lnTo>
                <a:lnTo>
                  <a:pt x="5599200" y="711689"/>
                </a:lnTo>
                <a:lnTo>
                  <a:pt x="5518203" y="703050"/>
                </a:lnTo>
                <a:lnTo>
                  <a:pt x="5435047" y="696930"/>
                </a:lnTo>
                <a:lnTo>
                  <a:pt x="5349730" y="696930"/>
                </a:lnTo>
                <a:lnTo>
                  <a:pt x="2211745" y="696930"/>
                </a:lnTo>
                <a:lnTo>
                  <a:pt x="2126429" y="696930"/>
                </a:lnTo>
                <a:close/>
                <a:moveTo>
                  <a:pt x="2149828" y="0"/>
                </a:moveTo>
                <a:lnTo>
                  <a:pt x="2211745" y="0"/>
                </a:lnTo>
                <a:lnTo>
                  <a:pt x="5349730" y="0"/>
                </a:lnTo>
                <a:lnTo>
                  <a:pt x="5469245" y="2160"/>
                </a:lnTo>
                <a:lnTo>
                  <a:pt x="5586240" y="10800"/>
                </a:lnTo>
                <a:lnTo>
                  <a:pt x="5645998" y="15119"/>
                </a:lnTo>
                <a:lnTo>
                  <a:pt x="5703595" y="23399"/>
                </a:lnTo>
                <a:lnTo>
                  <a:pt x="5759033" y="29879"/>
                </a:lnTo>
                <a:lnTo>
                  <a:pt x="5816630" y="40678"/>
                </a:lnTo>
                <a:lnTo>
                  <a:pt x="5871708" y="51118"/>
                </a:lnTo>
                <a:lnTo>
                  <a:pt x="5925346" y="61917"/>
                </a:lnTo>
                <a:lnTo>
                  <a:pt x="5980423" y="74517"/>
                </a:lnTo>
                <a:lnTo>
                  <a:pt x="6033701" y="89636"/>
                </a:lnTo>
                <a:lnTo>
                  <a:pt x="6086979" y="104396"/>
                </a:lnTo>
                <a:lnTo>
                  <a:pt x="6138096" y="121315"/>
                </a:lnTo>
                <a:lnTo>
                  <a:pt x="6191374" y="138234"/>
                </a:lnTo>
                <a:lnTo>
                  <a:pt x="6240332" y="157673"/>
                </a:lnTo>
                <a:lnTo>
                  <a:pt x="6291450" y="176752"/>
                </a:lnTo>
                <a:lnTo>
                  <a:pt x="6340768" y="197991"/>
                </a:lnTo>
                <a:lnTo>
                  <a:pt x="6389726" y="221390"/>
                </a:lnTo>
                <a:lnTo>
                  <a:pt x="6436524" y="245150"/>
                </a:lnTo>
                <a:lnTo>
                  <a:pt x="6485481" y="270348"/>
                </a:lnTo>
                <a:lnTo>
                  <a:pt x="6530120" y="296267"/>
                </a:lnTo>
                <a:lnTo>
                  <a:pt x="6576917" y="323986"/>
                </a:lnTo>
                <a:lnTo>
                  <a:pt x="6621556" y="351705"/>
                </a:lnTo>
                <a:lnTo>
                  <a:pt x="6664394" y="381224"/>
                </a:lnTo>
                <a:lnTo>
                  <a:pt x="6709032" y="411462"/>
                </a:lnTo>
                <a:lnTo>
                  <a:pt x="6751870" y="443141"/>
                </a:lnTo>
                <a:lnTo>
                  <a:pt x="6792188" y="475180"/>
                </a:lnTo>
                <a:lnTo>
                  <a:pt x="6832866" y="509018"/>
                </a:lnTo>
                <a:lnTo>
                  <a:pt x="6873185" y="545377"/>
                </a:lnTo>
                <a:lnTo>
                  <a:pt x="6911703" y="581735"/>
                </a:lnTo>
                <a:lnTo>
                  <a:pt x="6949861" y="617733"/>
                </a:lnTo>
                <a:lnTo>
                  <a:pt x="6986220" y="656252"/>
                </a:lnTo>
                <a:lnTo>
                  <a:pt x="7022578" y="696930"/>
                </a:lnTo>
                <a:lnTo>
                  <a:pt x="7056417" y="735088"/>
                </a:lnTo>
                <a:lnTo>
                  <a:pt x="7090615" y="775407"/>
                </a:lnTo>
                <a:lnTo>
                  <a:pt x="7122654" y="818245"/>
                </a:lnTo>
                <a:lnTo>
                  <a:pt x="7154692" y="860723"/>
                </a:lnTo>
                <a:lnTo>
                  <a:pt x="7184211" y="903201"/>
                </a:lnTo>
                <a:lnTo>
                  <a:pt x="7214090" y="946039"/>
                </a:lnTo>
                <a:lnTo>
                  <a:pt x="7241808" y="990678"/>
                </a:lnTo>
                <a:lnTo>
                  <a:pt x="7267368" y="1037475"/>
                </a:lnTo>
                <a:lnTo>
                  <a:pt x="7292926" y="1082474"/>
                </a:lnTo>
                <a:lnTo>
                  <a:pt x="7318486" y="1129272"/>
                </a:lnTo>
                <a:lnTo>
                  <a:pt x="7341884" y="1178229"/>
                </a:lnTo>
                <a:lnTo>
                  <a:pt x="7363124" y="1227187"/>
                </a:lnTo>
                <a:lnTo>
                  <a:pt x="7384722" y="1276145"/>
                </a:lnTo>
                <a:lnTo>
                  <a:pt x="7403802" y="1325103"/>
                </a:lnTo>
                <a:lnTo>
                  <a:pt x="7422881" y="1376581"/>
                </a:lnTo>
                <a:lnTo>
                  <a:pt x="7440160" y="1427699"/>
                </a:lnTo>
                <a:lnTo>
                  <a:pt x="7457080" y="1478457"/>
                </a:lnTo>
                <a:lnTo>
                  <a:pt x="7471839" y="1532094"/>
                </a:lnTo>
                <a:lnTo>
                  <a:pt x="7486958" y="1585012"/>
                </a:lnTo>
                <a:lnTo>
                  <a:pt x="7497398" y="1638650"/>
                </a:lnTo>
                <a:lnTo>
                  <a:pt x="7510357" y="1693727"/>
                </a:lnTo>
                <a:lnTo>
                  <a:pt x="7520796" y="1747005"/>
                </a:lnTo>
                <a:lnTo>
                  <a:pt x="7529436" y="1804602"/>
                </a:lnTo>
                <a:lnTo>
                  <a:pt x="7538076" y="1860040"/>
                </a:lnTo>
                <a:lnTo>
                  <a:pt x="7551036" y="1975235"/>
                </a:lnTo>
                <a:lnTo>
                  <a:pt x="7557155" y="2090070"/>
                </a:lnTo>
                <a:lnTo>
                  <a:pt x="7559315" y="2209585"/>
                </a:lnTo>
                <a:lnTo>
                  <a:pt x="7559315" y="5347570"/>
                </a:lnTo>
                <a:lnTo>
                  <a:pt x="7557155" y="5471405"/>
                </a:lnTo>
                <a:lnTo>
                  <a:pt x="7553196" y="5531162"/>
                </a:lnTo>
                <a:lnTo>
                  <a:pt x="7548516" y="5590560"/>
                </a:lnTo>
                <a:lnTo>
                  <a:pt x="7544196" y="5648157"/>
                </a:lnTo>
                <a:lnTo>
                  <a:pt x="7538076" y="5707915"/>
                </a:lnTo>
                <a:lnTo>
                  <a:pt x="7529436" y="5765152"/>
                </a:lnTo>
                <a:lnTo>
                  <a:pt x="7518637" y="5820590"/>
                </a:lnTo>
                <a:lnTo>
                  <a:pt x="7508197" y="5878188"/>
                </a:lnTo>
                <a:lnTo>
                  <a:pt x="7497398" y="5933625"/>
                </a:lnTo>
                <a:lnTo>
                  <a:pt x="7484798" y="5989063"/>
                </a:lnTo>
                <a:lnTo>
                  <a:pt x="7469679" y="6042340"/>
                </a:lnTo>
                <a:lnTo>
                  <a:pt x="7454920" y="6095618"/>
                </a:lnTo>
                <a:lnTo>
                  <a:pt x="7438000" y="6148896"/>
                </a:lnTo>
                <a:lnTo>
                  <a:pt x="7421081" y="6200014"/>
                </a:lnTo>
                <a:lnTo>
                  <a:pt x="7401642" y="6251132"/>
                </a:lnTo>
                <a:lnTo>
                  <a:pt x="7380402" y="6302249"/>
                </a:lnTo>
                <a:lnTo>
                  <a:pt x="7359164" y="6351207"/>
                </a:lnTo>
                <a:lnTo>
                  <a:pt x="7337924" y="6400165"/>
                </a:lnTo>
                <a:lnTo>
                  <a:pt x="7312366" y="6449123"/>
                </a:lnTo>
                <a:lnTo>
                  <a:pt x="7288966" y="6496281"/>
                </a:lnTo>
                <a:lnTo>
                  <a:pt x="7260888" y="6543079"/>
                </a:lnTo>
                <a:lnTo>
                  <a:pt x="7235329" y="6587717"/>
                </a:lnTo>
                <a:lnTo>
                  <a:pt x="7205810" y="6632355"/>
                </a:lnTo>
                <a:lnTo>
                  <a:pt x="7175932" y="6677353"/>
                </a:lnTo>
                <a:lnTo>
                  <a:pt x="7146053" y="6719831"/>
                </a:lnTo>
                <a:lnTo>
                  <a:pt x="7114014" y="6762670"/>
                </a:lnTo>
                <a:lnTo>
                  <a:pt x="7079816" y="6802988"/>
                </a:lnTo>
                <a:lnTo>
                  <a:pt x="7045977" y="6843306"/>
                </a:lnTo>
                <a:lnTo>
                  <a:pt x="7011779" y="6883624"/>
                </a:lnTo>
                <a:lnTo>
                  <a:pt x="6973260" y="6922143"/>
                </a:lnTo>
                <a:lnTo>
                  <a:pt x="6937262" y="6960661"/>
                </a:lnTo>
                <a:lnTo>
                  <a:pt x="6898744" y="6996659"/>
                </a:lnTo>
                <a:lnTo>
                  <a:pt x="6860225" y="7030858"/>
                </a:lnTo>
                <a:lnTo>
                  <a:pt x="6819907" y="7065057"/>
                </a:lnTo>
                <a:lnTo>
                  <a:pt x="6779589" y="7098895"/>
                </a:lnTo>
                <a:lnTo>
                  <a:pt x="6736751" y="7130934"/>
                </a:lnTo>
                <a:lnTo>
                  <a:pt x="6696432" y="7160812"/>
                </a:lnTo>
                <a:lnTo>
                  <a:pt x="6651794" y="7190691"/>
                </a:lnTo>
                <a:lnTo>
                  <a:pt x="6608956" y="7218410"/>
                </a:lnTo>
                <a:lnTo>
                  <a:pt x="6564318" y="7246129"/>
                </a:lnTo>
                <a:lnTo>
                  <a:pt x="6517520" y="7271688"/>
                </a:lnTo>
                <a:lnTo>
                  <a:pt x="6470362" y="7297247"/>
                </a:lnTo>
                <a:lnTo>
                  <a:pt x="6423564" y="7322805"/>
                </a:lnTo>
                <a:lnTo>
                  <a:pt x="6376766" y="7344045"/>
                </a:lnTo>
                <a:lnTo>
                  <a:pt x="6327808" y="7365284"/>
                </a:lnTo>
                <a:lnTo>
                  <a:pt x="6278850" y="7386523"/>
                </a:lnTo>
                <a:lnTo>
                  <a:pt x="6227733" y="7405962"/>
                </a:lnTo>
                <a:lnTo>
                  <a:pt x="6176615" y="7425041"/>
                </a:lnTo>
                <a:lnTo>
                  <a:pt x="6125497" y="7442320"/>
                </a:lnTo>
                <a:lnTo>
                  <a:pt x="6071859" y="7457080"/>
                </a:lnTo>
                <a:lnTo>
                  <a:pt x="6018941" y="7471839"/>
                </a:lnTo>
                <a:lnTo>
                  <a:pt x="5965664" y="7486958"/>
                </a:lnTo>
                <a:lnTo>
                  <a:pt x="5910226" y="7499558"/>
                </a:lnTo>
                <a:lnTo>
                  <a:pt x="5799351" y="7520797"/>
                </a:lnTo>
                <a:lnTo>
                  <a:pt x="5686676" y="7538076"/>
                </a:lnTo>
                <a:lnTo>
                  <a:pt x="5571481" y="7548516"/>
                </a:lnTo>
                <a:lnTo>
                  <a:pt x="5451966" y="7557155"/>
                </a:lnTo>
                <a:lnTo>
                  <a:pt x="5332811" y="7559315"/>
                </a:lnTo>
                <a:lnTo>
                  <a:pt x="2228664" y="7559315"/>
                </a:lnTo>
                <a:lnTo>
                  <a:pt x="2109509" y="7557155"/>
                </a:lnTo>
                <a:lnTo>
                  <a:pt x="1994315" y="7548516"/>
                </a:lnTo>
                <a:lnTo>
                  <a:pt x="1879119" y="7538076"/>
                </a:lnTo>
                <a:lnTo>
                  <a:pt x="1768604" y="7520797"/>
                </a:lnTo>
                <a:lnTo>
                  <a:pt x="1657729" y="7499558"/>
                </a:lnTo>
                <a:lnTo>
                  <a:pt x="1604451" y="7486958"/>
                </a:lnTo>
                <a:lnTo>
                  <a:pt x="1551173" y="7471839"/>
                </a:lnTo>
                <a:lnTo>
                  <a:pt x="1500055" y="7457080"/>
                </a:lnTo>
                <a:lnTo>
                  <a:pt x="1446778" y="7442320"/>
                </a:lnTo>
                <a:lnTo>
                  <a:pt x="1395660" y="7425041"/>
                </a:lnTo>
                <a:lnTo>
                  <a:pt x="1346342" y="7405962"/>
                </a:lnTo>
                <a:lnTo>
                  <a:pt x="1295584" y="7386523"/>
                </a:lnTo>
                <a:lnTo>
                  <a:pt x="1246626" y="7365284"/>
                </a:lnTo>
                <a:lnTo>
                  <a:pt x="1197308" y="7344045"/>
                </a:lnTo>
                <a:lnTo>
                  <a:pt x="1150510" y="7320646"/>
                </a:lnTo>
                <a:lnTo>
                  <a:pt x="1103713" y="7297247"/>
                </a:lnTo>
                <a:lnTo>
                  <a:pt x="1056915" y="7271688"/>
                </a:lnTo>
                <a:lnTo>
                  <a:pt x="1011916" y="7246129"/>
                </a:lnTo>
                <a:lnTo>
                  <a:pt x="967278" y="7218410"/>
                </a:lnTo>
                <a:lnTo>
                  <a:pt x="922640" y="7190691"/>
                </a:lnTo>
                <a:lnTo>
                  <a:pt x="879802" y="7160812"/>
                </a:lnTo>
                <a:lnTo>
                  <a:pt x="837324" y="7128774"/>
                </a:lnTo>
                <a:lnTo>
                  <a:pt x="794846" y="7097095"/>
                </a:lnTo>
                <a:lnTo>
                  <a:pt x="754168" y="7065057"/>
                </a:lnTo>
                <a:lnTo>
                  <a:pt x="713849" y="7030858"/>
                </a:lnTo>
                <a:lnTo>
                  <a:pt x="675691" y="6994500"/>
                </a:lnTo>
                <a:lnTo>
                  <a:pt x="637173" y="6958501"/>
                </a:lnTo>
                <a:lnTo>
                  <a:pt x="598654" y="6919983"/>
                </a:lnTo>
                <a:lnTo>
                  <a:pt x="562656" y="6881824"/>
                </a:lnTo>
                <a:lnTo>
                  <a:pt x="526297" y="6841146"/>
                </a:lnTo>
                <a:lnTo>
                  <a:pt x="489939" y="6800828"/>
                </a:lnTo>
                <a:lnTo>
                  <a:pt x="456100" y="6758350"/>
                </a:lnTo>
                <a:lnTo>
                  <a:pt x="424062" y="6715512"/>
                </a:lnTo>
                <a:lnTo>
                  <a:pt x="392023" y="6670873"/>
                </a:lnTo>
                <a:lnTo>
                  <a:pt x="362145" y="6628395"/>
                </a:lnTo>
                <a:lnTo>
                  <a:pt x="332266" y="6581237"/>
                </a:lnTo>
                <a:lnTo>
                  <a:pt x="304907" y="6536599"/>
                </a:lnTo>
                <a:lnTo>
                  <a:pt x="279348" y="6487641"/>
                </a:lnTo>
                <a:lnTo>
                  <a:pt x="253429" y="6440843"/>
                </a:lnTo>
                <a:lnTo>
                  <a:pt x="227870" y="6391885"/>
                </a:lnTo>
                <a:lnTo>
                  <a:pt x="204471" y="6342928"/>
                </a:lnTo>
                <a:lnTo>
                  <a:pt x="183232" y="6291450"/>
                </a:lnTo>
                <a:lnTo>
                  <a:pt x="161993" y="6240332"/>
                </a:lnTo>
                <a:lnTo>
                  <a:pt x="142914" y="6189574"/>
                </a:lnTo>
                <a:lnTo>
                  <a:pt x="125635" y="6138096"/>
                </a:lnTo>
                <a:lnTo>
                  <a:pt x="108715" y="6084819"/>
                </a:lnTo>
                <a:lnTo>
                  <a:pt x="91436" y="6029381"/>
                </a:lnTo>
                <a:lnTo>
                  <a:pt x="78837" y="5976103"/>
                </a:lnTo>
                <a:lnTo>
                  <a:pt x="64077" y="5920666"/>
                </a:lnTo>
                <a:lnTo>
                  <a:pt x="53278" y="5863428"/>
                </a:lnTo>
                <a:lnTo>
                  <a:pt x="42478" y="5807631"/>
                </a:lnTo>
                <a:lnTo>
                  <a:pt x="32039" y="5750393"/>
                </a:lnTo>
                <a:lnTo>
                  <a:pt x="23399" y="5692796"/>
                </a:lnTo>
                <a:lnTo>
                  <a:pt x="17279" y="5633038"/>
                </a:lnTo>
                <a:lnTo>
                  <a:pt x="10800" y="5573641"/>
                </a:lnTo>
                <a:lnTo>
                  <a:pt x="6120" y="5513883"/>
                </a:lnTo>
                <a:lnTo>
                  <a:pt x="4320" y="5454126"/>
                </a:lnTo>
                <a:lnTo>
                  <a:pt x="2160" y="5392208"/>
                </a:lnTo>
                <a:lnTo>
                  <a:pt x="0" y="5330651"/>
                </a:lnTo>
                <a:lnTo>
                  <a:pt x="0" y="2209585"/>
                </a:lnTo>
                <a:lnTo>
                  <a:pt x="2160" y="2147668"/>
                </a:lnTo>
                <a:lnTo>
                  <a:pt x="4320" y="2087911"/>
                </a:lnTo>
                <a:lnTo>
                  <a:pt x="6120" y="2026353"/>
                </a:lnTo>
                <a:lnTo>
                  <a:pt x="10800" y="1966596"/>
                </a:lnTo>
                <a:lnTo>
                  <a:pt x="17279" y="1908998"/>
                </a:lnTo>
                <a:lnTo>
                  <a:pt x="23399" y="1849241"/>
                </a:lnTo>
                <a:lnTo>
                  <a:pt x="32039" y="1792003"/>
                </a:lnTo>
                <a:lnTo>
                  <a:pt x="42478" y="1736565"/>
                </a:lnTo>
                <a:lnTo>
                  <a:pt x="53278" y="1678968"/>
                </a:lnTo>
                <a:lnTo>
                  <a:pt x="64077" y="1623530"/>
                </a:lnTo>
                <a:lnTo>
                  <a:pt x="76677" y="1568093"/>
                </a:lnTo>
                <a:lnTo>
                  <a:pt x="91436" y="1514815"/>
                </a:lnTo>
                <a:lnTo>
                  <a:pt x="106555" y="1461537"/>
                </a:lnTo>
                <a:lnTo>
                  <a:pt x="123835" y="1410419"/>
                </a:lnTo>
                <a:lnTo>
                  <a:pt x="140394" y="1357502"/>
                </a:lnTo>
                <a:lnTo>
                  <a:pt x="159833" y="1306024"/>
                </a:lnTo>
                <a:lnTo>
                  <a:pt x="181072" y="1257066"/>
                </a:lnTo>
                <a:lnTo>
                  <a:pt x="202311" y="1208108"/>
                </a:lnTo>
                <a:lnTo>
                  <a:pt x="223550" y="1159150"/>
                </a:lnTo>
                <a:lnTo>
                  <a:pt x="246949" y="1112352"/>
                </a:lnTo>
                <a:lnTo>
                  <a:pt x="272508" y="1065194"/>
                </a:lnTo>
                <a:lnTo>
                  <a:pt x="298427" y="1018396"/>
                </a:lnTo>
                <a:lnTo>
                  <a:pt x="323986" y="973758"/>
                </a:lnTo>
                <a:lnTo>
                  <a:pt x="351705" y="928760"/>
                </a:lnTo>
                <a:lnTo>
                  <a:pt x="381224" y="886282"/>
                </a:lnTo>
                <a:lnTo>
                  <a:pt x="411462" y="843804"/>
                </a:lnTo>
                <a:lnTo>
                  <a:pt x="440981" y="803486"/>
                </a:lnTo>
                <a:lnTo>
                  <a:pt x="473020" y="762807"/>
                </a:lnTo>
                <a:lnTo>
                  <a:pt x="505058" y="722489"/>
                </a:lnTo>
                <a:lnTo>
                  <a:pt x="539257" y="683971"/>
                </a:lnTo>
                <a:lnTo>
                  <a:pt x="575255" y="645452"/>
                </a:lnTo>
                <a:lnTo>
                  <a:pt x="609454" y="609454"/>
                </a:lnTo>
                <a:lnTo>
                  <a:pt x="647612" y="573095"/>
                </a:lnTo>
                <a:lnTo>
                  <a:pt x="683971" y="539257"/>
                </a:lnTo>
                <a:lnTo>
                  <a:pt x="724289" y="505058"/>
                </a:lnTo>
                <a:lnTo>
                  <a:pt x="762807" y="470860"/>
                </a:lnTo>
                <a:lnTo>
                  <a:pt x="803485" y="440981"/>
                </a:lnTo>
                <a:lnTo>
                  <a:pt x="845963" y="409302"/>
                </a:lnTo>
                <a:lnTo>
                  <a:pt x="888442" y="379064"/>
                </a:lnTo>
                <a:lnTo>
                  <a:pt x="930920" y="351705"/>
                </a:lnTo>
                <a:lnTo>
                  <a:pt x="975918" y="323986"/>
                </a:lnTo>
                <a:lnTo>
                  <a:pt x="1020556" y="296267"/>
                </a:lnTo>
                <a:lnTo>
                  <a:pt x="1065194" y="270348"/>
                </a:lnTo>
                <a:lnTo>
                  <a:pt x="1112352" y="246949"/>
                </a:lnTo>
                <a:lnTo>
                  <a:pt x="1161310" y="223550"/>
                </a:lnTo>
                <a:lnTo>
                  <a:pt x="1208108" y="200151"/>
                </a:lnTo>
                <a:lnTo>
                  <a:pt x="1257066" y="178912"/>
                </a:lnTo>
                <a:lnTo>
                  <a:pt x="1308184" y="159833"/>
                </a:lnTo>
                <a:lnTo>
                  <a:pt x="1359301" y="140394"/>
                </a:lnTo>
                <a:lnTo>
                  <a:pt x="1410419" y="123835"/>
                </a:lnTo>
                <a:lnTo>
                  <a:pt x="1463697" y="106555"/>
                </a:lnTo>
                <a:lnTo>
                  <a:pt x="1516975" y="91436"/>
                </a:lnTo>
                <a:lnTo>
                  <a:pt x="1570252" y="76677"/>
                </a:lnTo>
                <a:lnTo>
                  <a:pt x="1625690" y="64077"/>
                </a:lnTo>
                <a:lnTo>
                  <a:pt x="1681128" y="51118"/>
                </a:lnTo>
                <a:lnTo>
                  <a:pt x="1736566" y="40678"/>
                </a:lnTo>
                <a:lnTo>
                  <a:pt x="1794163" y="32039"/>
                </a:lnTo>
                <a:lnTo>
                  <a:pt x="1851401" y="23399"/>
                </a:lnTo>
                <a:lnTo>
                  <a:pt x="1908998" y="17279"/>
                </a:lnTo>
                <a:lnTo>
                  <a:pt x="1968756" y="10800"/>
                </a:lnTo>
                <a:lnTo>
                  <a:pt x="2028153" y="6120"/>
                </a:lnTo>
                <a:lnTo>
                  <a:pt x="2087910" y="2160"/>
                </a:lnTo>
                <a:lnTo>
                  <a:pt x="2149828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defTabSz="609402"/>
            <a:endParaRPr lang="en-US" sz="2398" dirty="0">
              <a:solidFill>
                <a:prstClr val="white"/>
              </a:solidFill>
              <a:latin typeface="Muli Regular" charset="0"/>
            </a:endParaRPr>
          </a:p>
        </p:txBody>
      </p:sp>
      <p:sp>
        <p:nvSpPr>
          <p:cNvPr id="49" name="TextBox 112">
            <a:extLst>
              <a:ext uri="{FF2B5EF4-FFF2-40B4-BE49-F238E27FC236}">
                <a16:creationId xmlns:a16="http://schemas.microsoft.com/office/drawing/2014/main" id="{D1AFF482-A640-4D42-921E-52C46EFD0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2787" y="5341557"/>
            <a:ext cx="3087878" cy="3381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388" tIns="45695" rIns="91388" bIns="45695">
            <a:spAutoFit/>
          </a:bodyPr>
          <a:lstStyle/>
          <a:p>
            <a:pPr defTabSz="609402"/>
            <a:r>
              <a:rPr lang="en-AU" altLang="en-US" sz="1598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visionofhumanity.org</a:t>
            </a:r>
            <a:endParaRPr lang="id-ID" altLang="en-US" sz="1598" dirty="0">
              <a:solidFill>
                <a:prstClr val="whit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0" name="Freeform 134">
            <a:extLst>
              <a:ext uri="{FF2B5EF4-FFF2-40B4-BE49-F238E27FC236}">
                <a16:creationId xmlns:a16="http://schemas.microsoft.com/office/drawing/2014/main" id="{E391DA8F-470C-4A47-9AFE-CEAF76BCA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487" y="5402376"/>
            <a:ext cx="272393" cy="238694"/>
          </a:xfrm>
          <a:custGeom>
            <a:avLst/>
            <a:gdLst>
              <a:gd name="T0" fmla="*/ 0 w 426"/>
              <a:gd name="T1" fmla="*/ 0 h 373"/>
              <a:gd name="T2" fmla="*/ 0 w 426"/>
              <a:gd name="T3" fmla="*/ 96229 h 373"/>
              <a:gd name="T4" fmla="*/ 153626 w 426"/>
              <a:gd name="T5" fmla="*/ 96229 h 373"/>
              <a:gd name="T6" fmla="*/ 153626 w 426"/>
              <a:gd name="T7" fmla="*/ 0 h 373"/>
              <a:gd name="T8" fmla="*/ 0 w 426"/>
              <a:gd name="T9" fmla="*/ 0 h 373"/>
              <a:gd name="T10" fmla="*/ 143866 w 426"/>
              <a:gd name="T11" fmla="*/ 86461 h 373"/>
              <a:gd name="T12" fmla="*/ 9398 w 426"/>
              <a:gd name="T13" fmla="*/ 86461 h 373"/>
              <a:gd name="T14" fmla="*/ 9398 w 426"/>
              <a:gd name="T15" fmla="*/ 9406 h 373"/>
              <a:gd name="T16" fmla="*/ 143866 w 426"/>
              <a:gd name="T17" fmla="*/ 9406 h 373"/>
              <a:gd name="T18" fmla="*/ 143866 w 426"/>
              <a:gd name="T19" fmla="*/ 86461 h 373"/>
              <a:gd name="T20" fmla="*/ 100851 w 426"/>
              <a:gd name="T21" fmla="*/ 105634 h 373"/>
              <a:gd name="T22" fmla="*/ 52775 w 426"/>
              <a:gd name="T23" fmla="*/ 105634 h 373"/>
              <a:gd name="T24" fmla="*/ 48076 w 426"/>
              <a:gd name="T25" fmla="*/ 124808 h 373"/>
              <a:gd name="T26" fmla="*/ 38316 w 426"/>
              <a:gd name="T27" fmla="*/ 134575 h 373"/>
              <a:gd name="T28" fmla="*/ 115310 w 426"/>
              <a:gd name="T29" fmla="*/ 134575 h 373"/>
              <a:gd name="T30" fmla="*/ 105550 w 426"/>
              <a:gd name="T31" fmla="*/ 124808 h 373"/>
              <a:gd name="T32" fmla="*/ 100851 w 426"/>
              <a:gd name="T33" fmla="*/ 105634 h 37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26" h="373">
                <a:moveTo>
                  <a:pt x="0" y="0"/>
                </a:moveTo>
                <a:lnTo>
                  <a:pt x="0" y="266"/>
                </a:lnTo>
                <a:lnTo>
                  <a:pt x="425" y="266"/>
                </a:lnTo>
                <a:lnTo>
                  <a:pt x="425" y="0"/>
                </a:lnTo>
                <a:lnTo>
                  <a:pt x="0" y="0"/>
                </a:lnTo>
                <a:close/>
                <a:moveTo>
                  <a:pt x="398" y="239"/>
                </a:moveTo>
                <a:lnTo>
                  <a:pt x="26" y="239"/>
                </a:lnTo>
                <a:lnTo>
                  <a:pt x="26" y="26"/>
                </a:lnTo>
                <a:lnTo>
                  <a:pt x="398" y="26"/>
                </a:lnTo>
                <a:lnTo>
                  <a:pt x="398" y="239"/>
                </a:lnTo>
                <a:close/>
                <a:moveTo>
                  <a:pt x="279" y="292"/>
                </a:moveTo>
                <a:lnTo>
                  <a:pt x="146" y="292"/>
                </a:lnTo>
                <a:lnTo>
                  <a:pt x="133" y="345"/>
                </a:lnTo>
                <a:lnTo>
                  <a:pt x="106" y="372"/>
                </a:lnTo>
                <a:lnTo>
                  <a:pt x="319" y="372"/>
                </a:lnTo>
                <a:lnTo>
                  <a:pt x="292" y="345"/>
                </a:lnTo>
                <a:lnTo>
                  <a:pt x="279" y="29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txBody>
          <a:bodyPr wrap="none" anchor="ctr"/>
          <a:lstStyle/>
          <a:p>
            <a:pPr defTabSz="609402"/>
            <a:endParaRPr lang="en-US" sz="2398" dirty="0">
              <a:solidFill>
                <a:prstClr val="white"/>
              </a:solidFill>
              <a:latin typeface="Muli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92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" grpId="0"/>
      <p:bldP spid="709" grpId="0"/>
      <p:bldP spid="710" grpId="0"/>
      <p:bldP spid="711" grpId="0"/>
      <p:bldP spid="713" grpId="0"/>
      <p:bldP spid="720" grpId="0" animBg="1"/>
      <p:bldP spid="727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29" name="Google Shape;1429;p159"/>
          <p:cNvCxnSpPr/>
          <p:nvPr/>
        </p:nvCxnSpPr>
        <p:spPr>
          <a:xfrm>
            <a:off x="1058011" y="4499476"/>
            <a:ext cx="100760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430" name="Google Shape;1430;p159"/>
          <p:cNvCxnSpPr/>
          <p:nvPr/>
        </p:nvCxnSpPr>
        <p:spPr>
          <a:xfrm>
            <a:off x="4334533" y="1381900"/>
            <a:ext cx="14800" cy="47992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431" name="Google Shape;1431;p159"/>
          <p:cNvCxnSpPr/>
          <p:nvPr/>
        </p:nvCxnSpPr>
        <p:spPr>
          <a:xfrm>
            <a:off x="7819333" y="1347567"/>
            <a:ext cx="15200" cy="48336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432" name="Google Shape;1432;p159"/>
          <p:cNvSpPr txBox="1"/>
          <p:nvPr/>
        </p:nvSpPr>
        <p:spPr>
          <a:xfrm>
            <a:off x="247600" y="232496"/>
            <a:ext cx="47576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IEP Products   </a:t>
            </a:r>
            <a:r>
              <a:rPr kumimoji="0" lang="en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endParaRPr kumimoji="0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33" name="Google Shape;1433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0091" y="4928952"/>
            <a:ext cx="813585" cy="81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8850" y="5039143"/>
            <a:ext cx="2500201" cy="59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Google Shape;1435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8119" y="3389168"/>
            <a:ext cx="1987885" cy="5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1436;p1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63907" y="3025998"/>
            <a:ext cx="1845951" cy="12460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7" name="Google Shape;1437;p159"/>
          <p:cNvCxnSpPr/>
          <p:nvPr/>
        </p:nvCxnSpPr>
        <p:spPr>
          <a:xfrm>
            <a:off x="1092677" y="2826960"/>
            <a:ext cx="100760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438" name="Google Shape;1438;p1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9778" y="4818777"/>
            <a:ext cx="1841584" cy="81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9" name="Google Shape;1439;p1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57817" y="1584368"/>
            <a:ext cx="1337153" cy="8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1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21534" y="1580650"/>
            <a:ext cx="1925588" cy="8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540" y="1580650"/>
            <a:ext cx="2158974" cy="816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42" y="3146261"/>
            <a:ext cx="1739520" cy="9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66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sp>
        <p:nvSpPr>
          <p:cNvPr id="1065" name="Google Shape;1065;p172"/>
          <p:cNvSpPr/>
          <p:nvPr/>
        </p:nvSpPr>
        <p:spPr>
          <a:xfrm>
            <a:off x="0" y="0"/>
            <a:ext cx="4755600" cy="6858000"/>
          </a:xfrm>
          <a:prstGeom prst="rect">
            <a:avLst/>
          </a:prstGeom>
          <a:solidFill>
            <a:srgbClr val="0008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70000"/>
              </a:lnSpc>
            </a:pPr>
            <a:endParaRPr sz="5867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6" name="Google Shape;1066;p172"/>
          <p:cNvSpPr txBox="1"/>
          <p:nvPr/>
        </p:nvSpPr>
        <p:spPr>
          <a:xfrm>
            <a:off x="377800" y="2430383"/>
            <a:ext cx="4131138" cy="2774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AU" sz="5867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the Global Terrorism Index? </a:t>
            </a:r>
            <a:endParaRPr sz="5867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7" name="Google Shape;1067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980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72"/>
          <p:cNvSpPr/>
          <p:nvPr/>
        </p:nvSpPr>
        <p:spPr>
          <a:xfrm>
            <a:off x="558867" y="5204695"/>
            <a:ext cx="1796400" cy="1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69" name="Google Shape;1069;p172"/>
          <p:cNvSpPr txBox="1"/>
          <p:nvPr/>
        </p:nvSpPr>
        <p:spPr>
          <a:xfrm>
            <a:off x="524651" y="1900736"/>
            <a:ext cx="853200" cy="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rgbClr val="000000"/>
              </a:buClr>
              <a:buSzPts val="3600"/>
            </a:pP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3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42" y="-779289"/>
            <a:ext cx="6858000" cy="6858000"/>
          </a:xfrm>
          <a:prstGeom prst="rect">
            <a:avLst/>
          </a:prstGeom>
        </p:spPr>
      </p:pic>
      <p:sp>
        <p:nvSpPr>
          <p:cNvPr id="15" name="Google Shape;2296;p333">
            <a:extLst>
              <a:ext uri="{FF2B5EF4-FFF2-40B4-BE49-F238E27FC236}">
                <a16:creationId xmlns:a16="http://schemas.microsoft.com/office/drawing/2014/main" id="{DFA78317-C080-8845-AFCD-DCD80FF92ECF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Terrorism Index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462293-2846-F94A-91DD-D1914DBE4D40}"/>
              </a:ext>
            </a:extLst>
          </p:cNvPr>
          <p:cNvSpPr/>
          <p:nvPr/>
        </p:nvSpPr>
        <p:spPr>
          <a:xfrm>
            <a:off x="586766" y="1259832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4A9A74-558A-5147-9292-D9D27F66D3FA}"/>
              </a:ext>
            </a:extLst>
          </p:cNvPr>
          <p:cNvSpPr/>
          <p:nvPr/>
        </p:nvSpPr>
        <p:spPr>
          <a:xfrm>
            <a:off x="2969632" y="1259832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22DB3F-FF44-E14F-A9A6-40BA520ED637}"/>
              </a:ext>
            </a:extLst>
          </p:cNvPr>
          <p:cNvSpPr/>
          <p:nvPr/>
        </p:nvSpPr>
        <p:spPr>
          <a:xfrm>
            <a:off x="5352502" y="1259832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7F127C-2CDA-0748-A1F8-09626C0F09A8}"/>
              </a:ext>
            </a:extLst>
          </p:cNvPr>
          <p:cNvSpPr txBox="1"/>
          <p:nvPr/>
        </p:nvSpPr>
        <p:spPr>
          <a:xfrm>
            <a:off x="5403982" y="2049739"/>
            <a:ext cx="2581778" cy="1199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According to the relative impact of terrorism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D2B352-89B1-E145-9547-0CFF6B3FE52A}"/>
              </a:ext>
            </a:extLst>
          </p:cNvPr>
          <p:cNvSpPr/>
          <p:nvPr/>
        </p:nvSpPr>
        <p:spPr>
          <a:xfrm>
            <a:off x="586766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5D3316-46BD-5D44-8170-4A0331608950}"/>
              </a:ext>
            </a:extLst>
          </p:cNvPr>
          <p:cNvSpPr/>
          <p:nvPr/>
        </p:nvSpPr>
        <p:spPr>
          <a:xfrm>
            <a:off x="2969632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0F9686-C1DB-B941-BC39-B187388FD65B}"/>
              </a:ext>
            </a:extLst>
          </p:cNvPr>
          <p:cNvSpPr/>
          <p:nvPr/>
        </p:nvSpPr>
        <p:spPr>
          <a:xfrm>
            <a:off x="5352502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0A9254-6CA3-4740-9EDF-E265050FEF39}"/>
              </a:ext>
            </a:extLst>
          </p:cNvPr>
          <p:cNvGrpSpPr/>
          <p:nvPr/>
        </p:nvGrpSpPr>
        <p:grpSpPr>
          <a:xfrm>
            <a:off x="678752" y="1745726"/>
            <a:ext cx="2246340" cy="1241992"/>
            <a:chOff x="541224" y="1194635"/>
            <a:chExt cx="1685275" cy="931781"/>
          </a:xfrm>
        </p:grpSpPr>
        <p:sp>
          <p:nvSpPr>
            <p:cNvPr id="31" name="Google Shape;2296;p333">
              <a:extLst>
                <a:ext uri="{FF2B5EF4-FFF2-40B4-BE49-F238E27FC236}">
                  <a16:creationId xmlns:a16="http://schemas.microsoft.com/office/drawing/2014/main" id="{6E3F5264-6A2E-B944-85DF-89FDF6F3B809}"/>
                </a:ext>
              </a:extLst>
            </p:cNvPr>
            <p:cNvSpPr txBox="1"/>
            <p:nvPr/>
          </p:nvSpPr>
          <p:spPr>
            <a:xfrm>
              <a:off x="541224" y="1473884"/>
              <a:ext cx="1275860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8</a:t>
              </a:r>
              <a:r>
                <a:rPr lang="en" sz="6398" b="1" spc="-400" baseline="300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th</a:t>
              </a:r>
              <a:endParaRPr sz="6398" b="1" spc="-400" baseline="300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4A6C62B-C9DB-2244-AE72-5A00B6A2A5D9}"/>
                </a:ext>
              </a:extLst>
            </p:cNvPr>
            <p:cNvSpPr txBox="1"/>
            <p:nvPr/>
          </p:nvSpPr>
          <p:spPr>
            <a:xfrm>
              <a:off x="1583149" y="1780156"/>
              <a:ext cx="643350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year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150122-5408-E145-B33B-CEE82FB318E2}"/>
                </a:ext>
              </a:extLst>
            </p:cNvPr>
            <p:cNvSpPr txBox="1"/>
            <p:nvPr/>
          </p:nvSpPr>
          <p:spPr>
            <a:xfrm>
              <a:off x="562080" y="1194635"/>
              <a:ext cx="97238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Now in its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5C0B74-F60B-AC4A-B43F-3261E97B6669}"/>
              </a:ext>
            </a:extLst>
          </p:cNvPr>
          <p:cNvGrpSpPr/>
          <p:nvPr/>
        </p:nvGrpSpPr>
        <p:grpSpPr>
          <a:xfrm>
            <a:off x="3280227" y="1669775"/>
            <a:ext cx="1745469" cy="1582709"/>
            <a:chOff x="2541054" y="1216017"/>
            <a:chExt cx="1309506" cy="118739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FC8AAA-DB59-E84B-BD57-16D2C2B0E8B3}"/>
                </a:ext>
              </a:extLst>
            </p:cNvPr>
            <p:cNvSpPr txBox="1"/>
            <p:nvPr/>
          </p:nvSpPr>
          <p:spPr>
            <a:xfrm>
              <a:off x="2541054" y="1216017"/>
              <a:ext cx="882608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Ranks</a:t>
              </a:r>
            </a:p>
          </p:txBody>
        </p:sp>
        <p:sp>
          <p:nvSpPr>
            <p:cNvPr id="36" name="Google Shape;2296;p333">
              <a:extLst>
                <a:ext uri="{FF2B5EF4-FFF2-40B4-BE49-F238E27FC236}">
                  <a16:creationId xmlns:a16="http://schemas.microsoft.com/office/drawing/2014/main" id="{729D2F17-F2FC-E040-960B-286ACA58ABD2}"/>
                </a:ext>
              </a:extLst>
            </p:cNvPr>
            <p:cNvSpPr txBox="1"/>
            <p:nvPr/>
          </p:nvSpPr>
          <p:spPr>
            <a:xfrm>
              <a:off x="2541054" y="1547804"/>
              <a:ext cx="1309506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163</a:t>
              </a:r>
              <a:endParaRPr sz="6398" b="1" spc="-4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73CBF6D-90EC-FC47-A734-D79DC924531C}"/>
                </a:ext>
              </a:extLst>
            </p:cNvPr>
            <p:cNvSpPr txBox="1"/>
            <p:nvPr/>
          </p:nvSpPr>
          <p:spPr>
            <a:xfrm>
              <a:off x="2551779" y="2057155"/>
              <a:ext cx="1149294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countries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6F67E16-CDD0-DA41-BE8E-20C519CABDD7}"/>
              </a:ext>
            </a:extLst>
          </p:cNvPr>
          <p:cNvSpPr txBox="1"/>
          <p:nvPr/>
        </p:nvSpPr>
        <p:spPr>
          <a:xfrm>
            <a:off x="581975" y="4138276"/>
            <a:ext cx="2264632" cy="156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Used as an indicator in the Global Peace Index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4B051C-0A9B-794D-8A0F-AD6A0F0608C2}"/>
              </a:ext>
            </a:extLst>
          </p:cNvPr>
          <p:cNvSpPr txBox="1"/>
          <p:nvPr/>
        </p:nvSpPr>
        <p:spPr>
          <a:xfrm>
            <a:off x="3051909" y="4138276"/>
            <a:ext cx="2185835" cy="156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Developed by the Institute for Economics and Peace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C9D034-ECA3-8E4D-B77F-F6FBD801C675}"/>
              </a:ext>
            </a:extLst>
          </p:cNvPr>
          <p:cNvSpPr txBox="1"/>
          <p:nvPr/>
        </p:nvSpPr>
        <p:spPr>
          <a:xfrm>
            <a:off x="5476858" y="3906203"/>
            <a:ext cx="2185835" cy="193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Includes contributions from </a:t>
            </a:r>
            <a:r>
              <a:rPr lang="en-US" sz="2399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International Experts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1423154-654A-C94B-9194-E8900151A167}"/>
              </a:ext>
            </a:extLst>
          </p:cNvPr>
          <p:cNvCxnSpPr>
            <a:cxnSpLocks/>
          </p:cNvCxnSpPr>
          <p:nvPr/>
        </p:nvCxnSpPr>
        <p:spPr>
          <a:xfrm flipV="1">
            <a:off x="2953325" y="1528047"/>
            <a:ext cx="0" cy="425418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BB29107-6FFB-8446-BB86-E121CB0A5207}"/>
              </a:ext>
            </a:extLst>
          </p:cNvPr>
          <p:cNvCxnSpPr>
            <a:cxnSpLocks/>
          </p:cNvCxnSpPr>
          <p:nvPr/>
        </p:nvCxnSpPr>
        <p:spPr>
          <a:xfrm flipV="1">
            <a:off x="5263421" y="1528046"/>
            <a:ext cx="0" cy="4254182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8227C32-7398-734F-9873-3D8826D66DD2}"/>
              </a:ext>
            </a:extLst>
          </p:cNvPr>
          <p:cNvCxnSpPr>
            <a:cxnSpLocks/>
          </p:cNvCxnSpPr>
          <p:nvPr/>
        </p:nvCxnSpPr>
        <p:spPr>
          <a:xfrm flipH="1">
            <a:off x="586766" y="3594685"/>
            <a:ext cx="7003252" cy="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060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296;p333">
            <a:extLst>
              <a:ext uri="{FF2B5EF4-FFF2-40B4-BE49-F238E27FC236}">
                <a16:creationId xmlns:a16="http://schemas.microsoft.com/office/drawing/2014/main" id="{FD5115C0-7B08-FC44-8EF2-97C900B93027}"/>
              </a:ext>
            </a:extLst>
          </p:cNvPr>
          <p:cNvSpPr txBox="1"/>
          <p:nvPr/>
        </p:nvSpPr>
        <p:spPr>
          <a:xfrm>
            <a:off x="225112" y="264683"/>
            <a:ext cx="6018506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latin typeface="Arial" panose="020B0604020202020204" pitchFamily="34" charset="0"/>
                <a:cs typeface="Arial" panose="020B0604020202020204" pitchFamily="34" charset="0"/>
              </a:rPr>
              <a:t>Global Terrorism Index: Methodology</a:t>
            </a:r>
            <a:endParaRPr sz="266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E9012C-C5FF-8249-857D-E75F748DD8FD}"/>
              </a:ext>
            </a:extLst>
          </p:cNvPr>
          <p:cNvSpPr txBox="1"/>
          <p:nvPr/>
        </p:nvSpPr>
        <p:spPr>
          <a:xfrm>
            <a:off x="118266" y="572496"/>
            <a:ext cx="10128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of terrorism: The systemic threat or use of violence, whether for or in opposition to established authority, with the intention of communicating a political, religious or ideological message to a group larger than the victim group by generating fear and altering the behaviour of the larger group. </a:t>
            </a:r>
            <a:endParaRPr lang="en-AU" sz="1599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692239"/>
              </p:ext>
            </p:extLst>
          </p:nvPr>
        </p:nvGraphicFramePr>
        <p:xfrm>
          <a:off x="4331624" y="1735330"/>
          <a:ext cx="2517667" cy="1569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068"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</a:t>
                      </a:r>
                    </a:p>
                  </a:txBody>
                  <a:tcPr marL="134506" marR="134506" marT="67253" marB="67253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</a:t>
                      </a:r>
                    </a:p>
                  </a:txBody>
                  <a:tcPr marL="134506" marR="134506" marT="67253" marB="67253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573"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Incidents</a:t>
                      </a: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A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573"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Injuries</a:t>
                      </a: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573"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57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Hostages</a:t>
                      </a:r>
                      <a:endParaRPr lang="en-A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A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395862"/>
                  </a:ext>
                </a:extLst>
              </a:tr>
            </a:tbl>
          </a:graphicData>
        </a:graphic>
      </p:graphicFrame>
      <p:sp>
        <p:nvSpPr>
          <p:cNvPr id="43" name="Content Placeholder 8"/>
          <p:cNvSpPr txBox="1">
            <a:spLocks/>
          </p:cNvSpPr>
          <p:nvPr/>
        </p:nvSpPr>
        <p:spPr>
          <a:xfrm>
            <a:off x="121029" y="3665303"/>
            <a:ext cx="3683132" cy="899763"/>
          </a:xfrm>
          <a:prstGeom prst="rect">
            <a:avLst/>
          </a:prstGeom>
        </p:spPr>
        <p:txBody>
          <a:bodyPr vert="horz" lIns="182843" tIns="91422" rIns="182843" bIns="91422" rtlCol="0">
            <a:normAutofit fontScale="85000" lnSpcReduction="10000"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Lato Light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Lato Light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Lato Light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Lato Light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Lato Light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231" lvl="2">
              <a:lnSpc>
                <a:spcPct val="150000"/>
              </a:lnSpc>
              <a:buClr>
                <a:srgbClr val="C00000"/>
              </a:buClr>
              <a:buSzPct val="80000"/>
            </a:pPr>
            <a:r>
              <a:rPr lang="en-AU" sz="2300" dirty="0">
                <a:solidFill>
                  <a:srgbClr val="37444D"/>
                </a:solidFill>
                <a:latin typeface="Arial" charset="0"/>
                <a:cs typeface="Arial" charset="0"/>
              </a:rPr>
              <a:t>Socio-economic indicators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695186"/>
              </p:ext>
            </p:extLst>
          </p:nvPr>
        </p:nvGraphicFramePr>
        <p:xfrm>
          <a:off x="8319694" y="2040107"/>
          <a:ext cx="3216200" cy="10301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43240">
                  <a:extLst>
                    <a:ext uri="{9D8B030D-6E8A-4147-A177-3AD203B41FA5}">
                      <a16:colId xmlns:a16="http://schemas.microsoft.com/office/drawing/2014/main" val="3638669840"/>
                    </a:ext>
                  </a:extLst>
                </a:gridCol>
                <a:gridCol w="643240">
                  <a:extLst>
                    <a:ext uri="{9D8B030D-6E8A-4147-A177-3AD203B41FA5}">
                      <a16:colId xmlns:a16="http://schemas.microsoft.com/office/drawing/2014/main" val="2055234861"/>
                    </a:ext>
                  </a:extLst>
                </a:gridCol>
                <a:gridCol w="643240">
                  <a:extLst>
                    <a:ext uri="{9D8B030D-6E8A-4147-A177-3AD203B41FA5}">
                      <a16:colId xmlns:a16="http://schemas.microsoft.com/office/drawing/2014/main" val="3181561556"/>
                    </a:ext>
                  </a:extLst>
                </a:gridCol>
                <a:gridCol w="643240">
                  <a:extLst>
                    <a:ext uri="{9D8B030D-6E8A-4147-A177-3AD203B41FA5}">
                      <a16:colId xmlns:a16="http://schemas.microsoft.com/office/drawing/2014/main" val="1844781246"/>
                    </a:ext>
                  </a:extLst>
                </a:gridCol>
                <a:gridCol w="643240">
                  <a:extLst>
                    <a:ext uri="{9D8B030D-6E8A-4147-A177-3AD203B41FA5}">
                      <a16:colId xmlns:a16="http://schemas.microsoft.com/office/drawing/2014/main" val="2954477888"/>
                    </a:ext>
                  </a:extLst>
                </a:gridCol>
              </a:tblGrid>
              <a:tr h="662226"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 minus 1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r>
                        <a:rPr lang="en-AU" sz="10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minus </a:t>
                      </a:r>
                      <a:r>
                        <a:rPr lang="en-A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 minus 3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 minus 4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45645"/>
                  </a:ext>
                </a:extLst>
              </a:tr>
              <a:tr h="367904"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26%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455003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7130486" y="1475512"/>
            <a:ext cx="5433406" cy="447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231" lvl="2">
              <a:lnSpc>
                <a:spcPct val="150000"/>
              </a:lnSpc>
              <a:buClr>
                <a:srgbClr val="C00000"/>
              </a:buClr>
              <a:buSzPct val="80000"/>
            </a:pPr>
            <a:r>
              <a:rPr lang="en-AU" dirty="0">
                <a:solidFill>
                  <a:srgbClr val="37444D"/>
                </a:solidFill>
                <a:latin typeface="Arial" panose="020B0604020202020204" pitchFamily="34" charset="0"/>
              </a:rPr>
              <a:t>Over 5 years to measure long term impact</a:t>
            </a:r>
          </a:p>
        </p:txBody>
      </p:sp>
      <p:sp>
        <p:nvSpPr>
          <p:cNvPr id="51" name="Content Placeholder 8"/>
          <p:cNvSpPr txBox="1">
            <a:spLocks/>
          </p:cNvSpPr>
          <p:nvPr/>
        </p:nvSpPr>
        <p:spPr>
          <a:xfrm>
            <a:off x="7989310" y="3757987"/>
            <a:ext cx="4728728" cy="8997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31" lvl="2" indent="0">
              <a:lnSpc>
                <a:spcPct val="150000"/>
              </a:lnSpc>
              <a:buClr>
                <a:srgbClr val="C00000"/>
              </a:buClr>
              <a:buSzPct val="80000"/>
              <a:buFont typeface="Arial" panose="020B0604020202020204" pitchFamily="34" charset="0"/>
              <a:buNone/>
            </a:pPr>
            <a:r>
              <a:rPr lang="en-AU" sz="1800" dirty="0">
                <a:solidFill>
                  <a:srgbClr val="37444D"/>
                </a:solidFill>
                <a:latin typeface="Arial" charset="0"/>
                <a:cs typeface="Arial" charset="0"/>
              </a:rPr>
              <a:t>Logarithmic banding scores (1-10)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3"/>
          <a:stretch/>
        </p:blipFill>
        <p:spPr>
          <a:xfrm>
            <a:off x="8589661" y="4358953"/>
            <a:ext cx="2532474" cy="1791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07" y="2404754"/>
            <a:ext cx="2644558" cy="763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15" y="2013041"/>
            <a:ext cx="3044781" cy="4762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133" y="4042879"/>
            <a:ext cx="1703608" cy="2409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Google Shape;484;p16"/>
          <p:cNvSpPr/>
          <p:nvPr/>
        </p:nvSpPr>
        <p:spPr>
          <a:xfrm>
            <a:off x="2399339" y="4771530"/>
            <a:ext cx="687421" cy="68742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8861" y="55444"/>
                </a:moveTo>
                <a:cubicBezTo>
                  <a:pt x="108816" y="54966"/>
                  <a:pt x="108750" y="54505"/>
                  <a:pt x="108694" y="54033"/>
                </a:cubicBezTo>
                <a:cubicBezTo>
                  <a:pt x="108566" y="52994"/>
                  <a:pt x="108411" y="51972"/>
                  <a:pt x="108222" y="50955"/>
                </a:cubicBezTo>
                <a:cubicBezTo>
                  <a:pt x="108127" y="50433"/>
                  <a:pt x="108022" y="49922"/>
                  <a:pt x="107911" y="49405"/>
                </a:cubicBezTo>
                <a:cubicBezTo>
                  <a:pt x="107688" y="48400"/>
                  <a:pt x="107427" y="47405"/>
                  <a:pt x="107144" y="46422"/>
                </a:cubicBezTo>
                <a:cubicBezTo>
                  <a:pt x="107016" y="45977"/>
                  <a:pt x="106911" y="45527"/>
                  <a:pt x="106766" y="45088"/>
                </a:cubicBezTo>
                <a:cubicBezTo>
                  <a:pt x="106350" y="43772"/>
                  <a:pt x="105872" y="42477"/>
                  <a:pt x="105350" y="41211"/>
                </a:cubicBezTo>
                <a:cubicBezTo>
                  <a:pt x="105127" y="40672"/>
                  <a:pt x="104866" y="40161"/>
                  <a:pt x="104627" y="39633"/>
                </a:cubicBezTo>
                <a:cubicBezTo>
                  <a:pt x="104283" y="38883"/>
                  <a:pt x="103933" y="38138"/>
                  <a:pt x="103555" y="37411"/>
                </a:cubicBezTo>
                <a:cubicBezTo>
                  <a:pt x="103222" y="36766"/>
                  <a:pt x="102866" y="36133"/>
                  <a:pt x="102500" y="35505"/>
                </a:cubicBezTo>
                <a:cubicBezTo>
                  <a:pt x="102177" y="34950"/>
                  <a:pt x="101838" y="34400"/>
                  <a:pt x="101494" y="33855"/>
                </a:cubicBezTo>
                <a:cubicBezTo>
                  <a:pt x="101066" y="33172"/>
                  <a:pt x="100633" y="32494"/>
                  <a:pt x="100172" y="31838"/>
                </a:cubicBezTo>
                <a:cubicBezTo>
                  <a:pt x="99922" y="31483"/>
                  <a:pt x="99644" y="31138"/>
                  <a:pt x="99383" y="30783"/>
                </a:cubicBezTo>
                <a:cubicBezTo>
                  <a:pt x="97466" y="28222"/>
                  <a:pt x="95327" y="25838"/>
                  <a:pt x="92955" y="23694"/>
                </a:cubicBezTo>
                <a:cubicBezTo>
                  <a:pt x="92805" y="23561"/>
                  <a:pt x="92661" y="23422"/>
                  <a:pt x="92511" y="23288"/>
                </a:cubicBezTo>
                <a:cubicBezTo>
                  <a:pt x="91661" y="22544"/>
                  <a:pt x="90794" y="21816"/>
                  <a:pt x="89894" y="21127"/>
                </a:cubicBezTo>
                <a:cubicBezTo>
                  <a:pt x="89850" y="21088"/>
                  <a:pt x="89805" y="21055"/>
                  <a:pt x="89755" y="21022"/>
                </a:cubicBezTo>
                <a:cubicBezTo>
                  <a:pt x="85883" y="18066"/>
                  <a:pt x="81555" y="15672"/>
                  <a:pt x="76900" y="13961"/>
                </a:cubicBezTo>
                <a:cubicBezTo>
                  <a:pt x="75511" y="16177"/>
                  <a:pt x="74094" y="19000"/>
                  <a:pt x="72444" y="19944"/>
                </a:cubicBezTo>
                <a:cubicBezTo>
                  <a:pt x="70055" y="21305"/>
                  <a:pt x="70227" y="26761"/>
                  <a:pt x="74827" y="26250"/>
                </a:cubicBezTo>
                <a:cubicBezTo>
                  <a:pt x="74827" y="26250"/>
                  <a:pt x="73466" y="27611"/>
                  <a:pt x="74827" y="32555"/>
                </a:cubicBezTo>
                <a:cubicBezTo>
                  <a:pt x="76194" y="37500"/>
                  <a:pt x="78477" y="38572"/>
                  <a:pt x="85227" y="35794"/>
                </a:cubicBezTo>
                <a:cubicBezTo>
                  <a:pt x="88122" y="34600"/>
                  <a:pt x="90322" y="35222"/>
                  <a:pt x="90000" y="38183"/>
                </a:cubicBezTo>
                <a:cubicBezTo>
                  <a:pt x="89316" y="44488"/>
                  <a:pt x="84455" y="44222"/>
                  <a:pt x="88122" y="54377"/>
                </a:cubicBezTo>
                <a:cubicBezTo>
                  <a:pt x="90338" y="60511"/>
                  <a:pt x="95794" y="62900"/>
                  <a:pt x="97838" y="67672"/>
                </a:cubicBezTo>
                <a:cubicBezTo>
                  <a:pt x="98966" y="70294"/>
                  <a:pt x="103283" y="72711"/>
                  <a:pt x="106944" y="74355"/>
                </a:cubicBezTo>
                <a:cubicBezTo>
                  <a:pt x="107338" y="73072"/>
                  <a:pt x="107666" y="71761"/>
                  <a:pt x="107955" y="70427"/>
                </a:cubicBezTo>
                <a:cubicBezTo>
                  <a:pt x="108066" y="69927"/>
                  <a:pt x="108150" y="69411"/>
                  <a:pt x="108244" y="68900"/>
                </a:cubicBezTo>
                <a:cubicBezTo>
                  <a:pt x="108427" y="67911"/>
                  <a:pt x="108583" y="66911"/>
                  <a:pt x="108700" y="65900"/>
                </a:cubicBezTo>
                <a:cubicBezTo>
                  <a:pt x="108755" y="65422"/>
                  <a:pt x="108822" y="64950"/>
                  <a:pt x="108866" y="64466"/>
                </a:cubicBezTo>
                <a:cubicBezTo>
                  <a:pt x="109000" y="63000"/>
                  <a:pt x="109088" y="61511"/>
                  <a:pt x="109088" y="60000"/>
                </a:cubicBezTo>
                <a:cubicBezTo>
                  <a:pt x="109088" y="58461"/>
                  <a:pt x="109000" y="56944"/>
                  <a:pt x="108861" y="55444"/>
                </a:cubicBezTo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2"/>
                  <a:pt x="29872" y="5455"/>
                  <a:pt x="60000" y="5455"/>
                </a:cubicBezTo>
                <a:cubicBezTo>
                  <a:pt x="90122" y="5455"/>
                  <a:pt x="114544" y="29872"/>
                  <a:pt x="114544" y="60000"/>
                </a:cubicBezTo>
                <a:cubicBezTo>
                  <a:pt x="114544" y="90127"/>
                  <a:pt x="90122" y="114544"/>
                  <a:pt x="60000" y="114544"/>
                </a:cubicBezTo>
                <a:moveTo>
                  <a:pt x="60000" y="0"/>
                </a:moveTo>
                <a:cubicBezTo>
                  <a:pt x="26861" y="0"/>
                  <a:pt x="0" y="26866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6"/>
                  <a:pt x="93133" y="0"/>
                  <a:pt x="60000" y="0"/>
                </a:cubicBezTo>
                <a:moveTo>
                  <a:pt x="46705" y="54033"/>
                </a:moveTo>
                <a:cubicBezTo>
                  <a:pt x="47044" y="50111"/>
                  <a:pt x="53350" y="46022"/>
                  <a:pt x="57611" y="44150"/>
                </a:cubicBezTo>
                <a:cubicBezTo>
                  <a:pt x="61872" y="42272"/>
                  <a:pt x="65794" y="41588"/>
                  <a:pt x="65283" y="38350"/>
                </a:cubicBezTo>
                <a:cubicBezTo>
                  <a:pt x="64772" y="35111"/>
                  <a:pt x="63577" y="32727"/>
                  <a:pt x="56933" y="32727"/>
                </a:cubicBezTo>
                <a:cubicBezTo>
                  <a:pt x="50283" y="32727"/>
                  <a:pt x="53183" y="41588"/>
                  <a:pt x="47727" y="36305"/>
                </a:cubicBezTo>
                <a:cubicBezTo>
                  <a:pt x="42272" y="31022"/>
                  <a:pt x="48916" y="32388"/>
                  <a:pt x="51644" y="31194"/>
                </a:cubicBezTo>
                <a:cubicBezTo>
                  <a:pt x="54372" y="30000"/>
                  <a:pt x="57100" y="25055"/>
                  <a:pt x="52327" y="24716"/>
                </a:cubicBezTo>
                <a:cubicBezTo>
                  <a:pt x="47555" y="24377"/>
                  <a:pt x="48577" y="26761"/>
                  <a:pt x="44827" y="25400"/>
                </a:cubicBezTo>
                <a:cubicBezTo>
                  <a:pt x="41077" y="24033"/>
                  <a:pt x="39372" y="30172"/>
                  <a:pt x="36988" y="29316"/>
                </a:cubicBezTo>
                <a:cubicBezTo>
                  <a:pt x="35405" y="28755"/>
                  <a:pt x="31183" y="25583"/>
                  <a:pt x="28388" y="22466"/>
                </a:cubicBezTo>
                <a:cubicBezTo>
                  <a:pt x="22744" y="27222"/>
                  <a:pt x="18205" y="33233"/>
                  <a:pt x="15161" y="40066"/>
                </a:cubicBezTo>
                <a:cubicBezTo>
                  <a:pt x="15972" y="49233"/>
                  <a:pt x="20966" y="54033"/>
                  <a:pt x="20966" y="54033"/>
                </a:cubicBezTo>
                <a:cubicBezTo>
                  <a:pt x="20966" y="54033"/>
                  <a:pt x="23522" y="60000"/>
                  <a:pt x="38861" y="67327"/>
                </a:cubicBezTo>
                <a:cubicBezTo>
                  <a:pt x="38861" y="67327"/>
                  <a:pt x="41761" y="67500"/>
                  <a:pt x="38350" y="64088"/>
                </a:cubicBezTo>
                <a:cubicBezTo>
                  <a:pt x="34944" y="60683"/>
                  <a:pt x="31194" y="56422"/>
                  <a:pt x="35455" y="54205"/>
                </a:cubicBezTo>
                <a:cubicBezTo>
                  <a:pt x="39716" y="51988"/>
                  <a:pt x="40911" y="52161"/>
                  <a:pt x="41933" y="56250"/>
                </a:cubicBezTo>
                <a:cubicBezTo>
                  <a:pt x="42955" y="60338"/>
                  <a:pt x="46361" y="57955"/>
                  <a:pt x="46705" y="54033"/>
                </a:cubicBezTo>
                <a:moveTo>
                  <a:pt x="90255" y="71505"/>
                </a:moveTo>
                <a:cubicBezTo>
                  <a:pt x="88294" y="72700"/>
                  <a:pt x="88377" y="75338"/>
                  <a:pt x="90000" y="76788"/>
                </a:cubicBezTo>
                <a:cubicBezTo>
                  <a:pt x="91616" y="78238"/>
                  <a:pt x="94855" y="80111"/>
                  <a:pt x="95877" y="76788"/>
                </a:cubicBezTo>
                <a:cubicBezTo>
                  <a:pt x="96900" y="73466"/>
                  <a:pt x="92216" y="70311"/>
                  <a:pt x="90255" y="71505"/>
                </a:cubicBezTo>
                <a:moveTo>
                  <a:pt x="66816" y="71933"/>
                </a:moveTo>
                <a:cubicBezTo>
                  <a:pt x="61022" y="66988"/>
                  <a:pt x="61705" y="64772"/>
                  <a:pt x="54372" y="64772"/>
                </a:cubicBezTo>
                <a:cubicBezTo>
                  <a:pt x="47044" y="64772"/>
                  <a:pt x="42444" y="66477"/>
                  <a:pt x="44316" y="76705"/>
                </a:cubicBezTo>
                <a:cubicBezTo>
                  <a:pt x="46194" y="86933"/>
                  <a:pt x="51644" y="82327"/>
                  <a:pt x="51138" y="90172"/>
                </a:cubicBezTo>
                <a:cubicBezTo>
                  <a:pt x="50622" y="98011"/>
                  <a:pt x="52500" y="99716"/>
                  <a:pt x="53694" y="101588"/>
                </a:cubicBezTo>
                <a:cubicBezTo>
                  <a:pt x="54888" y="103466"/>
                  <a:pt x="58466" y="108922"/>
                  <a:pt x="59827" y="101250"/>
                </a:cubicBezTo>
                <a:cubicBezTo>
                  <a:pt x="61194" y="93577"/>
                  <a:pt x="63750" y="89316"/>
                  <a:pt x="66644" y="85566"/>
                </a:cubicBezTo>
                <a:cubicBezTo>
                  <a:pt x="69544" y="81816"/>
                  <a:pt x="72611" y="76872"/>
                  <a:pt x="66816" y="71933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" name="Google Shape;75;p13"/>
          <p:cNvSpPr/>
          <p:nvPr/>
        </p:nvSpPr>
        <p:spPr>
          <a:xfrm>
            <a:off x="1505209" y="4849130"/>
            <a:ext cx="610158" cy="53881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4544" y="113333"/>
                </a:moveTo>
                <a:lnTo>
                  <a:pt x="103638" y="113333"/>
                </a:lnTo>
                <a:lnTo>
                  <a:pt x="103638" y="6666"/>
                </a:lnTo>
                <a:lnTo>
                  <a:pt x="114544" y="6666"/>
                </a:lnTo>
                <a:cubicBezTo>
                  <a:pt x="114544" y="6666"/>
                  <a:pt x="114544" y="113333"/>
                  <a:pt x="114544" y="113333"/>
                </a:cubicBezTo>
                <a:close/>
                <a:moveTo>
                  <a:pt x="117272" y="0"/>
                </a:moveTo>
                <a:lnTo>
                  <a:pt x="100911" y="0"/>
                </a:lnTo>
                <a:cubicBezTo>
                  <a:pt x="99405" y="0"/>
                  <a:pt x="98183" y="1494"/>
                  <a:pt x="98183" y="3333"/>
                </a:cubicBezTo>
                <a:lnTo>
                  <a:pt x="98183" y="116666"/>
                </a:lnTo>
                <a:cubicBezTo>
                  <a:pt x="98183" y="118511"/>
                  <a:pt x="99405" y="120000"/>
                  <a:pt x="100911" y="120000"/>
                </a:cubicBezTo>
                <a:lnTo>
                  <a:pt x="117272" y="120000"/>
                </a:lnTo>
                <a:cubicBezTo>
                  <a:pt x="118777" y="120000"/>
                  <a:pt x="120000" y="118511"/>
                  <a:pt x="120000" y="116666"/>
                </a:cubicBezTo>
                <a:lnTo>
                  <a:pt x="120000" y="3333"/>
                </a:lnTo>
                <a:cubicBezTo>
                  <a:pt x="120000" y="1494"/>
                  <a:pt x="118777" y="0"/>
                  <a:pt x="117272" y="0"/>
                </a:cubicBezTo>
                <a:moveTo>
                  <a:pt x="49088" y="113333"/>
                </a:moveTo>
                <a:lnTo>
                  <a:pt x="38183" y="113333"/>
                </a:lnTo>
                <a:lnTo>
                  <a:pt x="38183" y="20000"/>
                </a:lnTo>
                <a:lnTo>
                  <a:pt x="49088" y="20000"/>
                </a:lnTo>
                <a:cubicBezTo>
                  <a:pt x="49088" y="20000"/>
                  <a:pt x="49088" y="113333"/>
                  <a:pt x="49088" y="113333"/>
                </a:cubicBezTo>
                <a:close/>
                <a:moveTo>
                  <a:pt x="51816" y="13333"/>
                </a:moveTo>
                <a:lnTo>
                  <a:pt x="35455" y="13333"/>
                </a:lnTo>
                <a:cubicBezTo>
                  <a:pt x="33950" y="13333"/>
                  <a:pt x="32727" y="14827"/>
                  <a:pt x="32727" y="16666"/>
                </a:cubicBezTo>
                <a:lnTo>
                  <a:pt x="32727" y="116666"/>
                </a:lnTo>
                <a:cubicBezTo>
                  <a:pt x="32727" y="118511"/>
                  <a:pt x="33950" y="120000"/>
                  <a:pt x="35455" y="120000"/>
                </a:cubicBezTo>
                <a:lnTo>
                  <a:pt x="51816" y="120000"/>
                </a:lnTo>
                <a:cubicBezTo>
                  <a:pt x="53322" y="120000"/>
                  <a:pt x="54544" y="118511"/>
                  <a:pt x="54544" y="116666"/>
                </a:cubicBezTo>
                <a:lnTo>
                  <a:pt x="54544" y="16666"/>
                </a:lnTo>
                <a:cubicBezTo>
                  <a:pt x="54544" y="14827"/>
                  <a:pt x="53322" y="13333"/>
                  <a:pt x="51816" y="13333"/>
                </a:cubicBezTo>
                <a:moveTo>
                  <a:pt x="81816" y="113333"/>
                </a:moveTo>
                <a:lnTo>
                  <a:pt x="70911" y="113333"/>
                </a:lnTo>
                <a:lnTo>
                  <a:pt x="70911" y="60000"/>
                </a:lnTo>
                <a:lnTo>
                  <a:pt x="81816" y="60000"/>
                </a:lnTo>
                <a:cubicBezTo>
                  <a:pt x="81816" y="60000"/>
                  <a:pt x="81816" y="113333"/>
                  <a:pt x="81816" y="113333"/>
                </a:cubicBezTo>
                <a:close/>
                <a:moveTo>
                  <a:pt x="84544" y="53333"/>
                </a:moveTo>
                <a:lnTo>
                  <a:pt x="68183" y="53333"/>
                </a:lnTo>
                <a:cubicBezTo>
                  <a:pt x="66677" y="53333"/>
                  <a:pt x="65455" y="54827"/>
                  <a:pt x="65455" y="56666"/>
                </a:cubicBezTo>
                <a:lnTo>
                  <a:pt x="65455" y="116666"/>
                </a:lnTo>
                <a:cubicBezTo>
                  <a:pt x="65455" y="118511"/>
                  <a:pt x="66677" y="120000"/>
                  <a:pt x="68183" y="120000"/>
                </a:cubicBezTo>
                <a:lnTo>
                  <a:pt x="84544" y="120000"/>
                </a:lnTo>
                <a:cubicBezTo>
                  <a:pt x="86050" y="120000"/>
                  <a:pt x="87272" y="118511"/>
                  <a:pt x="87272" y="116666"/>
                </a:cubicBezTo>
                <a:lnTo>
                  <a:pt x="87272" y="56666"/>
                </a:lnTo>
                <a:cubicBezTo>
                  <a:pt x="87272" y="54827"/>
                  <a:pt x="86050" y="53333"/>
                  <a:pt x="84544" y="53333"/>
                </a:cubicBezTo>
                <a:moveTo>
                  <a:pt x="16361" y="113333"/>
                </a:moveTo>
                <a:lnTo>
                  <a:pt x="5455" y="113333"/>
                </a:lnTo>
                <a:lnTo>
                  <a:pt x="5455" y="80000"/>
                </a:lnTo>
                <a:lnTo>
                  <a:pt x="16361" y="80000"/>
                </a:lnTo>
                <a:cubicBezTo>
                  <a:pt x="16361" y="80000"/>
                  <a:pt x="16361" y="113333"/>
                  <a:pt x="16361" y="113333"/>
                </a:cubicBezTo>
                <a:close/>
                <a:moveTo>
                  <a:pt x="19088" y="73333"/>
                </a:moveTo>
                <a:lnTo>
                  <a:pt x="2727" y="73333"/>
                </a:lnTo>
                <a:cubicBezTo>
                  <a:pt x="1222" y="73333"/>
                  <a:pt x="0" y="74827"/>
                  <a:pt x="0" y="76666"/>
                </a:cubicBezTo>
                <a:lnTo>
                  <a:pt x="0" y="116666"/>
                </a:lnTo>
                <a:cubicBezTo>
                  <a:pt x="0" y="118511"/>
                  <a:pt x="1222" y="120000"/>
                  <a:pt x="2727" y="120000"/>
                </a:cubicBezTo>
                <a:lnTo>
                  <a:pt x="19088" y="120000"/>
                </a:lnTo>
                <a:cubicBezTo>
                  <a:pt x="20594" y="120000"/>
                  <a:pt x="21816" y="118511"/>
                  <a:pt x="21816" y="116666"/>
                </a:cubicBezTo>
                <a:lnTo>
                  <a:pt x="21816" y="76666"/>
                </a:lnTo>
                <a:cubicBezTo>
                  <a:pt x="21816" y="74827"/>
                  <a:pt x="20594" y="73333"/>
                  <a:pt x="19088" y="73333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" name="Google Shape;146;p13"/>
          <p:cNvSpPr/>
          <p:nvPr/>
        </p:nvSpPr>
        <p:spPr>
          <a:xfrm>
            <a:off x="511329" y="4834064"/>
            <a:ext cx="709908" cy="58175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4761" y="113333"/>
                </a:moveTo>
                <a:cubicBezTo>
                  <a:pt x="26033" y="103950"/>
                  <a:pt x="32761" y="100200"/>
                  <a:pt x="39633" y="97183"/>
                </a:cubicBezTo>
                <a:lnTo>
                  <a:pt x="39850" y="97094"/>
                </a:lnTo>
                <a:cubicBezTo>
                  <a:pt x="44750" y="95500"/>
                  <a:pt x="53477" y="89105"/>
                  <a:pt x="53477" y="75383"/>
                </a:cubicBezTo>
                <a:cubicBezTo>
                  <a:pt x="53477" y="63744"/>
                  <a:pt x="49622" y="58066"/>
                  <a:pt x="47544" y="55011"/>
                </a:cubicBezTo>
                <a:cubicBezTo>
                  <a:pt x="47133" y="54394"/>
                  <a:pt x="46633" y="53605"/>
                  <a:pt x="46744" y="53777"/>
                </a:cubicBezTo>
                <a:cubicBezTo>
                  <a:pt x="46577" y="53327"/>
                  <a:pt x="45761" y="50716"/>
                  <a:pt x="46938" y="44638"/>
                </a:cubicBezTo>
                <a:cubicBezTo>
                  <a:pt x="47494" y="41788"/>
                  <a:pt x="46555" y="40227"/>
                  <a:pt x="46555" y="40227"/>
                </a:cubicBezTo>
                <a:cubicBezTo>
                  <a:pt x="45066" y="36138"/>
                  <a:pt x="42300" y="28516"/>
                  <a:pt x="44377" y="22361"/>
                </a:cubicBezTo>
                <a:cubicBezTo>
                  <a:pt x="47166" y="13844"/>
                  <a:pt x="49638" y="12166"/>
                  <a:pt x="54116" y="9705"/>
                </a:cubicBezTo>
                <a:cubicBezTo>
                  <a:pt x="54377" y="9561"/>
                  <a:pt x="54633" y="9394"/>
                  <a:pt x="54872" y="9205"/>
                </a:cubicBezTo>
                <a:cubicBezTo>
                  <a:pt x="55716" y="8527"/>
                  <a:pt x="59300" y="6666"/>
                  <a:pt x="63350" y="6666"/>
                </a:cubicBezTo>
                <a:cubicBezTo>
                  <a:pt x="65377" y="6666"/>
                  <a:pt x="67083" y="7138"/>
                  <a:pt x="68433" y="8077"/>
                </a:cubicBezTo>
                <a:cubicBezTo>
                  <a:pt x="70055" y="9194"/>
                  <a:pt x="71611" y="11327"/>
                  <a:pt x="73961" y="18172"/>
                </a:cubicBezTo>
                <a:cubicBezTo>
                  <a:pt x="78338" y="30383"/>
                  <a:pt x="75566" y="37211"/>
                  <a:pt x="74166" y="39577"/>
                </a:cubicBezTo>
                <a:cubicBezTo>
                  <a:pt x="73238" y="41150"/>
                  <a:pt x="72922" y="43133"/>
                  <a:pt x="73283" y="45011"/>
                </a:cubicBezTo>
                <a:cubicBezTo>
                  <a:pt x="74366" y="50605"/>
                  <a:pt x="73666" y="52966"/>
                  <a:pt x="73483" y="53438"/>
                </a:cubicBezTo>
                <a:cubicBezTo>
                  <a:pt x="73438" y="53505"/>
                  <a:pt x="72783" y="54522"/>
                  <a:pt x="72450" y="55011"/>
                </a:cubicBezTo>
                <a:cubicBezTo>
                  <a:pt x="70377" y="58066"/>
                  <a:pt x="66516" y="63744"/>
                  <a:pt x="66516" y="75383"/>
                </a:cubicBezTo>
                <a:cubicBezTo>
                  <a:pt x="66516" y="89105"/>
                  <a:pt x="75250" y="95500"/>
                  <a:pt x="80150" y="97094"/>
                </a:cubicBezTo>
                <a:lnTo>
                  <a:pt x="80366" y="97183"/>
                </a:lnTo>
                <a:cubicBezTo>
                  <a:pt x="87238" y="100200"/>
                  <a:pt x="93966" y="103950"/>
                  <a:pt x="95238" y="113333"/>
                </a:cubicBezTo>
                <a:cubicBezTo>
                  <a:pt x="95238" y="113333"/>
                  <a:pt x="24761" y="113333"/>
                  <a:pt x="24761" y="113333"/>
                </a:cubicBezTo>
                <a:close/>
                <a:moveTo>
                  <a:pt x="81750" y="90711"/>
                </a:moveTo>
                <a:cubicBezTo>
                  <a:pt x="81750" y="90711"/>
                  <a:pt x="71972" y="87861"/>
                  <a:pt x="71972" y="75383"/>
                </a:cubicBezTo>
                <a:cubicBezTo>
                  <a:pt x="71972" y="64422"/>
                  <a:pt x="75988" y="60561"/>
                  <a:pt x="77538" y="57894"/>
                </a:cubicBezTo>
                <a:cubicBezTo>
                  <a:pt x="77538" y="57894"/>
                  <a:pt x="80727" y="54483"/>
                  <a:pt x="78588" y="43477"/>
                </a:cubicBezTo>
                <a:cubicBezTo>
                  <a:pt x="82150" y="37444"/>
                  <a:pt x="83305" y="27622"/>
                  <a:pt x="78950" y="15494"/>
                </a:cubicBezTo>
                <a:cubicBezTo>
                  <a:pt x="76522" y="8411"/>
                  <a:pt x="74383" y="4527"/>
                  <a:pt x="71116" y="2272"/>
                </a:cubicBezTo>
                <a:cubicBezTo>
                  <a:pt x="68722" y="611"/>
                  <a:pt x="66000" y="0"/>
                  <a:pt x="63350" y="0"/>
                </a:cubicBezTo>
                <a:cubicBezTo>
                  <a:pt x="58422" y="0"/>
                  <a:pt x="53750" y="2133"/>
                  <a:pt x="51883" y="3627"/>
                </a:cubicBezTo>
                <a:cubicBezTo>
                  <a:pt x="46427" y="6622"/>
                  <a:pt x="42761" y="9377"/>
                  <a:pt x="39316" y="19883"/>
                </a:cubicBezTo>
                <a:cubicBezTo>
                  <a:pt x="36333" y="28711"/>
                  <a:pt x="39883" y="38288"/>
                  <a:pt x="41633" y="43100"/>
                </a:cubicBezTo>
                <a:cubicBezTo>
                  <a:pt x="39500" y="54111"/>
                  <a:pt x="42455" y="57894"/>
                  <a:pt x="42455" y="57894"/>
                </a:cubicBezTo>
                <a:cubicBezTo>
                  <a:pt x="44011" y="60561"/>
                  <a:pt x="48022" y="64422"/>
                  <a:pt x="48022" y="75383"/>
                </a:cubicBezTo>
                <a:cubicBezTo>
                  <a:pt x="48022" y="87861"/>
                  <a:pt x="38250" y="90711"/>
                  <a:pt x="38250" y="90711"/>
                </a:cubicBezTo>
                <a:cubicBezTo>
                  <a:pt x="32044" y="93438"/>
                  <a:pt x="19088" y="98666"/>
                  <a:pt x="19088" y="116666"/>
                </a:cubicBezTo>
                <a:cubicBezTo>
                  <a:pt x="19088" y="116666"/>
                  <a:pt x="19088" y="120000"/>
                  <a:pt x="21816" y="120000"/>
                </a:cubicBezTo>
                <a:lnTo>
                  <a:pt x="98183" y="120000"/>
                </a:lnTo>
                <a:cubicBezTo>
                  <a:pt x="100911" y="120000"/>
                  <a:pt x="100911" y="116666"/>
                  <a:pt x="100911" y="116666"/>
                </a:cubicBezTo>
                <a:cubicBezTo>
                  <a:pt x="100911" y="98666"/>
                  <a:pt x="87955" y="93438"/>
                  <a:pt x="81750" y="90711"/>
                </a:cubicBezTo>
                <a:moveTo>
                  <a:pt x="108422" y="83366"/>
                </a:moveTo>
                <a:cubicBezTo>
                  <a:pt x="108422" y="83366"/>
                  <a:pt x="102311" y="81672"/>
                  <a:pt x="102311" y="71966"/>
                </a:cubicBezTo>
                <a:cubicBezTo>
                  <a:pt x="102311" y="63438"/>
                  <a:pt x="104411" y="60438"/>
                  <a:pt x="105650" y="58366"/>
                </a:cubicBezTo>
                <a:cubicBezTo>
                  <a:pt x="105650" y="58366"/>
                  <a:pt x="108016" y="55416"/>
                  <a:pt x="106311" y="46861"/>
                </a:cubicBezTo>
                <a:cubicBezTo>
                  <a:pt x="107711" y="43111"/>
                  <a:pt x="110555" y="35661"/>
                  <a:pt x="108166" y="28800"/>
                </a:cubicBezTo>
                <a:cubicBezTo>
                  <a:pt x="105411" y="20633"/>
                  <a:pt x="103583" y="18483"/>
                  <a:pt x="99222" y="16155"/>
                </a:cubicBezTo>
                <a:cubicBezTo>
                  <a:pt x="97727" y="14994"/>
                  <a:pt x="93988" y="13333"/>
                  <a:pt x="90044" y="13333"/>
                </a:cubicBezTo>
                <a:cubicBezTo>
                  <a:pt x="88183" y="13333"/>
                  <a:pt x="86283" y="13738"/>
                  <a:pt x="84544" y="14705"/>
                </a:cubicBezTo>
                <a:cubicBezTo>
                  <a:pt x="85238" y="16861"/>
                  <a:pt x="85827" y="19000"/>
                  <a:pt x="86250" y="21105"/>
                </a:cubicBezTo>
                <a:cubicBezTo>
                  <a:pt x="86316" y="21055"/>
                  <a:pt x="86388" y="20994"/>
                  <a:pt x="86461" y="20944"/>
                </a:cubicBezTo>
                <a:cubicBezTo>
                  <a:pt x="87388" y="20316"/>
                  <a:pt x="88600" y="20000"/>
                  <a:pt x="90044" y="20000"/>
                </a:cubicBezTo>
                <a:cubicBezTo>
                  <a:pt x="92866" y="20000"/>
                  <a:pt x="95616" y="21250"/>
                  <a:pt x="96288" y="21772"/>
                </a:cubicBezTo>
                <a:cubicBezTo>
                  <a:pt x="96527" y="21961"/>
                  <a:pt x="96783" y="22127"/>
                  <a:pt x="97038" y="22266"/>
                </a:cubicBezTo>
                <a:cubicBezTo>
                  <a:pt x="99722" y="23694"/>
                  <a:pt x="100727" y="24233"/>
                  <a:pt x="103122" y="31338"/>
                </a:cubicBezTo>
                <a:cubicBezTo>
                  <a:pt x="104566" y="35483"/>
                  <a:pt x="102511" y="40988"/>
                  <a:pt x="101405" y="43950"/>
                </a:cubicBezTo>
                <a:cubicBezTo>
                  <a:pt x="100894" y="45311"/>
                  <a:pt x="100722" y="46983"/>
                  <a:pt x="101011" y="48433"/>
                </a:cubicBezTo>
                <a:cubicBezTo>
                  <a:pt x="101755" y="52177"/>
                  <a:pt x="101411" y="53922"/>
                  <a:pt x="101288" y="54355"/>
                </a:cubicBezTo>
                <a:cubicBezTo>
                  <a:pt x="101277" y="54377"/>
                  <a:pt x="101261" y="54405"/>
                  <a:pt x="101244" y="54433"/>
                </a:cubicBezTo>
                <a:lnTo>
                  <a:pt x="101061" y="54738"/>
                </a:lnTo>
                <a:cubicBezTo>
                  <a:pt x="99588" y="57166"/>
                  <a:pt x="96855" y="61700"/>
                  <a:pt x="96855" y="71966"/>
                </a:cubicBezTo>
                <a:cubicBezTo>
                  <a:pt x="96855" y="83438"/>
                  <a:pt x="103166" y="88516"/>
                  <a:pt x="106827" y="89750"/>
                </a:cubicBezTo>
                <a:cubicBezTo>
                  <a:pt x="110311" y="91272"/>
                  <a:pt x="113527" y="93661"/>
                  <a:pt x="114344" y="99994"/>
                </a:cubicBezTo>
                <a:lnTo>
                  <a:pt x="102550" y="100000"/>
                </a:lnTo>
                <a:cubicBezTo>
                  <a:pt x="103594" y="101961"/>
                  <a:pt x="104455" y="104194"/>
                  <a:pt x="105111" y="106666"/>
                </a:cubicBezTo>
                <a:lnTo>
                  <a:pt x="117272" y="106661"/>
                </a:lnTo>
                <a:cubicBezTo>
                  <a:pt x="120000" y="106661"/>
                  <a:pt x="120000" y="103327"/>
                  <a:pt x="120000" y="103327"/>
                </a:cubicBezTo>
                <a:cubicBezTo>
                  <a:pt x="120000" y="89994"/>
                  <a:pt x="113388" y="85488"/>
                  <a:pt x="108422" y="83366"/>
                </a:cubicBezTo>
                <a:moveTo>
                  <a:pt x="13172" y="89750"/>
                </a:moveTo>
                <a:cubicBezTo>
                  <a:pt x="16833" y="88516"/>
                  <a:pt x="23144" y="83438"/>
                  <a:pt x="23144" y="71966"/>
                </a:cubicBezTo>
                <a:cubicBezTo>
                  <a:pt x="23144" y="61700"/>
                  <a:pt x="20405" y="57166"/>
                  <a:pt x="18938" y="54738"/>
                </a:cubicBezTo>
                <a:lnTo>
                  <a:pt x="18755" y="54433"/>
                </a:lnTo>
                <a:cubicBezTo>
                  <a:pt x="18738" y="54405"/>
                  <a:pt x="18722" y="54377"/>
                  <a:pt x="18705" y="54355"/>
                </a:cubicBezTo>
                <a:cubicBezTo>
                  <a:pt x="18588" y="53922"/>
                  <a:pt x="18238" y="52177"/>
                  <a:pt x="18988" y="48433"/>
                </a:cubicBezTo>
                <a:cubicBezTo>
                  <a:pt x="19277" y="46983"/>
                  <a:pt x="19105" y="45311"/>
                  <a:pt x="18594" y="43950"/>
                </a:cubicBezTo>
                <a:cubicBezTo>
                  <a:pt x="17488" y="40988"/>
                  <a:pt x="15433" y="35483"/>
                  <a:pt x="16877" y="31338"/>
                </a:cubicBezTo>
                <a:cubicBezTo>
                  <a:pt x="19272" y="24233"/>
                  <a:pt x="20272" y="23694"/>
                  <a:pt x="22961" y="22266"/>
                </a:cubicBezTo>
                <a:cubicBezTo>
                  <a:pt x="23222" y="22127"/>
                  <a:pt x="23472" y="21961"/>
                  <a:pt x="23711" y="21772"/>
                </a:cubicBezTo>
                <a:cubicBezTo>
                  <a:pt x="24383" y="21250"/>
                  <a:pt x="27133" y="20000"/>
                  <a:pt x="29955" y="20000"/>
                </a:cubicBezTo>
                <a:cubicBezTo>
                  <a:pt x="31311" y="20000"/>
                  <a:pt x="32438" y="20305"/>
                  <a:pt x="33344" y="20861"/>
                </a:cubicBezTo>
                <a:cubicBezTo>
                  <a:pt x="33583" y="19711"/>
                  <a:pt x="33866" y="18561"/>
                  <a:pt x="34250" y="17411"/>
                </a:cubicBezTo>
                <a:cubicBezTo>
                  <a:pt x="34583" y="16388"/>
                  <a:pt x="34938" y="15516"/>
                  <a:pt x="35283" y="14611"/>
                </a:cubicBezTo>
                <a:cubicBezTo>
                  <a:pt x="33588" y="13711"/>
                  <a:pt x="31755" y="13333"/>
                  <a:pt x="29955" y="13333"/>
                </a:cubicBezTo>
                <a:cubicBezTo>
                  <a:pt x="26011" y="13333"/>
                  <a:pt x="22272" y="14994"/>
                  <a:pt x="20777" y="16155"/>
                </a:cubicBezTo>
                <a:cubicBezTo>
                  <a:pt x="16416" y="18483"/>
                  <a:pt x="14583" y="20633"/>
                  <a:pt x="11833" y="28800"/>
                </a:cubicBezTo>
                <a:cubicBezTo>
                  <a:pt x="9444" y="35661"/>
                  <a:pt x="12288" y="43111"/>
                  <a:pt x="13688" y="46861"/>
                </a:cubicBezTo>
                <a:cubicBezTo>
                  <a:pt x="11977" y="55416"/>
                  <a:pt x="14350" y="58366"/>
                  <a:pt x="14350" y="58366"/>
                </a:cubicBezTo>
                <a:cubicBezTo>
                  <a:pt x="15588" y="60438"/>
                  <a:pt x="17694" y="63438"/>
                  <a:pt x="17694" y="71966"/>
                </a:cubicBezTo>
                <a:cubicBezTo>
                  <a:pt x="17694" y="81672"/>
                  <a:pt x="11577" y="83366"/>
                  <a:pt x="11577" y="83366"/>
                </a:cubicBezTo>
                <a:cubicBezTo>
                  <a:pt x="6616" y="85488"/>
                  <a:pt x="0" y="89994"/>
                  <a:pt x="0" y="103327"/>
                </a:cubicBezTo>
                <a:cubicBezTo>
                  <a:pt x="0" y="103327"/>
                  <a:pt x="0" y="106661"/>
                  <a:pt x="2727" y="106661"/>
                </a:cubicBezTo>
                <a:lnTo>
                  <a:pt x="14888" y="106666"/>
                </a:lnTo>
                <a:cubicBezTo>
                  <a:pt x="15544" y="104194"/>
                  <a:pt x="16400" y="101961"/>
                  <a:pt x="17450" y="100000"/>
                </a:cubicBezTo>
                <a:lnTo>
                  <a:pt x="5655" y="99994"/>
                </a:lnTo>
                <a:cubicBezTo>
                  <a:pt x="6472" y="93661"/>
                  <a:pt x="9688" y="91272"/>
                  <a:pt x="13172" y="8975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" name="Google Shape;449;p16"/>
          <p:cNvSpPr/>
          <p:nvPr/>
        </p:nvSpPr>
        <p:spPr>
          <a:xfrm>
            <a:off x="3633728" y="2223873"/>
            <a:ext cx="323448" cy="59256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000" y="110900"/>
                </a:moveTo>
                <a:lnTo>
                  <a:pt x="10000" y="9100"/>
                </a:lnTo>
                <a:lnTo>
                  <a:pt x="107761" y="60000"/>
                </a:lnTo>
                <a:cubicBezTo>
                  <a:pt x="107761" y="60000"/>
                  <a:pt x="10000" y="110900"/>
                  <a:pt x="10000" y="110900"/>
                </a:cubicBezTo>
                <a:close/>
                <a:moveTo>
                  <a:pt x="120000" y="60000"/>
                </a:moveTo>
                <a:cubicBezTo>
                  <a:pt x="120000" y="59222"/>
                  <a:pt x="119394" y="58533"/>
                  <a:pt x="118433" y="58033"/>
                </a:cubicBezTo>
                <a:lnTo>
                  <a:pt x="118450" y="58027"/>
                </a:lnTo>
                <a:lnTo>
                  <a:pt x="8450" y="755"/>
                </a:lnTo>
                <a:lnTo>
                  <a:pt x="8438" y="761"/>
                </a:lnTo>
                <a:cubicBezTo>
                  <a:pt x="7538" y="294"/>
                  <a:pt x="6338" y="0"/>
                  <a:pt x="5000" y="0"/>
                </a:cubicBezTo>
                <a:cubicBezTo>
                  <a:pt x="2238" y="0"/>
                  <a:pt x="0" y="1222"/>
                  <a:pt x="0" y="2727"/>
                </a:cubicBezTo>
                <a:lnTo>
                  <a:pt x="0" y="117272"/>
                </a:lnTo>
                <a:cubicBezTo>
                  <a:pt x="0" y="118777"/>
                  <a:pt x="2238" y="120000"/>
                  <a:pt x="5000" y="120000"/>
                </a:cubicBezTo>
                <a:cubicBezTo>
                  <a:pt x="6338" y="120000"/>
                  <a:pt x="7538" y="119705"/>
                  <a:pt x="8438" y="119238"/>
                </a:cubicBezTo>
                <a:lnTo>
                  <a:pt x="8450" y="119250"/>
                </a:lnTo>
                <a:lnTo>
                  <a:pt x="118450" y="61972"/>
                </a:lnTo>
                <a:lnTo>
                  <a:pt x="118433" y="61966"/>
                </a:lnTo>
                <a:cubicBezTo>
                  <a:pt x="119394" y="61472"/>
                  <a:pt x="120000" y="60777"/>
                  <a:pt x="120000" y="6000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" name="Google Shape;449;p16"/>
          <p:cNvSpPr/>
          <p:nvPr/>
        </p:nvSpPr>
        <p:spPr>
          <a:xfrm>
            <a:off x="7422768" y="2223873"/>
            <a:ext cx="323448" cy="59256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000" y="110900"/>
                </a:moveTo>
                <a:lnTo>
                  <a:pt x="10000" y="9100"/>
                </a:lnTo>
                <a:lnTo>
                  <a:pt x="107761" y="60000"/>
                </a:lnTo>
                <a:cubicBezTo>
                  <a:pt x="107761" y="60000"/>
                  <a:pt x="10000" y="110900"/>
                  <a:pt x="10000" y="110900"/>
                </a:cubicBezTo>
                <a:close/>
                <a:moveTo>
                  <a:pt x="120000" y="60000"/>
                </a:moveTo>
                <a:cubicBezTo>
                  <a:pt x="120000" y="59222"/>
                  <a:pt x="119394" y="58533"/>
                  <a:pt x="118433" y="58033"/>
                </a:cubicBezTo>
                <a:lnTo>
                  <a:pt x="118450" y="58027"/>
                </a:lnTo>
                <a:lnTo>
                  <a:pt x="8450" y="755"/>
                </a:lnTo>
                <a:lnTo>
                  <a:pt x="8438" y="761"/>
                </a:lnTo>
                <a:cubicBezTo>
                  <a:pt x="7538" y="294"/>
                  <a:pt x="6338" y="0"/>
                  <a:pt x="5000" y="0"/>
                </a:cubicBezTo>
                <a:cubicBezTo>
                  <a:pt x="2238" y="0"/>
                  <a:pt x="0" y="1222"/>
                  <a:pt x="0" y="2727"/>
                </a:cubicBezTo>
                <a:lnTo>
                  <a:pt x="0" y="117272"/>
                </a:lnTo>
                <a:cubicBezTo>
                  <a:pt x="0" y="118777"/>
                  <a:pt x="2238" y="120000"/>
                  <a:pt x="5000" y="120000"/>
                </a:cubicBezTo>
                <a:cubicBezTo>
                  <a:pt x="6338" y="120000"/>
                  <a:pt x="7538" y="119705"/>
                  <a:pt x="8438" y="119238"/>
                </a:cubicBezTo>
                <a:lnTo>
                  <a:pt x="8450" y="119250"/>
                </a:lnTo>
                <a:lnTo>
                  <a:pt x="118450" y="61972"/>
                </a:lnTo>
                <a:lnTo>
                  <a:pt x="118433" y="61966"/>
                </a:lnTo>
                <a:cubicBezTo>
                  <a:pt x="119394" y="61472"/>
                  <a:pt x="120000" y="60777"/>
                  <a:pt x="120000" y="6000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" name="Google Shape;446;p16"/>
          <p:cNvSpPr/>
          <p:nvPr/>
        </p:nvSpPr>
        <p:spPr>
          <a:xfrm>
            <a:off x="9608758" y="3389276"/>
            <a:ext cx="638071" cy="348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107761"/>
                </a:moveTo>
                <a:lnTo>
                  <a:pt x="9100" y="10000"/>
                </a:lnTo>
                <a:lnTo>
                  <a:pt x="110900" y="10000"/>
                </a:lnTo>
                <a:cubicBezTo>
                  <a:pt x="110900" y="10000"/>
                  <a:pt x="60000" y="107761"/>
                  <a:pt x="60000" y="107761"/>
                </a:cubicBezTo>
                <a:close/>
                <a:moveTo>
                  <a:pt x="120000" y="5000"/>
                </a:moveTo>
                <a:cubicBezTo>
                  <a:pt x="120000" y="2238"/>
                  <a:pt x="118777" y="0"/>
                  <a:pt x="117272" y="0"/>
                </a:cubicBezTo>
                <a:lnTo>
                  <a:pt x="2727" y="0"/>
                </a:lnTo>
                <a:cubicBezTo>
                  <a:pt x="1222" y="0"/>
                  <a:pt x="0" y="2238"/>
                  <a:pt x="0" y="5000"/>
                </a:cubicBezTo>
                <a:cubicBezTo>
                  <a:pt x="0" y="6338"/>
                  <a:pt x="294" y="7538"/>
                  <a:pt x="761" y="8438"/>
                </a:cubicBezTo>
                <a:lnTo>
                  <a:pt x="755" y="8450"/>
                </a:lnTo>
                <a:lnTo>
                  <a:pt x="58027" y="118450"/>
                </a:lnTo>
                <a:lnTo>
                  <a:pt x="58033" y="118438"/>
                </a:lnTo>
                <a:cubicBezTo>
                  <a:pt x="58533" y="119394"/>
                  <a:pt x="59222" y="120000"/>
                  <a:pt x="60000" y="120000"/>
                </a:cubicBezTo>
                <a:cubicBezTo>
                  <a:pt x="60777" y="120000"/>
                  <a:pt x="61466" y="119394"/>
                  <a:pt x="61966" y="118438"/>
                </a:cubicBezTo>
                <a:lnTo>
                  <a:pt x="61972" y="118450"/>
                </a:lnTo>
                <a:lnTo>
                  <a:pt x="119244" y="8450"/>
                </a:lnTo>
                <a:lnTo>
                  <a:pt x="119238" y="8438"/>
                </a:lnTo>
                <a:cubicBezTo>
                  <a:pt x="119705" y="7538"/>
                  <a:pt x="120000" y="6338"/>
                  <a:pt x="120000" y="500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" name="Google Shape;448;p16"/>
          <p:cNvSpPr/>
          <p:nvPr/>
        </p:nvSpPr>
        <p:spPr>
          <a:xfrm>
            <a:off x="7422421" y="4802367"/>
            <a:ext cx="341560" cy="62574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0000" y="110900"/>
                </a:moveTo>
                <a:lnTo>
                  <a:pt x="12238" y="60000"/>
                </a:lnTo>
                <a:lnTo>
                  <a:pt x="110000" y="9100"/>
                </a:lnTo>
                <a:cubicBezTo>
                  <a:pt x="110000" y="9100"/>
                  <a:pt x="110000" y="110900"/>
                  <a:pt x="110000" y="110900"/>
                </a:cubicBezTo>
                <a:close/>
                <a:moveTo>
                  <a:pt x="115000" y="0"/>
                </a:moveTo>
                <a:cubicBezTo>
                  <a:pt x="113661" y="0"/>
                  <a:pt x="112461" y="294"/>
                  <a:pt x="111555" y="761"/>
                </a:cubicBezTo>
                <a:lnTo>
                  <a:pt x="111550" y="755"/>
                </a:lnTo>
                <a:lnTo>
                  <a:pt x="1550" y="58027"/>
                </a:lnTo>
                <a:lnTo>
                  <a:pt x="1561" y="58033"/>
                </a:lnTo>
                <a:cubicBezTo>
                  <a:pt x="605" y="58533"/>
                  <a:pt x="0" y="59222"/>
                  <a:pt x="0" y="60000"/>
                </a:cubicBezTo>
                <a:cubicBezTo>
                  <a:pt x="0" y="60777"/>
                  <a:pt x="605" y="61472"/>
                  <a:pt x="1561" y="61966"/>
                </a:cubicBezTo>
                <a:lnTo>
                  <a:pt x="1550" y="61972"/>
                </a:lnTo>
                <a:lnTo>
                  <a:pt x="111550" y="119250"/>
                </a:lnTo>
                <a:lnTo>
                  <a:pt x="111555" y="119238"/>
                </a:lnTo>
                <a:cubicBezTo>
                  <a:pt x="112461" y="119705"/>
                  <a:pt x="113661" y="120000"/>
                  <a:pt x="115000" y="120000"/>
                </a:cubicBezTo>
                <a:cubicBezTo>
                  <a:pt x="117761" y="120000"/>
                  <a:pt x="120000" y="118777"/>
                  <a:pt x="120000" y="117272"/>
                </a:cubicBezTo>
                <a:lnTo>
                  <a:pt x="120000" y="2727"/>
                </a:lnTo>
                <a:cubicBezTo>
                  <a:pt x="120000" y="1222"/>
                  <a:pt x="117761" y="0"/>
                  <a:pt x="115000" y="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Google Shape;449;p16"/>
          <p:cNvSpPr/>
          <p:nvPr/>
        </p:nvSpPr>
        <p:spPr>
          <a:xfrm>
            <a:off x="3710079" y="4818959"/>
            <a:ext cx="323448" cy="59256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000" y="110900"/>
                </a:moveTo>
                <a:lnTo>
                  <a:pt x="10000" y="9100"/>
                </a:lnTo>
                <a:lnTo>
                  <a:pt x="107761" y="60000"/>
                </a:lnTo>
                <a:cubicBezTo>
                  <a:pt x="107761" y="60000"/>
                  <a:pt x="10000" y="110900"/>
                  <a:pt x="10000" y="110900"/>
                </a:cubicBezTo>
                <a:close/>
                <a:moveTo>
                  <a:pt x="120000" y="60000"/>
                </a:moveTo>
                <a:cubicBezTo>
                  <a:pt x="120000" y="59222"/>
                  <a:pt x="119394" y="58533"/>
                  <a:pt x="118433" y="58033"/>
                </a:cubicBezTo>
                <a:lnTo>
                  <a:pt x="118450" y="58027"/>
                </a:lnTo>
                <a:lnTo>
                  <a:pt x="8450" y="755"/>
                </a:lnTo>
                <a:lnTo>
                  <a:pt x="8438" y="761"/>
                </a:lnTo>
                <a:cubicBezTo>
                  <a:pt x="7538" y="294"/>
                  <a:pt x="6338" y="0"/>
                  <a:pt x="5000" y="0"/>
                </a:cubicBezTo>
                <a:cubicBezTo>
                  <a:pt x="2238" y="0"/>
                  <a:pt x="0" y="1222"/>
                  <a:pt x="0" y="2727"/>
                </a:cubicBezTo>
                <a:lnTo>
                  <a:pt x="0" y="117272"/>
                </a:lnTo>
                <a:cubicBezTo>
                  <a:pt x="0" y="118777"/>
                  <a:pt x="2238" y="120000"/>
                  <a:pt x="5000" y="120000"/>
                </a:cubicBezTo>
                <a:cubicBezTo>
                  <a:pt x="6338" y="120000"/>
                  <a:pt x="7538" y="119705"/>
                  <a:pt x="8438" y="119238"/>
                </a:cubicBezTo>
                <a:lnTo>
                  <a:pt x="8450" y="119250"/>
                </a:lnTo>
                <a:lnTo>
                  <a:pt x="118450" y="61972"/>
                </a:lnTo>
                <a:lnTo>
                  <a:pt x="118433" y="61966"/>
                </a:lnTo>
                <a:cubicBezTo>
                  <a:pt x="119394" y="61472"/>
                  <a:pt x="120000" y="60777"/>
                  <a:pt x="120000" y="6000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016916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3" grpId="0"/>
      <p:bldP spid="51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1" y="0"/>
            <a:ext cx="10302240" cy="6871594"/>
          </a:xfrm>
          <a:prstGeom prst="rect">
            <a:avLst/>
          </a:prstGeom>
        </p:spPr>
      </p:pic>
      <p:sp>
        <p:nvSpPr>
          <p:cNvPr id="1065" name="Google Shape;1065;p172"/>
          <p:cNvSpPr/>
          <p:nvPr/>
        </p:nvSpPr>
        <p:spPr>
          <a:xfrm>
            <a:off x="0" y="0"/>
            <a:ext cx="4755600" cy="6858000"/>
          </a:xfrm>
          <a:prstGeom prst="rect">
            <a:avLst/>
          </a:prstGeom>
          <a:solidFill>
            <a:srgbClr val="0008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70000"/>
              </a:lnSpc>
            </a:pPr>
            <a:endParaRPr sz="5867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6" name="Google Shape;1066;p172"/>
          <p:cNvSpPr txBox="1"/>
          <p:nvPr/>
        </p:nvSpPr>
        <p:spPr>
          <a:xfrm>
            <a:off x="403926" y="3680856"/>
            <a:ext cx="4131138" cy="151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AU" sz="5867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GTI 2022 Results</a:t>
            </a:r>
            <a:endParaRPr sz="5867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7" name="Google Shape;1067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980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72"/>
          <p:cNvSpPr/>
          <p:nvPr/>
        </p:nvSpPr>
        <p:spPr>
          <a:xfrm>
            <a:off x="558867" y="5204695"/>
            <a:ext cx="1796400" cy="1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69" name="Google Shape;1069;p172"/>
          <p:cNvSpPr txBox="1"/>
          <p:nvPr/>
        </p:nvSpPr>
        <p:spPr>
          <a:xfrm>
            <a:off x="558867" y="3123267"/>
            <a:ext cx="853200" cy="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rgbClr val="000000"/>
              </a:buClr>
              <a:buSzPts val="3600"/>
            </a:pP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23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EBF6FAA853DB44B785906DD1632F9B" ma:contentTypeVersion="10" ma:contentTypeDescription="Create a new document." ma:contentTypeScope="" ma:versionID="6d51948c4362e6a7410f1c5ffef44136">
  <xsd:schema xmlns:xsd="http://www.w3.org/2001/XMLSchema" xmlns:xs="http://www.w3.org/2001/XMLSchema" xmlns:p="http://schemas.microsoft.com/office/2006/metadata/properties" xmlns:ns2="2ff6a32a-d7b1-4a3b-8991-11bd8642eabb" xmlns:ns3="b9b2f2c1-c3eb-44e9-8539-15ff11042342" targetNamespace="http://schemas.microsoft.com/office/2006/metadata/properties" ma:root="true" ma:fieldsID="e709f35ef9aaa8dc1c11952e6f0f6bc9" ns2:_="" ns3:_="">
    <xsd:import namespace="2ff6a32a-d7b1-4a3b-8991-11bd8642eabb"/>
    <xsd:import namespace="b9b2f2c1-c3eb-44e9-8539-15ff110423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f6a32a-d7b1-4a3b-8991-11bd8642ea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8cc7c11-6364-468d-953c-3f63a2abf8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b2f2c1-c3eb-44e9-8539-15ff1104234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f6a32a-d7b1-4a3b-8991-11bd8642eabb">
      <Terms xmlns="http://schemas.microsoft.com/office/infopath/2007/PartnerControls"/>
    </lcf76f155ced4ddcb4097134ff3c332f>
    <SharedWithUsers xmlns="b9b2f2c1-c3eb-44e9-8539-15ff11042342">
      <UserInfo>
        <DisplayName>Puja Pandit</DisplayName>
        <AccountId>12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FF2284B-2D62-4B33-BF2E-BBF81B55EC47}"/>
</file>

<file path=customXml/itemProps2.xml><?xml version="1.0" encoding="utf-8"?>
<ds:datastoreItem xmlns:ds="http://schemas.openxmlformats.org/officeDocument/2006/customXml" ds:itemID="{4C88A23D-E331-4B03-AF84-93E47EBE375E}"/>
</file>

<file path=customXml/itemProps3.xml><?xml version="1.0" encoding="utf-8"?>
<ds:datastoreItem xmlns:ds="http://schemas.openxmlformats.org/officeDocument/2006/customXml" ds:itemID="{AC371FD0-D906-4BBA-8ED7-2527AAE04850}"/>
</file>

<file path=docProps/app.xml><?xml version="1.0" encoding="utf-8"?>
<Properties xmlns="http://schemas.openxmlformats.org/officeDocument/2006/extended-properties" xmlns:vt="http://schemas.openxmlformats.org/officeDocument/2006/docPropsVTypes">
  <TotalTime>8773</TotalTime>
  <Words>1976</Words>
  <Application>Microsoft Macintosh PowerPoint</Application>
  <PresentationFormat>Widescreen</PresentationFormat>
  <Paragraphs>508</Paragraphs>
  <Slides>49</Slides>
  <Notes>39</Notes>
  <HiddenSlides>6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 Bold</vt:lpstr>
      <vt:lpstr>Muli Regular</vt:lpstr>
      <vt:lpstr>Arial</vt:lpstr>
      <vt:lpstr>Arial Black</vt:lpstr>
      <vt:lpstr>Calibri</vt:lpstr>
      <vt:lpstr>Calibri Light</vt:lpstr>
      <vt:lpstr>Graphik Medium</vt:lpstr>
      <vt:lpstr>Helvetica Neue</vt:lpstr>
      <vt:lpstr>Lato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IEP</dc:creator>
  <cp:lastModifiedBy>Wallace Lam</cp:lastModifiedBy>
  <cp:revision>417</cp:revision>
  <dcterms:created xsi:type="dcterms:W3CDTF">2019-10-20T22:13:34Z</dcterms:created>
  <dcterms:modified xsi:type="dcterms:W3CDTF">2023-01-19T02:38:03Z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0x010100F2EBF6FAA853DB44B785906DD1632F9B</vt:lpwstr>
  </property>
</Properties>
</file>