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3" r:id="rId1"/>
  </p:sldMasterIdLst>
  <p:notesMasterIdLst>
    <p:notesMasterId r:id="rId91"/>
  </p:notesMasterIdLst>
  <p:sldIdLst>
    <p:sldId id="853" r:id="rId2"/>
    <p:sldId id="736" r:id="rId3"/>
    <p:sldId id="789" r:id="rId4"/>
    <p:sldId id="867" r:id="rId5"/>
    <p:sldId id="852" r:id="rId6"/>
    <p:sldId id="849" r:id="rId7"/>
    <p:sldId id="760" r:id="rId8"/>
    <p:sldId id="850" r:id="rId9"/>
    <p:sldId id="796" r:id="rId10"/>
    <p:sldId id="838" r:id="rId11"/>
    <p:sldId id="839" r:id="rId12"/>
    <p:sldId id="840" r:id="rId13"/>
    <p:sldId id="797" r:id="rId14"/>
    <p:sldId id="841" r:id="rId15"/>
    <p:sldId id="843" r:id="rId16"/>
    <p:sldId id="856" r:id="rId17"/>
    <p:sldId id="863" r:id="rId18"/>
    <p:sldId id="864" r:id="rId19"/>
    <p:sldId id="865" r:id="rId20"/>
    <p:sldId id="866" r:id="rId21"/>
    <p:sldId id="844" r:id="rId22"/>
    <p:sldId id="857" r:id="rId23"/>
    <p:sldId id="858" r:id="rId24"/>
    <p:sldId id="859" r:id="rId25"/>
    <p:sldId id="860" r:id="rId26"/>
    <p:sldId id="862" r:id="rId27"/>
    <p:sldId id="868" r:id="rId28"/>
    <p:sldId id="793" r:id="rId29"/>
    <p:sldId id="847" r:id="rId30"/>
    <p:sldId id="848" r:id="rId31"/>
    <p:sldId id="743" r:id="rId32"/>
    <p:sldId id="799" r:id="rId33"/>
    <p:sldId id="878" r:id="rId34"/>
    <p:sldId id="879" r:id="rId35"/>
    <p:sldId id="880" r:id="rId36"/>
    <p:sldId id="869" r:id="rId37"/>
    <p:sldId id="753" r:id="rId38"/>
    <p:sldId id="792" r:id="rId39"/>
    <p:sldId id="875" r:id="rId40"/>
    <p:sldId id="668" r:id="rId41"/>
    <p:sldId id="873" r:id="rId42"/>
    <p:sldId id="874" r:id="rId43"/>
    <p:sldId id="800" r:id="rId44"/>
    <p:sldId id="801" r:id="rId45"/>
    <p:sldId id="802" r:id="rId46"/>
    <p:sldId id="803" r:id="rId47"/>
    <p:sldId id="804" r:id="rId48"/>
    <p:sldId id="805" r:id="rId49"/>
    <p:sldId id="806" r:id="rId50"/>
    <p:sldId id="807" r:id="rId51"/>
    <p:sldId id="808" r:id="rId52"/>
    <p:sldId id="811" r:id="rId53"/>
    <p:sldId id="870" r:id="rId54"/>
    <p:sldId id="812" r:id="rId55"/>
    <p:sldId id="813" r:id="rId56"/>
    <p:sldId id="814" r:id="rId57"/>
    <p:sldId id="815" r:id="rId58"/>
    <p:sldId id="816" r:id="rId59"/>
    <p:sldId id="871" r:id="rId60"/>
    <p:sldId id="819" r:id="rId61"/>
    <p:sldId id="820" r:id="rId62"/>
    <p:sldId id="821" r:id="rId63"/>
    <p:sldId id="824" r:id="rId64"/>
    <p:sldId id="825" r:id="rId65"/>
    <p:sldId id="826" r:id="rId66"/>
    <p:sldId id="827" r:id="rId67"/>
    <p:sldId id="872" r:id="rId68"/>
    <p:sldId id="832" r:id="rId69"/>
    <p:sldId id="833" r:id="rId70"/>
    <p:sldId id="834" r:id="rId71"/>
    <p:sldId id="876" r:id="rId72"/>
    <p:sldId id="828" r:id="rId73"/>
    <p:sldId id="770" r:id="rId74"/>
    <p:sldId id="771" r:id="rId75"/>
    <p:sldId id="861" r:id="rId76"/>
    <p:sldId id="784" r:id="rId77"/>
    <p:sldId id="783" r:id="rId78"/>
    <p:sldId id="776" r:id="rId79"/>
    <p:sldId id="777" r:id="rId80"/>
    <p:sldId id="778" r:id="rId81"/>
    <p:sldId id="779" r:id="rId82"/>
    <p:sldId id="780" r:id="rId83"/>
    <p:sldId id="781" r:id="rId84"/>
    <p:sldId id="782" r:id="rId85"/>
    <p:sldId id="837" r:id="rId86"/>
    <p:sldId id="773" r:id="rId87"/>
    <p:sldId id="877" r:id="rId88"/>
    <p:sldId id="829" r:id="rId89"/>
    <p:sldId id="830" r:id="rId90"/>
  </p:sldIdLst>
  <p:sldSz cx="9144000" cy="5145088"/>
  <p:notesSz cx="6858000" cy="9144000"/>
  <p:defaultTextStyle>
    <a:defPPr>
      <a:defRPr lang="en-US"/>
    </a:defPPr>
    <a:lvl1pPr marL="0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23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46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68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91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614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537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460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383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B943375-97ED-402C-823B-74DC2095628C}">
          <p14:sldIdLst>
            <p14:sldId id="853"/>
            <p14:sldId id="736"/>
            <p14:sldId id="789"/>
            <p14:sldId id="867"/>
            <p14:sldId id="852"/>
            <p14:sldId id="849"/>
            <p14:sldId id="760"/>
            <p14:sldId id="850"/>
            <p14:sldId id="796"/>
            <p14:sldId id="838"/>
            <p14:sldId id="839"/>
            <p14:sldId id="840"/>
            <p14:sldId id="797"/>
            <p14:sldId id="841"/>
            <p14:sldId id="843"/>
            <p14:sldId id="856"/>
            <p14:sldId id="863"/>
            <p14:sldId id="864"/>
            <p14:sldId id="865"/>
            <p14:sldId id="866"/>
            <p14:sldId id="844"/>
            <p14:sldId id="857"/>
            <p14:sldId id="858"/>
            <p14:sldId id="859"/>
            <p14:sldId id="860"/>
            <p14:sldId id="862"/>
          </p14:sldIdLst>
        </p14:section>
        <p14:section name="Results &amp; Findings" id="{25CF0C2C-EC73-4CD1-878A-B2E8A942F7CB}">
          <p14:sldIdLst>
            <p14:sldId id="868"/>
            <p14:sldId id="793"/>
            <p14:sldId id="847"/>
            <p14:sldId id="848"/>
            <p14:sldId id="743"/>
            <p14:sldId id="799"/>
            <p14:sldId id="878"/>
            <p14:sldId id="879"/>
            <p14:sldId id="880"/>
            <p14:sldId id="869"/>
            <p14:sldId id="753"/>
            <p14:sldId id="792"/>
            <p14:sldId id="875"/>
            <p14:sldId id="668"/>
            <p14:sldId id="873"/>
            <p14:sldId id="874"/>
          </p14:sldIdLst>
        </p14:section>
        <p14:section name="Trends in Peace" id="{878971E7-1849-46E2-828F-2D9EE689AFE5}">
          <p14:sldIdLst>
            <p14:sldId id="800"/>
            <p14:sldId id="801"/>
            <p14:sldId id="802"/>
            <p14:sldId id="803"/>
            <p14:sldId id="804"/>
            <p14:sldId id="805"/>
            <p14:sldId id="806"/>
            <p14:sldId id="807"/>
            <p14:sldId id="808"/>
            <p14:sldId id="811"/>
          </p14:sldIdLst>
        </p14:section>
        <p14:section name="Benefits of Positive Peace" id="{2518FB8B-122A-4DFD-B0AC-19DA61E3EDCE}">
          <p14:sldIdLst>
            <p14:sldId id="870"/>
            <p14:sldId id="812"/>
            <p14:sldId id="813"/>
            <p14:sldId id="814"/>
            <p14:sldId id="815"/>
            <p14:sldId id="816"/>
            <p14:sldId id="871"/>
            <p14:sldId id="819"/>
            <p14:sldId id="820"/>
            <p14:sldId id="821"/>
            <p14:sldId id="824"/>
            <p14:sldId id="825"/>
            <p14:sldId id="826"/>
            <p14:sldId id="827"/>
          </p14:sldIdLst>
        </p14:section>
        <p14:section name="Positive Peace and GPI Score" id="{147DE761-A7DF-4669-9735-9FA2CB68CB5B}">
          <p14:sldIdLst>
            <p14:sldId id="872"/>
            <p14:sldId id="832"/>
            <p14:sldId id="833"/>
            <p14:sldId id="834"/>
          </p14:sldIdLst>
        </p14:section>
        <p14:section name="Creating Positive Peace" id="{89235ECC-9096-4265-BF70-C6A04D0CDF0B}">
          <p14:sldIdLst>
            <p14:sldId id="876"/>
            <p14:sldId id="828"/>
            <p14:sldId id="770"/>
            <p14:sldId id="771"/>
            <p14:sldId id="861"/>
            <p14:sldId id="784"/>
            <p14:sldId id="783"/>
            <p14:sldId id="776"/>
            <p14:sldId id="777"/>
            <p14:sldId id="778"/>
            <p14:sldId id="779"/>
            <p14:sldId id="780"/>
            <p14:sldId id="781"/>
            <p14:sldId id="782"/>
            <p14:sldId id="837"/>
            <p14:sldId id="773"/>
            <p14:sldId id="877"/>
            <p14:sldId id="829"/>
            <p14:sldId id="830"/>
          </p14:sldIdLst>
        </p14:section>
        <p14:section name="What is Positive Peace?" id="{61A229B9-AF94-4B94-95A9-64DF740A227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505" userDrawn="1">
          <p15:clr>
            <a:srgbClr val="A4A3A4"/>
          </p15:clr>
        </p15:guide>
        <p15:guide id="2" orient="horz" pos="736" userDrawn="1">
          <p15:clr>
            <a:srgbClr val="A4A3A4"/>
          </p15:clr>
        </p15:guide>
        <p15:guide id="3" pos="2676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pos="1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" initials="S" lastIdx="33" clrIdx="0">
    <p:extLst/>
  </p:cmAuthor>
  <p:cmAuthor id="2" name="Thomas Morgan" initials="TM" lastIdx="5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9DF"/>
    <a:srgbClr val="25AAE2"/>
    <a:srgbClr val="86CBE9"/>
    <a:srgbClr val="0681C4"/>
    <a:srgbClr val="073B73"/>
    <a:srgbClr val="55C1AA"/>
    <a:srgbClr val="171E28"/>
    <a:srgbClr val="FFFFFF"/>
    <a:srgbClr val="FF3300"/>
    <a:srgbClr val="FA3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3848" autoAdjust="0"/>
  </p:normalViewPr>
  <p:slideViewPr>
    <p:cSldViewPr snapToGrid="0" snapToObjects="1">
      <p:cViewPr varScale="1">
        <p:scale>
          <a:sx n="138" d="100"/>
          <a:sy n="138" d="100"/>
        </p:scale>
        <p:origin x="150" y="282"/>
      </p:cViewPr>
      <p:guideLst>
        <p:guide orient="horz" pos="2505"/>
        <p:guide orient="horz" pos="736"/>
        <p:guide pos="2676"/>
        <p:guide pos="272"/>
        <p:guide pos="1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32161773540716"/>
          <c:y val="7.5590258304298677E-2"/>
          <c:w val="0.86127431583547753"/>
          <c:h val="0.75219786766009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growth_peace!$C$18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growth_peace!$B$19:$B$22</c:f>
              <c:strCache>
                <c:ptCount val="4"/>
                <c:pt idx="0">
                  <c:v>VERY HIGH PEACE </c:v>
                </c:pt>
                <c:pt idx="1">
                  <c:v>HIGH PEACE </c:v>
                </c:pt>
                <c:pt idx="2">
                  <c:v> LOW PEACE </c:v>
                </c:pt>
                <c:pt idx="3">
                  <c:v>VERY LOW PEACE </c:v>
                </c:pt>
              </c:strCache>
            </c:strRef>
          </c:cat>
          <c:val>
            <c:numRef>
              <c:f>growth_peace!$C$19:$C$22</c:f>
              <c:numCache>
                <c:formatCode>0.0</c:formatCode>
                <c:ptCount val="4"/>
                <c:pt idx="0">
                  <c:v>2.7734299999999998</c:v>
                </c:pt>
                <c:pt idx="1">
                  <c:v>2.0226000000000002</c:v>
                </c:pt>
                <c:pt idx="2">
                  <c:v>1.6223399999999999</c:v>
                </c:pt>
                <c:pt idx="3">
                  <c:v>0.99282999999999999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25-467D-A53B-70B86FE92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56108224"/>
        <c:axId val="656108616"/>
      </c:barChart>
      <c:catAx>
        <c:axId val="656108224"/>
        <c:scaling>
          <c:orientation val="minMax"/>
        </c:scaling>
        <c:delete val="0"/>
        <c:axPos val="b"/>
        <c:title>
          <c:tx>
            <c:strRef>
              <c:f>growth_peace!$B$3</c:f>
              <c:strCache>
                <c:ptCount val="1"/>
                <c:pt idx="0">
                  <c:v>PEACE GROUPS BASED ON GLOBAL PEACE INDEX</c:v>
                </c:pt>
              </c:strCache>
            </c:strRef>
          </c:tx>
          <c:layout>
            <c:manualLayout>
              <c:xMode val="edge"/>
              <c:yMode val="edge"/>
              <c:x val="0.2716312875739636"/>
              <c:y val="0.934678274716748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6108616"/>
        <c:crosses val="autoZero"/>
        <c:auto val="1"/>
        <c:lblAlgn val="ctr"/>
        <c:lblOffset val="100"/>
        <c:noMultiLvlLbl val="0"/>
      </c:catAx>
      <c:valAx>
        <c:axId val="656108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strRef>
              <c:f>growth_peace!$B$4</c:f>
              <c:strCache>
                <c:ptCount val="1"/>
                <c:pt idx="0">
                  <c:v>AVERAGE GDP PE PERSON GROWTH (%) 1960-2016</c:v>
                </c:pt>
              </c:strCache>
            </c:strRef>
          </c:tx>
          <c:layout>
            <c:manualLayout>
              <c:xMode val="edge"/>
              <c:yMode val="edge"/>
              <c:x val="4.7805158418358475E-3"/>
              <c:y val="4.75987202473491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Graphik Medium" panose="020B0603030202060203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610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026001720246442E-2"/>
          <c:y val="3.4113642964128034E-2"/>
          <c:w val="0.90308667711567059"/>
          <c:h val="0.919711335113919"/>
        </c:manualLayout>
      </c:layout>
      <c:lineChart>
        <c:grouping val="standard"/>
        <c:varyColors val="0"/>
        <c:ser>
          <c:idx val="0"/>
          <c:order val="0"/>
          <c:tx>
            <c:strRef>
              <c:f>infl_trend!$C$17</c:f>
              <c:strCache>
                <c:ptCount val="1"/>
                <c:pt idx="0">
                  <c:v>VERY HIGH PEACE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infl_trend!$B$18:$B$74</c:f>
              <c:numCache>
                <c:formatCode>General</c:formatCode>
                <c:ptCount val="5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</c:numCache>
            </c:numRef>
          </c:cat>
          <c:val>
            <c:numRef>
              <c:f>infl_trend!$C$18:$C$74</c:f>
              <c:numCache>
                <c:formatCode>0.00</c:formatCode>
                <c:ptCount val="57"/>
                <c:pt idx="0">
                  <c:v>1.43852</c:v>
                </c:pt>
                <c:pt idx="1">
                  <c:v>2.08195</c:v>
                </c:pt>
                <c:pt idx="2">
                  <c:v>4.2896700000000001</c:v>
                </c:pt>
                <c:pt idx="3">
                  <c:v>2.9880100000000001</c:v>
                </c:pt>
                <c:pt idx="4">
                  <c:v>3.4348200000000002</c:v>
                </c:pt>
                <c:pt idx="5">
                  <c:v>4.2595900000000002</c:v>
                </c:pt>
                <c:pt idx="6">
                  <c:v>3.7374499999999999</c:v>
                </c:pt>
                <c:pt idx="7">
                  <c:v>3.9764400000000002</c:v>
                </c:pt>
                <c:pt idx="8">
                  <c:v>4.1846800000000002</c:v>
                </c:pt>
                <c:pt idx="9">
                  <c:v>3.28417</c:v>
                </c:pt>
                <c:pt idx="10">
                  <c:v>4.6705100000000002</c:v>
                </c:pt>
                <c:pt idx="11">
                  <c:v>6.2584099999999996</c:v>
                </c:pt>
                <c:pt idx="12">
                  <c:v>6.3620599999999996</c:v>
                </c:pt>
                <c:pt idx="13">
                  <c:v>9.0292200000000005</c:v>
                </c:pt>
                <c:pt idx="14">
                  <c:v>15.496270000000001</c:v>
                </c:pt>
                <c:pt idx="15">
                  <c:v>11.74274</c:v>
                </c:pt>
                <c:pt idx="16">
                  <c:v>9.5083900000000003</c:v>
                </c:pt>
                <c:pt idx="17">
                  <c:v>9.3335299999999997</c:v>
                </c:pt>
                <c:pt idx="18">
                  <c:v>8.1263900000000007</c:v>
                </c:pt>
                <c:pt idx="19">
                  <c:v>9.1172699999999995</c:v>
                </c:pt>
                <c:pt idx="20">
                  <c:v>11.594620000000001</c:v>
                </c:pt>
                <c:pt idx="21">
                  <c:v>12.05803</c:v>
                </c:pt>
                <c:pt idx="22">
                  <c:v>9.9227299999999996</c:v>
                </c:pt>
                <c:pt idx="23">
                  <c:v>7.5095200000000002</c:v>
                </c:pt>
                <c:pt idx="24">
                  <c:v>6.3348000000000004</c:v>
                </c:pt>
                <c:pt idx="25">
                  <c:v>5.5542899999999999</c:v>
                </c:pt>
                <c:pt idx="26">
                  <c:v>3.7212800000000001</c:v>
                </c:pt>
                <c:pt idx="27">
                  <c:v>3.9850699999999999</c:v>
                </c:pt>
                <c:pt idx="28">
                  <c:v>4.8404800000000003</c:v>
                </c:pt>
                <c:pt idx="29">
                  <c:v>5.4687999999999999</c:v>
                </c:pt>
                <c:pt idx="30">
                  <c:v>6.1014699999999999</c:v>
                </c:pt>
                <c:pt idx="31">
                  <c:v>5.6152300000000004</c:v>
                </c:pt>
                <c:pt idx="32">
                  <c:v>4.04108</c:v>
                </c:pt>
                <c:pt idx="33">
                  <c:v>4.4349800000000004</c:v>
                </c:pt>
                <c:pt idx="34">
                  <c:v>3.7249699999999999</c:v>
                </c:pt>
                <c:pt idx="35">
                  <c:v>3.75515</c:v>
                </c:pt>
                <c:pt idx="36">
                  <c:v>3.30463</c:v>
                </c:pt>
                <c:pt idx="37">
                  <c:v>2.3882699999999999</c:v>
                </c:pt>
                <c:pt idx="38">
                  <c:v>2.3412799999999998</c:v>
                </c:pt>
                <c:pt idx="39">
                  <c:v>2.18736</c:v>
                </c:pt>
                <c:pt idx="40">
                  <c:v>2.9658600000000002</c:v>
                </c:pt>
                <c:pt idx="41">
                  <c:v>2.9026000000000001</c:v>
                </c:pt>
                <c:pt idx="42">
                  <c:v>2.4436900000000001</c:v>
                </c:pt>
                <c:pt idx="43">
                  <c:v>2.1108099999999999</c:v>
                </c:pt>
                <c:pt idx="44">
                  <c:v>2.20505</c:v>
                </c:pt>
                <c:pt idx="45">
                  <c:v>2.6009600000000002</c:v>
                </c:pt>
                <c:pt idx="46">
                  <c:v>2.63571</c:v>
                </c:pt>
                <c:pt idx="47">
                  <c:v>2.5227599999999999</c:v>
                </c:pt>
                <c:pt idx="48">
                  <c:v>4.5438099999999997</c:v>
                </c:pt>
                <c:pt idx="49">
                  <c:v>0.95037000000000005</c:v>
                </c:pt>
                <c:pt idx="50">
                  <c:v>1.80671</c:v>
                </c:pt>
                <c:pt idx="51">
                  <c:v>3.3220800000000001</c:v>
                </c:pt>
                <c:pt idx="52">
                  <c:v>2.6858200000000001</c:v>
                </c:pt>
                <c:pt idx="53">
                  <c:v>1.45651</c:v>
                </c:pt>
                <c:pt idx="54">
                  <c:v>0.76883000000000001</c:v>
                </c:pt>
                <c:pt idx="55">
                  <c:v>0.20680000000000001</c:v>
                </c:pt>
                <c:pt idx="56">
                  <c:v>0.40104000000000001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7F-48DD-B6A3-E4C6D8AF1D99}"/>
            </c:ext>
          </c:extLst>
        </c:ser>
        <c:ser>
          <c:idx val="1"/>
          <c:order val="1"/>
          <c:tx>
            <c:strRef>
              <c:f>infl_trend!$D$17</c:f>
              <c:strCache>
                <c:ptCount val="1"/>
                <c:pt idx="0">
                  <c:v>HIGH PEACE</c:v>
                </c:pt>
              </c:strCache>
            </c:strRef>
          </c:tx>
          <c:spPr>
            <a:ln w="25400" cap="rnd">
              <a:solidFill>
                <a:srgbClr val="445468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infl_trend!$B$18:$B$74</c:f>
              <c:numCache>
                <c:formatCode>General</c:formatCode>
                <c:ptCount val="5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</c:numCache>
            </c:numRef>
          </c:cat>
          <c:val>
            <c:numRef>
              <c:f>infl_trend!$D$18:$D$74</c:f>
              <c:numCache>
                <c:formatCode>0.00</c:formatCode>
                <c:ptCount val="57"/>
                <c:pt idx="0">
                  <c:v>2.22811</c:v>
                </c:pt>
                <c:pt idx="1">
                  <c:v>3.9856199999999999</c:v>
                </c:pt>
                <c:pt idx="2">
                  <c:v>2.2327400000000002</c:v>
                </c:pt>
                <c:pt idx="3">
                  <c:v>4.3068200000000001</c:v>
                </c:pt>
                <c:pt idx="4">
                  <c:v>3.32403</c:v>
                </c:pt>
                <c:pt idx="5">
                  <c:v>3.0303599999999999</c:v>
                </c:pt>
                <c:pt idx="6">
                  <c:v>4.09436</c:v>
                </c:pt>
                <c:pt idx="7">
                  <c:v>1.7060900000000001</c:v>
                </c:pt>
                <c:pt idx="8">
                  <c:v>2.4366400000000001</c:v>
                </c:pt>
                <c:pt idx="9">
                  <c:v>3.4098199999999999</c:v>
                </c:pt>
                <c:pt idx="10">
                  <c:v>3.7629000000000001</c:v>
                </c:pt>
                <c:pt idx="11">
                  <c:v>4.1553500000000003</c:v>
                </c:pt>
                <c:pt idx="12">
                  <c:v>6.1149399999999998</c:v>
                </c:pt>
                <c:pt idx="13">
                  <c:v>11.35754</c:v>
                </c:pt>
                <c:pt idx="14">
                  <c:v>18.134720000000002</c:v>
                </c:pt>
                <c:pt idx="15">
                  <c:v>15.761380000000001</c:v>
                </c:pt>
                <c:pt idx="16">
                  <c:v>9.8621499999999997</c:v>
                </c:pt>
                <c:pt idx="17">
                  <c:v>12.27985</c:v>
                </c:pt>
                <c:pt idx="18">
                  <c:v>9.9046199999999995</c:v>
                </c:pt>
                <c:pt idx="19">
                  <c:v>13.021280000000001</c:v>
                </c:pt>
                <c:pt idx="20">
                  <c:v>14.6845</c:v>
                </c:pt>
                <c:pt idx="21">
                  <c:v>12.85721</c:v>
                </c:pt>
                <c:pt idx="22">
                  <c:v>11.71372</c:v>
                </c:pt>
                <c:pt idx="23">
                  <c:v>12.08226</c:v>
                </c:pt>
                <c:pt idx="24">
                  <c:v>11.78403</c:v>
                </c:pt>
                <c:pt idx="25">
                  <c:v>10.556480000000001</c:v>
                </c:pt>
                <c:pt idx="26">
                  <c:v>13.05434</c:v>
                </c:pt>
                <c:pt idx="27">
                  <c:v>10.75109</c:v>
                </c:pt>
                <c:pt idx="28">
                  <c:v>10.21969</c:v>
                </c:pt>
                <c:pt idx="29">
                  <c:v>11.575010000000001</c:v>
                </c:pt>
                <c:pt idx="30">
                  <c:v>12.16778</c:v>
                </c:pt>
                <c:pt idx="31">
                  <c:v>13.92212</c:v>
                </c:pt>
                <c:pt idx="32">
                  <c:v>10.635300000000001</c:v>
                </c:pt>
                <c:pt idx="33">
                  <c:v>10.835240000000001</c:v>
                </c:pt>
                <c:pt idx="34">
                  <c:v>23.736910000000002</c:v>
                </c:pt>
                <c:pt idx="35">
                  <c:v>12.21053</c:v>
                </c:pt>
                <c:pt idx="36">
                  <c:v>9.5596200000000007</c:v>
                </c:pt>
                <c:pt idx="37">
                  <c:v>6.57761</c:v>
                </c:pt>
                <c:pt idx="38">
                  <c:v>6.2090399999999999</c:v>
                </c:pt>
                <c:pt idx="39">
                  <c:v>4.0082100000000001</c:v>
                </c:pt>
                <c:pt idx="40">
                  <c:v>3.73868</c:v>
                </c:pt>
                <c:pt idx="41">
                  <c:v>4.0055100000000001</c:v>
                </c:pt>
                <c:pt idx="42">
                  <c:v>3.9447800000000002</c:v>
                </c:pt>
                <c:pt idx="43">
                  <c:v>5.4861399999999998</c:v>
                </c:pt>
                <c:pt idx="44">
                  <c:v>4.3694899999999999</c:v>
                </c:pt>
                <c:pt idx="45">
                  <c:v>5.6316300000000004</c:v>
                </c:pt>
                <c:pt idx="46">
                  <c:v>6.10799</c:v>
                </c:pt>
                <c:pt idx="47">
                  <c:v>6.2676400000000001</c:v>
                </c:pt>
                <c:pt idx="48">
                  <c:v>9.8735700000000008</c:v>
                </c:pt>
                <c:pt idx="49">
                  <c:v>4.5855899999999998</c:v>
                </c:pt>
                <c:pt idx="50">
                  <c:v>5.0436300000000003</c:v>
                </c:pt>
                <c:pt idx="51">
                  <c:v>5.7471399999999999</c:v>
                </c:pt>
                <c:pt idx="52">
                  <c:v>4.8700900000000003</c:v>
                </c:pt>
                <c:pt idx="53">
                  <c:v>4.9849800000000002</c:v>
                </c:pt>
                <c:pt idx="54">
                  <c:v>4.2991000000000001</c:v>
                </c:pt>
                <c:pt idx="55">
                  <c:v>3.55308</c:v>
                </c:pt>
                <c:pt idx="56">
                  <c:v>3.19841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7F-48DD-B6A3-E4C6D8AF1D99}"/>
            </c:ext>
          </c:extLst>
        </c:ser>
        <c:ser>
          <c:idx val="2"/>
          <c:order val="2"/>
          <c:tx>
            <c:strRef>
              <c:f>infl_trend!$E$17</c:f>
              <c:strCache>
                <c:ptCount val="1"/>
                <c:pt idx="0">
                  <c:v>LOW PEACE</c:v>
                </c:pt>
              </c:strCache>
            </c:strRef>
          </c:tx>
          <c:spPr>
            <a:ln w="25400" cap="rnd">
              <a:solidFill>
                <a:srgbClr val="CAC9D0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infl_trend!$B$18:$B$74</c:f>
              <c:numCache>
                <c:formatCode>General</c:formatCode>
                <c:ptCount val="5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</c:numCache>
            </c:numRef>
          </c:cat>
          <c:val>
            <c:numRef>
              <c:f>infl_trend!$E$18:$E$74</c:f>
              <c:numCache>
                <c:formatCode>0.00</c:formatCode>
                <c:ptCount val="57"/>
                <c:pt idx="0">
                  <c:v>1.7832600000000001</c:v>
                </c:pt>
                <c:pt idx="1">
                  <c:v>1.6803900000000001</c:v>
                </c:pt>
                <c:pt idx="2">
                  <c:v>1.37493</c:v>
                </c:pt>
                <c:pt idx="3">
                  <c:v>1.24396</c:v>
                </c:pt>
                <c:pt idx="4">
                  <c:v>2.4364499999999998</c:v>
                </c:pt>
                <c:pt idx="5">
                  <c:v>2.89873</c:v>
                </c:pt>
                <c:pt idx="6">
                  <c:v>4.1132600000000004</c:v>
                </c:pt>
                <c:pt idx="7">
                  <c:v>2.3285200000000001</c:v>
                </c:pt>
                <c:pt idx="8">
                  <c:v>1.95624</c:v>
                </c:pt>
                <c:pt idx="9">
                  <c:v>2.4451800000000001</c:v>
                </c:pt>
                <c:pt idx="10">
                  <c:v>3.4693999999999998</c:v>
                </c:pt>
                <c:pt idx="11">
                  <c:v>3.16168</c:v>
                </c:pt>
                <c:pt idx="12">
                  <c:v>4.9188799999999997</c:v>
                </c:pt>
                <c:pt idx="13">
                  <c:v>10.46124</c:v>
                </c:pt>
                <c:pt idx="14">
                  <c:v>15.76876</c:v>
                </c:pt>
                <c:pt idx="15">
                  <c:v>11.454599999999999</c:v>
                </c:pt>
                <c:pt idx="16">
                  <c:v>10.985239999999999</c:v>
                </c:pt>
                <c:pt idx="17">
                  <c:v>10.72838</c:v>
                </c:pt>
                <c:pt idx="18">
                  <c:v>11.428789999999999</c:v>
                </c:pt>
                <c:pt idx="19">
                  <c:v>12.24498</c:v>
                </c:pt>
                <c:pt idx="20">
                  <c:v>16.381260000000001</c:v>
                </c:pt>
                <c:pt idx="21">
                  <c:v>13.098850000000001</c:v>
                </c:pt>
                <c:pt idx="22">
                  <c:v>10.240270000000001</c:v>
                </c:pt>
                <c:pt idx="23">
                  <c:v>10.31728</c:v>
                </c:pt>
                <c:pt idx="24">
                  <c:v>11.57286</c:v>
                </c:pt>
                <c:pt idx="25">
                  <c:v>9.1384399999999992</c:v>
                </c:pt>
                <c:pt idx="26">
                  <c:v>9.0281400000000005</c:v>
                </c:pt>
                <c:pt idx="27">
                  <c:v>8.7181800000000003</c:v>
                </c:pt>
                <c:pt idx="28">
                  <c:v>12.77955</c:v>
                </c:pt>
                <c:pt idx="29">
                  <c:v>11.952299999999999</c:v>
                </c:pt>
                <c:pt idx="30">
                  <c:v>15.84186</c:v>
                </c:pt>
                <c:pt idx="31">
                  <c:v>19.26146</c:v>
                </c:pt>
                <c:pt idx="32">
                  <c:v>11.38344</c:v>
                </c:pt>
                <c:pt idx="33">
                  <c:v>11.746740000000001</c:v>
                </c:pt>
                <c:pt idx="34">
                  <c:v>21.72935</c:v>
                </c:pt>
                <c:pt idx="35">
                  <c:v>16.779160000000001</c:v>
                </c:pt>
                <c:pt idx="36">
                  <c:v>16.275400000000001</c:v>
                </c:pt>
                <c:pt idx="37">
                  <c:v>9.5737000000000005</c:v>
                </c:pt>
                <c:pt idx="38">
                  <c:v>9.2349300000000003</c:v>
                </c:pt>
                <c:pt idx="39">
                  <c:v>5.9390499999999999</c:v>
                </c:pt>
                <c:pt idx="40">
                  <c:v>5.9775799999999997</c:v>
                </c:pt>
                <c:pt idx="41">
                  <c:v>6.9196799999999996</c:v>
                </c:pt>
                <c:pt idx="42">
                  <c:v>5.0328200000000001</c:v>
                </c:pt>
                <c:pt idx="43">
                  <c:v>5.7968299999999999</c:v>
                </c:pt>
                <c:pt idx="44">
                  <c:v>5.6563299999999996</c:v>
                </c:pt>
                <c:pt idx="45">
                  <c:v>8.8090600000000006</c:v>
                </c:pt>
                <c:pt idx="46">
                  <c:v>6.5608500000000003</c:v>
                </c:pt>
                <c:pt idx="47">
                  <c:v>7.2541099999999998</c:v>
                </c:pt>
                <c:pt idx="48">
                  <c:v>11.380990000000001</c:v>
                </c:pt>
                <c:pt idx="49">
                  <c:v>5.2973600000000003</c:v>
                </c:pt>
                <c:pt idx="50">
                  <c:v>4.5489800000000002</c:v>
                </c:pt>
                <c:pt idx="51">
                  <c:v>6.4718799999999996</c:v>
                </c:pt>
                <c:pt idx="52">
                  <c:v>5.1961899999999996</c:v>
                </c:pt>
                <c:pt idx="53">
                  <c:v>5.1619000000000002</c:v>
                </c:pt>
                <c:pt idx="54">
                  <c:v>4.2421600000000002</c:v>
                </c:pt>
                <c:pt idx="55">
                  <c:v>4.0035800000000004</c:v>
                </c:pt>
                <c:pt idx="56">
                  <c:v>4.0881499999999997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7F-48DD-B6A3-E4C6D8AF1D99}"/>
            </c:ext>
          </c:extLst>
        </c:ser>
        <c:ser>
          <c:idx val="3"/>
          <c:order val="3"/>
          <c:tx>
            <c:strRef>
              <c:f>infl_trend!$F$17</c:f>
              <c:strCache>
                <c:ptCount val="1"/>
                <c:pt idx="0">
                  <c:v>VERY LOW PEACE</c:v>
                </c:pt>
              </c:strCache>
            </c:strRef>
          </c:tx>
          <c:spPr>
            <a:ln w="25400" cap="rnd">
              <a:solidFill>
                <a:srgbClr val="F38D8D"/>
              </a:solidFill>
              <a:round/>
            </a:ln>
            <a:effectLst/>
          </c:spPr>
          <c:marker>
            <c:symbol val="none"/>
          </c:marker>
          <c:cat>
            <c:numRef>
              <c:f>infl_trend!$B$18:$B$74</c:f>
              <c:numCache>
                <c:formatCode>General</c:formatCode>
                <c:ptCount val="5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</c:numCache>
            </c:numRef>
          </c:cat>
          <c:val>
            <c:numRef>
              <c:f>infl_trend!$F$18:$F$74</c:f>
              <c:numCache>
                <c:formatCode>0.00</c:formatCode>
                <c:ptCount val="57"/>
                <c:pt idx="0">
                  <c:v>4.4612800000000004</c:v>
                </c:pt>
                <c:pt idx="1">
                  <c:v>3.9597799999999999</c:v>
                </c:pt>
                <c:pt idx="2">
                  <c:v>1.4776199999999999</c:v>
                </c:pt>
                <c:pt idx="3">
                  <c:v>2.7057199999999999</c:v>
                </c:pt>
                <c:pt idx="4">
                  <c:v>3.9508399999999999</c:v>
                </c:pt>
                <c:pt idx="5">
                  <c:v>-0.45557999999999998</c:v>
                </c:pt>
                <c:pt idx="6">
                  <c:v>7.2276199999999999</c:v>
                </c:pt>
                <c:pt idx="7">
                  <c:v>6.8113999999999999</c:v>
                </c:pt>
                <c:pt idx="8">
                  <c:v>0.17063</c:v>
                </c:pt>
                <c:pt idx="9">
                  <c:v>6.1761999999999997</c:v>
                </c:pt>
                <c:pt idx="10">
                  <c:v>5.3498400000000004</c:v>
                </c:pt>
                <c:pt idx="11">
                  <c:v>4.7306900000000001</c:v>
                </c:pt>
                <c:pt idx="12">
                  <c:v>5.1859500000000001</c:v>
                </c:pt>
                <c:pt idx="13">
                  <c:v>15.28909</c:v>
                </c:pt>
                <c:pt idx="14">
                  <c:v>26.158100000000001</c:v>
                </c:pt>
                <c:pt idx="15">
                  <c:v>23.963049999999999</c:v>
                </c:pt>
                <c:pt idx="16">
                  <c:v>12.823230000000001</c:v>
                </c:pt>
                <c:pt idx="17">
                  <c:v>15.08783</c:v>
                </c:pt>
                <c:pt idx="18">
                  <c:v>19.230399999999999</c:v>
                </c:pt>
                <c:pt idx="19">
                  <c:v>21.42409</c:v>
                </c:pt>
                <c:pt idx="20">
                  <c:v>18.645299999999999</c:v>
                </c:pt>
                <c:pt idx="21">
                  <c:v>20.812819999999999</c:v>
                </c:pt>
                <c:pt idx="22">
                  <c:v>13.296099999999999</c:v>
                </c:pt>
                <c:pt idx="23">
                  <c:v>23.212330000000001</c:v>
                </c:pt>
                <c:pt idx="24">
                  <c:v>17.820530000000002</c:v>
                </c:pt>
                <c:pt idx="25">
                  <c:v>10.42384</c:v>
                </c:pt>
                <c:pt idx="26">
                  <c:v>5.7171500000000002</c:v>
                </c:pt>
                <c:pt idx="27">
                  <c:v>11.290319999999999</c:v>
                </c:pt>
                <c:pt idx="28">
                  <c:v>54.511220000000002</c:v>
                </c:pt>
                <c:pt idx="29">
                  <c:v>50.46669</c:v>
                </c:pt>
                <c:pt idx="30">
                  <c:v>9.05213</c:v>
                </c:pt>
                <c:pt idx="31">
                  <c:v>68.292550000000006</c:v>
                </c:pt>
                <c:pt idx="32">
                  <c:v>64.102329999999995</c:v>
                </c:pt>
                <c:pt idx="33">
                  <c:v>79.272840000000002</c:v>
                </c:pt>
                <c:pt idx="34">
                  <c:v>86.214929999999995</c:v>
                </c:pt>
                <c:pt idx="35">
                  <c:v>70.605350000000001</c:v>
                </c:pt>
                <c:pt idx="36">
                  <c:v>19.82105</c:v>
                </c:pt>
                <c:pt idx="37">
                  <c:v>17.219349999999999</c:v>
                </c:pt>
                <c:pt idx="38">
                  <c:v>12.382580000000001</c:v>
                </c:pt>
                <c:pt idx="39">
                  <c:v>9.5980699999999999</c:v>
                </c:pt>
                <c:pt idx="40">
                  <c:v>5.9561299999999999</c:v>
                </c:pt>
                <c:pt idx="41">
                  <c:v>10.622769999999999</c:v>
                </c:pt>
                <c:pt idx="42">
                  <c:v>10.6052</c:v>
                </c:pt>
                <c:pt idx="43">
                  <c:v>10.29233</c:v>
                </c:pt>
                <c:pt idx="44">
                  <c:v>7.9313200000000004</c:v>
                </c:pt>
                <c:pt idx="45">
                  <c:v>12.68627</c:v>
                </c:pt>
                <c:pt idx="46">
                  <c:v>7.9210799999999999</c:v>
                </c:pt>
                <c:pt idx="47">
                  <c:v>7.5986799999999999</c:v>
                </c:pt>
                <c:pt idx="48">
                  <c:v>14.306509999999999</c:v>
                </c:pt>
                <c:pt idx="49">
                  <c:v>5.93994</c:v>
                </c:pt>
                <c:pt idx="50">
                  <c:v>4.9888700000000004</c:v>
                </c:pt>
                <c:pt idx="51">
                  <c:v>11.378780000000001</c:v>
                </c:pt>
                <c:pt idx="52">
                  <c:v>9.7034400000000005</c:v>
                </c:pt>
                <c:pt idx="53">
                  <c:v>4.7669100000000002</c:v>
                </c:pt>
                <c:pt idx="54">
                  <c:v>7.1916700000000002</c:v>
                </c:pt>
                <c:pt idx="55">
                  <c:v>9.0176800000000004</c:v>
                </c:pt>
                <c:pt idx="56">
                  <c:v>9.7247299999999992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97F-48DD-B6A3-E4C6D8AF1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2498560"/>
        <c:axId val="602496208"/>
      </c:lineChart>
      <c:catAx>
        <c:axId val="60249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2496208"/>
        <c:crosses val="autoZero"/>
        <c:auto val="1"/>
        <c:lblAlgn val="ctr"/>
        <c:lblOffset val="100"/>
        <c:tickLblSkip val="5"/>
        <c:noMultiLvlLbl val="0"/>
      </c:catAx>
      <c:valAx>
        <c:axId val="60249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strRef>
              <c:f>infl_trend!$B$4</c:f>
              <c:strCache>
                <c:ptCount val="1"/>
                <c:pt idx="0">
                  <c:v>INFLATION RATE (%)</c:v>
                </c:pt>
              </c:strCache>
            </c:strRef>
          </c:tx>
          <c:layout>
            <c:manualLayout>
              <c:xMode val="edge"/>
              <c:yMode val="edge"/>
              <c:x val="0"/>
              <c:y val="0.262633595138527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249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5034994284929124"/>
          <c:y val="3.5939776897818798E-2"/>
          <c:w val="0.24300319734136386"/>
          <c:h val="0.309102514588752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773467850228694E-2"/>
          <c:y val="3.0905413477796701E-2"/>
          <c:w val="0.88709140940385001"/>
          <c:h val="0.86931099666131362"/>
        </c:manualLayout>
      </c:layout>
      <c:lineChart>
        <c:grouping val="standard"/>
        <c:varyColors val="0"/>
        <c:ser>
          <c:idx val="0"/>
          <c:order val="0"/>
          <c:tx>
            <c:strRef>
              <c:f>intrate_trend!$D$16</c:f>
              <c:strCache>
                <c:ptCount val="1"/>
                <c:pt idx="0">
                  <c:v>VERY HIGH PEACE</c:v>
                </c:pt>
              </c:strCache>
            </c:strRef>
          </c:tx>
          <c:spPr>
            <a:ln w="25400" cap="rnd">
              <a:solidFill>
                <a:srgbClr val="0D73B2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intrate_trend!$C$17:$C$43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intrate_trend!$D$17:$D$43</c:f>
              <c:numCache>
                <c:formatCode>0</c:formatCode>
                <c:ptCount val="27"/>
                <c:pt idx="0">
                  <c:v>14.081300000000001</c:v>
                </c:pt>
                <c:pt idx="1">
                  <c:v>12.668699999999999</c:v>
                </c:pt>
                <c:pt idx="2">
                  <c:v>13.025</c:v>
                </c:pt>
                <c:pt idx="3">
                  <c:v>12.7783</c:v>
                </c:pt>
                <c:pt idx="4">
                  <c:v>10.566700000000001</c:v>
                </c:pt>
                <c:pt idx="5">
                  <c:v>11.027100000000001</c:v>
                </c:pt>
                <c:pt idx="6">
                  <c:v>10.0175</c:v>
                </c:pt>
                <c:pt idx="7">
                  <c:v>10.509499999999999</c:v>
                </c:pt>
                <c:pt idx="8">
                  <c:v>9.4075000000000006</c:v>
                </c:pt>
                <c:pt idx="9">
                  <c:v>8.2817000000000007</c:v>
                </c:pt>
                <c:pt idx="10">
                  <c:v>8.0374999999999996</c:v>
                </c:pt>
                <c:pt idx="11">
                  <c:v>7.9170999999999996</c:v>
                </c:pt>
                <c:pt idx="12">
                  <c:v>7.1</c:v>
                </c:pt>
                <c:pt idx="13">
                  <c:v>6.2686999999999999</c:v>
                </c:pt>
                <c:pt idx="14">
                  <c:v>6.6</c:v>
                </c:pt>
                <c:pt idx="15">
                  <c:v>6.6516999999999999</c:v>
                </c:pt>
                <c:pt idx="16">
                  <c:v>7.18</c:v>
                </c:pt>
                <c:pt idx="17">
                  <c:v>7.1454000000000004</c:v>
                </c:pt>
                <c:pt idx="18">
                  <c:v>8.4092000000000002</c:v>
                </c:pt>
                <c:pt idx="19">
                  <c:v>6.8505000000000003</c:v>
                </c:pt>
                <c:pt idx="20">
                  <c:v>6.7634999999999996</c:v>
                </c:pt>
                <c:pt idx="21">
                  <c:v>6.117</c:v>
                </c:pt>
                <c:pt idx="22">
                  <c:v>5.7470999999999997</c:v>
                </c:pt>
                <c:pt idx="23">
                  <c:v>5.7282000000000002</c:v>
                </c:pt>
                <c:pt idx="24">
                  <c:v>5.157</c:v>
                </c:pt>
                <c:pt idx="25">
                  <c:v>5.35</c:v>
                </c:pt>
                <c:pt idx="26">
                  <c:v>5.0208000000000004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69-954F-8722-026E710589DB}"/>
            </c:ext>
          </c:extLst>
        </c:ser>
        <c:ser>
          <c:idx val="1"/>
          <c:order val="1"/>
          <c:tx>
            <c:strRef>
              <c:f>intrate_trend!$E$16</c:f>
              <c:strCache>
                <c:ptCount val="1"/>
                <c:pt idx="0">
                  <c:v>HIGH PEACE</c:v>
                </c:pt>
              </c:strCache>
            </c:strRef>
          </c:tx>
          <c:spPr>
            <a:ln w="25400" cap="rnd">
              <a:solidFill>
                <a:srgbClr val="336699"/>
              </a:solidFill>
              <a:round/>
            </a:ln>
            <a:effectLst/>
          </c:spPr>
          <c:marker>
            <c:symbol val="none"/>
          </c:marker>
          <c:cat>
            <c:numRef>
              <c:f>intrate_trend!$C$17:$C$43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intrate_trend!$E$17:$E$43</c:f>
              <c:numCache>
                <c:formatCode>0</c:formatCode>
                <c:ptCount val="27"/>
                <c:pt idx="0">
                  <c:v>20.416699999999999</c:v>
                </c:pt>
                <c:pt idx="1">
                  <c:v>20</c:v>
                </c:pt>
                <c:pt idx="2">
                  <c:v>20.212499999999999</c:v>
                </c:pt>
                <c:pt idx="3">
                  <c:v>19.82</c:v>
                </c:pt>
                <c:pt idx="4">
                  <c:v>17.760000000000002</c:v>
                </c:pt>
                <c:pt idx="5">
                  <c:v>19.434999999999999</c:v>
                </c:pt>
                <c:pt idx="6">
                  <c:v>20.958300000000001</c:v>
                </c:pt>
                <c:pt idx="7">
                  <c:v>21.370799999999999</c:v>
                </c:pt>
                <c:pt idx="8">
                  <c:v>22</c:v>
                </c:pt>
                <c:pt idx="9">
                  <c:v>20.4483</c:v>
                </c:pt>
                <c:pt idx="10">
                  <c:v>19.375</c:v>
                </c:pt>
                <c:pt idx="11">
                  <c:v>20.057200000000002</c:v>
                </c:pt>
                <c:pt idx="12">
                  <c:v>18</c:v>
                </c:pt>
                <c:pt idx="13">
                  <c:v>16.6585</c:v>
                </c:pt>
                <c:pt idx="14">
                  <c:v>15.532999999999999</c:v>
                </c:pt>
                <c:pt idx="15">
                  <c:v>14.050800000000001</c:v>
                </c:pt>
                <c:pt idx="16">
                  <c:v>12.9399</c:v>
                </c:pt>
                <c:pt idx="17">
                  <c:v>13.514200000000001</c:v>
                </c:pt>
                <c:pt idx="18">
                  <c:v>13.6675</c:v>
                </c:pt>
                <c:pt idx="19">
                  <c:v>13.1633</c:v>
                </c:pt>
                <c:pt idx="20">
                  <c:v>11.486700000000001</c:v>
                </c:pt>
                <c:pt idx="21">
                  <c:v>12.0067</c:v>
                </c:pt>
                <c:pt idx="22">
                  <c:v>12</c:v>
                </c:pt>
                <c:pt idx="23">
                  <c:v>12.2942</c:v>
                </c:pt>
                <c:pt idx="24">
                  <c:v>11.994999999999999</c:v>
                </c:pt>
                <c:pt idx="25">
                  <c:v>11.880800000000001</c:v>
                </c:pt>
                <c:pt idx="26">
                  <c:v>11.575799999999999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69-954F-8722-026E710589DB}"/>
            </c:ext>
          </c:extLst>
        </c:ser>
        <c:ser>
          <c:idx val="2"/>
          <c:order val="2"/>
          <c:tx>
            <c:strRef>
              <c:f>intrate_trend!$F$16</c:f>
              <c:strCache>
                <c:ptCount val="1"/>
                <c:pt idx="0">
                  <c:v>LOW PEACE</c:v>
                </c:pt>
              </c:strCache>
            </c:strRef>
          </c:tx>
          <c:spPr>
            <a:ln w="25400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cat>
            <c:numRef>
              <c:f>intrate_trend!$C$17:$C$43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intrate_trend!$F$17:$F$43</c:f>
              <c:numCache>
                <c:formatCode>0</c:formatCode>
                <c:ptCount val="27"/>
                <c:pt idx="0">
                  <c:v>16.5</c:v>
                </c:pt>
                <c:pt idx="1">
                  <c:v>18.145800000000001</c:v>
                </c:pt>
                <c:pt idx="2">
                  <c:v>18.911300000000001</c:v>
                </c:pt>
                <c:pt idx="3">
                  <c:v>17.583300000000001</c:v>
                </c:pt>
                <c:pt idx="4">
                  <c:v>18.166699999999999</c:v>
                </c:pt>
                <c:pt idx="5">
                  <c:v>20.745799999999999</c:v>
                </c:pt>
                <c:pt idx="6">
                  <c:v>27.475000000000001</c:v>
                </c:pt>
                <c:pt idx="7">
                  <c:v>22.07</c:v>
                </c:pt>
                <c:pt idx="8">
                  <c:v>25.5</c:v>
                </c:pt>
                <c:pt idx="9">
                  <c:v>22.19</c:v>
                </c:pt>
                <c:pt idx="10">
                  <c:v>19.164200000000001</c:v>
                </c:pt>
                <c:pt idx="11">
                  <c:v>17.3446</c:v>
                </c:pt>
                <c:pt idx="12">
                  <c:v>16.454599999999999</c:v>
                </c:pt>
                <c:pt idx="13">
                  <c:v>14.9892</c:v>
                </c:pt>
                <c:pt idx="14">
                  <c:v>13.8108</c:v>
                </c:pt>
                <c:pt idx="15">
                  <c:v>12.5113</c:v>
                </c:pt>
                <c:pt idx="16">
                  <c:v>12.828200000000001</c:v>
                </c:pt>
                <c:pt idx="17">
                  <c:v>13.0938</c:v>
                </c:pt>
                <c:pt idx="18">
                  <c:v>13.3521</c:v>
                </c:pt>
                <c:pt idx="19">
                  <c:v>12.1875</c:v>
                </c:pt>
                <c:pt idx="20">
                  <c:v>9.9009</c:v>
                </c:pt>
                <c:pt idx="21">
                  <c:v>10.7438</c:v>
                </c:pt>
                <c:pt idx="22">
                  <c:v>11.7925</c:v>
                </c:pt>
                <c:pt idx="23">
                  <c:v>10.291700000000001</c:v>
                </c:pt>
                <c:pt idx="24">
                  <c:v>10.5587</c:v>
                </c:pt>
                <c:pt idx="25">
                  <c:v>11.45</c:v>
                </c:pt>
                <c:pt idx="26">
                  <c:v>12.5983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69-954F-8722-026E710589DB}"/>
            </c:ext>
          </c:extLst>
        </c:ser>
        <c:ser>
          <c:idx val="3"/>
          <c:order val="3"/>
          <c:tx>
            <c:strRef>
              <c:f>intrate_trend!$G$16</c:f>
              <c:strCache>
                <c:ptCount val="1"/>
                <c:pt idx="0">
                  <c:v>VERY LOW PEACE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intrate_trend!$C$17:$C$43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intrate_trend!$G$17:$G$43</c:f>
              <c:numCache>
                <c:formatCode>0</c:formatCode>
                <c:ptCount val="27"/>
                <c:pt idx="0">
                  <c:v>19.212499999999999</c:v>
                </c:pt>
                <c:pt idx="1">
                  <c:v>19.093800000000002</c:v>
                </c:pt>
                <c:pt idx="2">
                  <c:v>21.264600000000002</c:v>
                </c:pt>
                <c:pt idx="3">
                  <c:v>24.554200000000002</c:v>
                </c:pt>
                <c:pt idx="4">
                  <c:v>18.991700000000002</c:v>
                </c:pt>
                <c:pt idx="5">
                  <c:v>18.116700000000002</c:v>
                </c:pt>
                <c:pt idx="6">
                  <c:v>20.918299999999999</c:v>
                </c:pt>
                <c:pt idx="7">
                  <c:v>19.897500000000001</c:v>
                </c:pt>
                <c:pt idx="8">
                  <c:v>20.092099999999999</c:v>
                </c:pt>
                <c:pt idx="9">
                  <c:v>21.145</c:v>
                </c:pt>
                <c:pt idx="10">
                  <c:v>21.6371</c:v>
                </c:pt>
                <c:pt idx="11">
                  <c:v>22.052499999999998</c:v>
                </c:pt>
                <c:pt idx="12">
                  <c:v>21.385400000000001</c:v>
                </c:pt>
                <c:pt idx="13">
                  <c:v>19.357099999999999</c:v>
                </c:pt>
                <c:pt idx="14">
                  <c:v>15.633699999999999</c:v>
                </c:pt>
                <c:pt idx="15">
                  <c:v>15.541700000000001</c:v>
                </c:pt>
                <c:pt idx="16">
                  <c:v>16.116700000000002</c:v>
                </c:pt>
                <c:pt idx="17">
                  <c:v>15.9696</c:v>
                </c:pt>
                <c:pt idx="18">
                  <c:v>15.479799999999999</c:v>
                </c:pt>
                <c:pt idx="19">
                  <c:v>16.155799999999999</c:v>
                </c:pt>
                <c:pt idx="20">
                  <c:v>15.69</c:v>
                </c:pt>
                <c:pt idx="21">
                  <c:v>15.145799999999999</c:v>
                </c:pt>
                <c:pt idx="22">
                  <c:v>14.854100000000001</c:v>
                </c:pt>
                <c:pt idx="23">
                  <c:v>14.589600000000001</c:v>
                </c:pt>
                <c:pt idx="24">
                  <c:v>13.854799999999999</c:v>
                </c:pt>
                <c:pt idx="25">
                  <c:v>13.773099999999999</c:v>
                </c:pt>
                <c:pt idx="26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69-954F-8722-026E710589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2501696"/>
        <c:axId val="602498952"/>
      </c:lineChart>
      <c:catAx>
        <c:axId val="60250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2498952"/>
        <c:crosses val="autoZero"/>
        <c:auto val="1"/>
        <c:lblAlgn val="ctr"/>
        <c:lblOffset val="100"/>
        <c:tickLblSkip val="5"/>
        <c:noMultiLvlLbl val="0"/>
      </c:catAx>
      <c:valAx>
        <c:axId val="60249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strRef>
              <c:f>intrate_trend!$B$4</c:f>
              <c:strCache>
                <c:ptCount val="1"/>
                <c:pt idx="0">
                  <c:v>INTEREST RATE (%)</c:v>
                </c:pt>
              </c:strCache>
            </c:strRef>
          </c:tx>
          <c:layout>
            <c:manualLayout>
              <c:xMode val="edge"/>
              <c:yMode val="edge"/>
              <c:x val="5.0129375893217323E-3"/>
              <c:y val="0.232515778946196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250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5763275666569374"/>
          <c:y val="1.034763895756124E-3"/>
          <c:w val="0.23698590088277699"/>
          <c:h val="0.301956939062513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0.06665</cdr:x>
      <cdr:y>0.61136</cdr:y>
    </cdr:from>
    <cdr:to>
      <cdr:x>0.7931</cdr:x>
      <cdr:y>0.61843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292B7C4-3EA3-3B4B-98B5-2BB42AE5659A}"/>
            </a:ext>
          </a:extLst>
        </cdr:cNvPr>
        <cdr:cNvCxnSpPr/>
      </cdr:nvCxnSpPr>
      <cdr:spPr>
        <a:xfrm xmlns:a="http://schemas.openxmlformats.org/drawingml/2006/main" flipH="1">
          <a:off x="621821" y="3525684"/>
          <a:ext cx="6777991" cy="4077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10/21/2019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1pPr>
    <a:lvl2pPr marL="342923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2pPr>
    <a:lvl3pPr marL="685846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3pPr>
    <a:lvl4pPr marL="1028768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4pPr>
    <a:lvl5pPr marL="1371691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5pPr>
    <a:lvl6pPr marL="1714614" algn="l" defTabSz="3429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537" algn="l" defTabSz="3429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460" algn="l" defTabSz="3429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383" algn="l" defTabSz="3429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6229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11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87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063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Darren if more intro slides are available/needed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1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4215" y="4686340"/>
            <a:ext cx="5387335" cy="44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9" tIns="45875" rIns="91749" bIns="45875"/>
          <a:lstStyle/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There are two types of peace. Negative and positive.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Starting point for the GPI is to image a state with no need for jails, crime and therefore no peace.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The definition in the Global Peace Index is ‘absence of violence’ and ‘absence of fear of violence’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But negative peace doesn’t tell you anything about what is necessary for a peaceful society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Positive peace index is derived through statistical analysis of over 9,000 datasets, indexes and attitudinal surveys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This</a:t>
            </a:r>
            <a:r>
              <a:rPr lang="en-AU" altLang="en-US" baseline="0" dirty="0"/>
              <a:t> is</a:t>
            </a:r>
            <a:r>
              <a:rPr lang="en-AU" altLang="en-US" dirty="0"/>
              <a:t> first empiric attempt to derive positive peace, this enables one to imagine how a world can become more peaceful. </a:t>
            </a:r>
          </a:p>
        </p:txBody>
      </p:sp>
    </p:spTree>
    <p:extLst>
      <p:ext uri="{BB962C8B-B14F-4D97-AF65-F5344CB8AC3E}">
        <p14:creationId xmlns:p14="http://schemas.microsoft.com/office/powerpoint/2010/main" val="3392290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862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4950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Needs</a:t>
            </a:r>
            <a:r>
              <a:rPr lang="en-AU" baseline="0" dirty="0"/>
              <a:t> map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73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537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Germany and Iceland</a:t>
            </a:r>
            <a:r>
              <a:rPr lang="en-AU" baseline="0" dirty="0"/>
              <a:t> are tied for 9</a:t>
            </a:r>
            <a:r>
              <a:rPr lang="en-AU" baseline="30000" dirty="0"/>
              <a:t>th</a:t>
            </a:r>
            <a:r>
              <a:rPr lang="en-AU" baseline="0" dirty="0"/>
              <a:t> in rankings; Australia, Canada and UK are tied for 11</a:t>
            </a:r>
            <a:r>
              <a:rPr lang="en-AU" baseline="30000" dirty="0"/>
              <a:t>th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332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049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Sudan,</a:t>
            </a:r>
            <a:r>
              <a:rPr lang="en-AU" baseline="0" dirty="0"/>
              <a:t> Iraq, and Democratic Republic of the Congo are tied </a:t>
            </a:r>
            <a:r>
              <a:rPr lang="en-AU" baseline="0"/>
              <a:t>for 152</a:t>
            </a:r>
            <a:r>
              <a:rPr lang="en-AU" baseline="30000"/>
              <a:t>nd</a:t>
            </a:r>
            <a:r>
              <a:rPr lang="en-AU" baseline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810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90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948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087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608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088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349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943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393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00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0925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071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506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90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20163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3361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858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683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089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009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12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95209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5629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170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5259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163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04604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2407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0522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86103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6468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3848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681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8783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1649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36185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Jude</a:t>
            </a:r>
            <a:r>
              <a:rPr lang="en-AU" baseline="0" dirty="0"/>
              <a:t> </a:t>
            </a:r>
            <a:r>
              <a:rPr lang="en-AU" baseline="0" dirty="0" err="1"/>
              <a:t>Kakuba</a:t>
            </a:r>
            <a:r>
              <a:rPr lang="en-AU" baseline="0" dirty="0"/>
              <a:t> – </a:t>
            </a:r>
            <a:r>
              <a:rPr lang="en-AU" baseline="0" dirty="0" err="1"/>
              <a:t>Rotaract</a:t>
            </a:r>
            <a:r>
              <a:rPr lang="en-AU" baseline="0" dirty="0"/>
              <a:t> Club of Kampala </a:t>
            </a:r>
            <a:r>
              <a:rPr lang="en-AU" baseline="0" dirty="0" err="1"/>
              <a:t>Ssese</a:t>
            </a:r>
            <a:r>
              <a:rPr lang="en-AU" baseline="0" dirty="0"/>
              <a:t> Islands.</a:t>
            </a:r>
          </a:p>
          <a:p>
            <a:r>
              <a:rPr lang="en-AU" baseline="0" dirty="0"/>
              <a:t>Literacy project post Rotary workshop in Uganda</a:t>
            </a:r>
          </a:p>
          <a:p>
            <a:endParaRPr lang="en-AU" baseline="0" dirty="0"/>
          </a:p>
          <a:p>
            <a:r>
              <a:rPr lang="en-AU" baseline="0" dirty="0"/>
              <a:t>Acceptance of the rights of others – women's hygiene</a:t>
            </a:r>
          </a:p>
          <a:p>
            <a:endParaRPr lang="en-AU" baseline="0" dirty="0"/>
          </a:p>
          <a:p>
            <a:r>
              <a:rPr lang="en-AU" dirty="0"/>
              <a:t>Before implementation of the project, 48.5% of the candidates achieved the first 3 Divisions while 51.5% (the majority) achieved the other (undesirable) divisions. After implementation of the project, 67.8% of the candidates achieved the first 3 (desirable) divisions while 32.2% (the minority) achieved the other 3 (undesirable) divisions. The teachers confirmed that this improvement is a result of the scholastic materials such as study charts, teacher guides, mathematical sets and exercise books that were donated to the pupils. </a:t>
            </a:r>
          </a:p>
          <a:p>
            <a:endParaRPr lang="en-AU" dirty="0"/>
          </a:p>
          <a:p>
            <a:r>
              <a:rPr lang="en-AU" dirty="0"/>
              <a:t>There has been a percentage increment of 38.5% in pupil enrolment since implementation of the first phase of the project due to the improved learning environment. </a:t>
            </a:r>
          </a:p>
          <a:p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6873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Jude</a:t>
            </a:r>
            <a:r>
              <a:rPr lang="en-AU" baseline="0" dirty="0"/>
              <a:t> </a:t>
            </a:r>
            <a:r>
              <a:rPr lang="en-AU" baseline="0" dirty="0" err="1"/>
              <a:t>Kakuba</a:t>
            </a:r>
            <a:r>
              <a:rPr lang="en-AU" baseline="0" dirty="0"/>
              <a:t> – </a:t>
            </a:r>
            <a:r>
              <a:rPr lang="en-AU" baseline="0" dirty="0" err="1"/>
              <a:t>Rotaract</a:t>
            </a:r>
            <a:r>
              <a:rPr lang="en-AU" baseline="0" dirty="0"/>
              <a:t> Club of Kampala </a:t>
            </a:r>
            <a:r>
              <a:rPr lang="en-AU" baseline="0" dirty="0" err="1"/>
              <a:t>Ssese</a:t>
            </a:r>
            <a:r>
              <a:rPr lang="en-AU" baseline="0" dirty="0"/>
              <a:t> Islands.</a:t>
            </a:r>
          </a:p>
          <a:p>
            <a:r>
              <a:rPr lang="en-AU" baseline="0" dirty="0"/>
              <a:t>Literacy project post Rotary workshop in Uganda</a:t>
            </a:r>
          </a:p>
          <a:p>
            <a:endParaRPr lang="en-AU" baseline="0" dirty="0"/>
          </a:p>
          <a:p>
            <a:r>
              <a:rPr lang="en-AU" baseline="0" dirty="0"/>
              <a:t>Acceptance of the rights of others – women's hygiene</a:t>
            </a:r>
          </a:p>
          <a:p>
            <a:endParaRPr lang="en-AU" baseline="0" dirty="0"/>
          </a:p>
          <a:p>
            <a:r>
              <a:rPr lang="en-AU" dirty="0"/>
              <a:t>Before implementation of the project, 48.5% of the candidates achieved the first 3 Divisions while 51.5% (the majority) achieved the other (undesirable) divisions. After implementation of the project, 67.8% of the candidates achieved the first 3 (desirable) divisions while 32.2% (the minority) achieved the other 3 (undesirable) divisions. The teachers confirmed that this improvement is a result of the scholastic materials such as study charts, teacher guides, mathematical sets and exercise books that were donated to the pupils. </a:t>
            </a:r>
          </a:p>
          <a:p>
            <a:endParaRPr lang="en-AU" dirty="0"/>
          </a:p>
          <a:p>
            <a:r>
              <a:rPr lang="en-AU" dirty="0"/>
              <a:t>There has been a percentage increment of 38.5% in pupil enrolment since implementation of the first phase of the project due to the improved learning environment. </a:t>
            </a:r>
          </a:p>
          <a:p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554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Jude</a:t>
            </a:r>
            <a:r>
              <a:rPr lang="en-AU" baseline="0" dirty="0"/>
              <a:t> </a:t>
            </a:r>
            <a:r>
              <a:rPr lang="en-AU" baseline="0" dirty="0" err="1"/>
              <a:t>Kakuba</a:t>
            </a:r>
            <a:r>
              <a:rPr lang="en-AU" baseline="0" dirty="0"/>
              <a:t> – </a:t>
            </a:r>
            <a:r>
              <a:rPr lang="en-AU" baseline="0" dirty="0" err="1"/>
              <a:t>Rotaract</a:t>
            </a:r>
            <a:r>
              <a:rPr lang="en-AU" baseline="0" dirty="0"/>
              <a:t> Club of Kampala </a:t>
            </a:r>
            <a:r>
              <a:rPr lang="en-AU" baseline="0" dirty="0" err="1"/>
              <a:t>Ssese</a:t>
            </a:r>
            <a:r>
              <a:rPr lang="en-AU" baseline="0" dirty="0"/>
              <a:t> Islands.</a:t>
            </a:r>
          </a:p>
          <a:p>
            <a:r>
              <a:rPr lang="en-AU" baseline="0" dirty="0"/>
              <a:t>Literacy project post Rotary workshop in Uganda</a:t>
            </a:r>
          </a:p>
          <a:p>
            <a:endParaRPr lang="en-AU" baseline="0" dirty="0"/>
          </a:p>
          <a:p>
            <a:r>
              <a:rPr lang="en-AU" baseline="0" dirty="0"/>
              <a:t>Acceptance of the rights of others – women's hygiene</a:t>
            </a:r>
          </a:p>
          <a:p>
            <a:endParaRPr lang="en-AU" baseline="0" dirty="0"/>
          </a:p>
          <a:p>
            <a:r>
              <a:rPr lang="en-AU" dirty="0"/>
              <a:t>Before implementation of the project, 48.5% of the candidates achieved the first 3 Divisions while 51.5% (the majority) achieved the other (undesirable) divisions. After implementation of the project, 67.8% of the candidates achieved the first 3 (desirable) divisions while 32.2% (the minority) achieved the other 3 (undesirable) divisions. The teachers confirmed that this improvement is a result of the scholastic materials such as study charts, teacher guides, mathematical sets and exercise books that were donated to the pupils. </a:t>
            </a:r>
          </a:p>
          <a:p>
            <a:endParaRPr lang="en-AU" dirty="0"/>
          </a:p>
          <a:p>
            <a:r>
              <a:rPr lang="en-AU" dirty="0"/>
              <a:t>There has been a percentage increment of 38.5% in pupil enrolment since implementation of the first phase of the project due to the improved learning environment. </a:t>
            </a:r>
          </a:p>
          <a:p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467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57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</a:t>
            </a:r>
            <a:r>
              <a:rPr lang="en-AU" baseline="0" dirty="0"/>
              <a:t> systems thinking the input comes into the system, interacts with the systems intent and encoded norm, thereby determining an action which may then attempt to alter the input</a:t>
            </a:r>
          </a:p>
          <a:p>
            <a:r>
              <a:rPr lang="en-AU" baseline="0" dirty="0"/>
              <a:t>This is known as a mutual feedback loop. The system is constantly modifying inputs to match its encoded norms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65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415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86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12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7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3A7A67-15ED-4A6F-BF6B-794FA68661BF}" type="datetimeFigureOut">
              <a:rPr lang="en-AU" smtClean="0"/>
              <a:pPr/>
              <a:t>21/10/2019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724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7A67-15ED-4A6F-BF6B-794FA68661BF}" type="datetimeFigureOut">
              <a:rPr lang="en-AU" smtClean="0"/>
              <a:t>21/10/2019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</p:spPr>
        <p:txBody>
          <a:bodyPr/>
          <a:lstStyle/>
          <a:p>
            <a:fld id="{7E73F36F-83D5-4DDA-8206-6543BEC8A507}" type="slidenum">
              <a:rPr lang="en-AU" smtClean="0"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3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C62EBE-E4BA-3E47-8B9F-36DB77DAE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6626" y="3595192"/>
            <a:ext cx="1150179" cy="63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7A67-15ED-4A6F-BF6B-794FA68661BF}" type="datetimeFigureOut">
              <a:rPr lang="en-AU" smtClean="0"/>
              <a:t>21/10/2019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</p:spPr>
        <p:txBody>
          <a:bodyPr/>
          <a:lstStyle/>
          <a:p>
            <a:fld id="{7E73F36F-83D5-4DDA-8206-6543BEC8A507}" type="slidenum">
              <a:rPr lang="en-AU" smtClean="0"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E0D1EE-A962-3044-BC75-1908E9C84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509139"/>
            <a:ext cx="1092201" cy="10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3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7A67-15ED-4A6F-BF6B-794FA68661BF}" type="datetimeFigureOut">
              <a:rPr lang="en-AU" smtClean="0"/>
              <a:t>21/10/2019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</p:spPr>
        <p:txBody>
          <a:bodyPr/>
          <a:lstStyle/>
          <a:p>
            <a:fld id="{7E73F36F-83D5-4DDA-8206-6543BEC8A507}" type="slidenum">
              <a:rPr lang="en-AU" smtClean="0"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E0D1EE-A962-3044-BC75-1908E9C84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509139"/>
            <a:ext cx="1092201" cy="10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51B264-B5E6-D447-8EC7-3D94249F9DE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6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13B8BD-D1C0-E14F-B6E7-38A83865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9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blank, top branding">
  <p:cSld name="Layout blank, top branding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12461-5C9D-DB49-8BFF-3AF4A9B5CE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3" b="30670"/>
          <a:stretch/>
        </p:blipFill>
        <p:spPr>
          <a:xfrm>
            <a:off x="8619067" y="4634787"/>
            <a:ext cx="524933" cy="5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9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48413E-386D-D345-B709-56933342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14" y="273928"/>
            <a:ext cx="7886372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14" y="1369642"/>
            <a:ext cx="7886372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14" y="4768734"/>
            <a:ext cx="2057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3A7A67-15ED-4A6F-BF6B-794FA68661BF}" type="datetimeFigureOut">
              <a:rPr lang="en-AU" smtClean="0"/>
              <a:pPr/>
              <a:t>21/10/2019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2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9" r:id="rId2"/>
    <p:sldLayoutId id="2147483990" r:id="rId3"/>
    <p:sldLayoutId id="2147484233" r:id="rId4"/>
    <p:sldLayoutId id="2147484234" r:id="rId5"/>
    <p:sldLayoutId id="2147484228" r:id="rId6"/>
    <p:sldLayoutId id="2147484229" r:id="rId7"/>
    <p:sldLayoutId id="2147484230" r:id="rId8"/>
  </p:sldLayoutIdLst>
  <p:txStyles>
    <p:titleStyle>
      <a:lvl1pPr algn="l" defTabSz="342991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85748" indent="-85748" algn="l" defTabSz="3429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57244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28739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00235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71731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43226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722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6218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714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96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91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487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983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479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974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470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966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8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5" Type="http://schemas.openxmlformats.org/officeDocument/2006/relationships/image" Target="../media/image35.png"/><Relationship Id="rId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42.png"/><Relationship Id="rId4" Type="http://schemas.openxmlformats.org/officeDocument/2006/relationships/image" Target="../media/image62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svg"/><Relationship Id="rId5" Type="http://schemas.openxmlformats.org/officeDocument/2006/relationships/image" Target="../media/image58.png"/><Relationship Id="rId4" Type="http://schemas.openxmlformats.org/officeDocument/2006/relationships/image" Target="../media/image87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sv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svg"/><Relationship Id="rId5" Type="http://schemas.openxmlformats.org/officeDocument/2006/relationships/image" Target="../media/image64.png"/><Relationship Id="rId4" Type="http://schemas.openxmlformats.org/officeDocument/2006/relationships/image" Target="../media/image99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103.sv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sv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18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42.png"/><Relationship Id="rId4" Type="http://schemas.openxmlformats.org/officeDocument/2006/relationships/image" Target="../media/image50.sv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B8DE5347-C6C9-EC44-9D36-B4B72DEFD8DA}"/>
              </a:ext>
            </a:extLst>
          </p:cNvPr>
          <p:cNvSpPr txBox="1"/>
          <p:nvPr/>
        </p:nvSpPr>
        <p:spPr>
          <a:xfrm>
            <a:off x="431800" y="700088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rgbClr val="073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May 2019</a:t>
            </a:r>
            <a:endParaRPr sz="2000" b="1" cap="none" dirty="0">
              <a:solidFill>
                <a:srgbClr val="073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03A1584C-067A-3D4B-8B86-D33DA4EC1A0F}"/>
              </a:ext>
            </a:extLst>
          </p:cNvPr>
          <p:cNvSpPr txBox="1"/>
          <p:nvPr/>
        </p:nvSpPr>
        <p:spPr>
          <a:xfrm>
            <a:off x="409129" y="1191295"/>
            <a:ext cx="5387237" cy="285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6600" b="1" spc="-5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SYSTEMS THINKING &amp; POSITIVE PEACE</a:t>
            </a:r>
            <a:endParaRPr sz="6600" b="1" cap="none" spc="-5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78B4648-133E-7F48-AF26-3EB705C48DF8}"/>
              </a:ext>
            </a:extLst>
          </p:cNvPr>
          <p:cNvSpPr txBox="1"/>
          <p:nvPr/>
        </p:nvSpPr>
        <p:spPr>
          <a:xfrm>
            <a:off x="431800" y="4041385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Analysing</a:t>
            </a:r>
            <a:r>
              <a:rPr lang="e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factors that sustain peace</a:t>
            </a:r>
            <a:endParaRPr sz="16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7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500" y="389749"/>
            <a:ext cx="4507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17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mutually interact making causality difficult to imply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A8ACFC5A-AB50-1A45-B6E8-77D247387275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are not clearly defined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CC2FB-891E-AD48-A0EF-F46B933E0DA3}"/>
              </a:ext>
            </a:extLst>
          </p:cNvPr>
          <p:cNvGrpSpPr/>
          <p:nvPr/>
        </p:nvGrpSpPr>
        <p:grpSpPr>
          <a:xfrm>
            <a:off x="3542661" y="2250265"/>
            <a:ext cx="1805475" cy="1862617"/>
            <a:chOff x="3542661" y="2069290"/>
            <a:chExt cx="1805475" cy="1862617"/>
          </a:xfrm>
        </p:grpSpPr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B38BEF69-0AEA-174F-A689-FFF9B17C6532}"/>
                </a:ext>
              </a:extLst>
            </p:cNvPr>
            <p:cNvSpPr/>
            <p:nvPr/>
          </p:nvSpPr>
          <p:spPr>
            <a:xfrm rot="3600000">
              <a:off x="4681222" y="2463010"/>
              <a:ext cx="1060633" cy="273194"/>
            </a:xfrm>
            <a:prstGeom prst="leftRightArrow">
              <a:avLst>
                <a:gd name="adj1" fmla="val 61009"/>
                <a:gd name="adj2" fmla="val 4941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-Right Arrow 16">
              <a:extLst>
                <a:ext uri="{FF2B5EF4-FFF2-40B4-BE49-F238E27FC236}">
                  <a16:creationId xmlns:a16="http://schemas.microsoft.com/office/drawing/2014/main" id="{776FD18C-89D1-604A-9BB6-F279409680F4}"/>
                </a:ext>
              </a:extLst>
            </p:cNvPr>
            <p:cNvSpPr/>
            <p:nvPr/>
          </p:nvSpPr>
          <p:spPr>
            <a:xfrm rot="18000000">
              <a:off x="3148941" y="2463011"/>
              <a:ext cx="1060633" cy="273194"/>
            </a:xfrm>
            <a:prstGeom prst="leftRightArrow">
              <a:avLst>
                <a:gd name="adj1" fmla="val 61009"/>
                <a:gd name="adj2" fmla="val 4941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-Right Arrow 17">
              <a:extLst>
                <a:ext uri="{FF2B5EF4-FFF2-40B4-BE49-F238E27FC236}">
                  <a16:creationId xmlns:a16="http://schemas.microsoft.com/office/drawing/2014/main" id="{3FC6D415-B36D-3D4E-96E8-D1E53B6B984C}"/>
                </a:ext>
              </a:extLst>
            </p:cNvPr>
            <p:cNvSpPr/>
            <p:nvPr/>
          </p:nvSpPr>
          <p:spPr>
            <a:xfrm>
              <a:off x="3927117" y="3658713"/>
              <a:ext cx="1060633" cy="273194"/>
            </a:xfrm>
            <a:prstGeom prst="leftRightArrow">
              <a:avLst>
                <a:gd name="adj1" fmla="val 61009"/>
                <a:gd name="adj2" fmla="val 4941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48D5F7-0146-4C41-93F3-5BAC9FF10C1E}"/>
              </a:ext>
            </a:extLst>
          </p:cNvPr>
          <p:cNvGrpSpPr/>
          <p:nvPr/>
        </p:nvGrpSpPr>
        <p:grpSpPr>
          <a:xfrm>
            <a:off x="3771633" y="966150"/>
            <a:ext cx="1371600" cy="1371600"/>
            <a:chOff x="3771633" y="785175"/>
            <a:chExt cx="1371600" cy="13716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5315DB6-09D8-DE48-8F07-CFBCB83E9138}"/>
                </a:ext>
              </a:extLst>
            </p:cNvPr>
            <p:cNvSpPr/>
            <p:nvPr/>
          </p:nvSpPr>
          <p:spPr>
            <a:xfrm>
              <a:off x="3771633" y="785175"/>
              <a:ext cx="1371600" cy="1371600"/>
            </a:xfrm>
            <a:prstGeom prst="ellipse">
              <a:avLst/>
            </a:prstGeom>
            <a:solidFill>
              <a:srgbClr val="4AA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810362-46D3-054B-99EC-9070AEED0408}"/>
                </a:ext>
              </a:extLst>
            </p:cNvPr>
            <p:cNvSpPr txBox="1"/>
            <p:nvPr/>
          </p:nvSpPr>
          <p:spPr>
            <a:xfrm>
              <a:off x="3771633" y="1059275"/>
              <a:ext cx="1371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 Functioning Government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B88F55-69E6-D545-873C-A69FAA790119}"/>
              </a:ext>
            </a:extLst>
          </p:cNvPr>
          <p:cNvGrpSpPr/>
          <p:nvPr/>
        </p:nvGrpSpPr>
        <p:grpSpPr>
          <a:xfrm>
            <a:off x="5171808" y="3318825"/>
            <a:ext cx="1371600" cy="1371600"/>
            <a:chOff x="5171808" y="3137850"/>
            <a:chExt cx="1371600" cy="13716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112359-0786-F644-A97D-5E58DCAAE4ED}"/>
                </a:ext>
              </a:extLst>
            </p:cNvPr>
            <p:cNvSpPr/>
            <p:nvPr/>
          </p:nvSpPr>
          <p:spPr>
            <a:xfrm>
              <a:off x="5171808" y="3137850"/>
              <a:ext cx="1371600" cy="1371600"/>
            </a:xfrm>
            <a:prstGeom prst="ellipse">
              <a:avLst/>
            </a:prstGeom>
            <a:solidFill>
              <a:srgbClr val="4AA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EBCE02-3719-A748-A2CD-A44FBF9B1124}"/>
                </a:ext>
              </a:extLst>
            </p:cNvPr>
            <p:cNvSpPr txBox="1"/>
            <p:nvPr/>
          </p:nvSpPr>
          <p:spPr>
            <a:xfrm>
              <a:off x="5171808" y="356204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06C1C3-24BA-7243-913E-45062BCF9DCC}"/>
              </a:ext>
            </a:extLst>
          </p:cNvPr>
          <p:cNvGrpSpPr/>
          <p:nvPr/>
        </p:nvGrpSpPr>
        <p:grpSpPr>
          <a:xfrm>
            <a:off x="2380983" y="3318825"/>
            <a:ext cx="1371600" cy="1371600"/>
            <a:chOff x="2380983" y="3137850"/>
            <a:chExt cx="1371600" cy="13716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B71DA6-590A-314C-A133-700882051C8E}"/>
                </a:ext>
              </a:extLst>
            </p:cNvPr>
            <p:cNvSpPr/>
            <p:nvPr/>
          </p:nvSpPr>
          <p:spPr>
            <a:xfrm>
              <a:off x="2380983" y="3137850"/>
              <a:ext cx="1371600" cy="1371600"/>
            </a:xfrm>
            <a:prstGeom prst="ellipse">
              <a:avLst/>
            </a:prstGeom>
            <a:solidFill>
              <a:srgbClr val="4AA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67223D-A610-8A49-B423-2522457CB3F5}"/>
                </a:ext>
              </a:extLst>
            </p:cNvPr>
            <p:cNvSpPr txBox="1"/>
            <p:nvPr/>
          </p:nvSpPr>
          <p:spPr>
            <a:xfrm>
              <a:off x="2380983" y="356204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702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5339422-6504-0A46-9685-4ACDEAB6F36B}"/>
              </a:ext>
            </a:extLst>
          </p:cNvPr>
          <p:cNvGrpSpPr/>
          <p:nvPr/>
        </p:nvGrpSpPr>
        <p:grpSpPr>
          <a:xfrm>
            <a:off x="870727" y="1135583"/>
            <a:ext cx="3387777" cy="3387777"/>
            <a:chOff x="846944" y="794478"/>
            <a:chExt cx="3387777" cy="3387777"/>
          </a:xfrm>
        </p:grpSpPr>
        <p:sp>
          <p:nvSpPr>
            <p:cNvPr id="3" name="Oval 2"/>
            <p:cNvSpPr/>
            <p:nvPr/>
          </p:nvSpPr>
          <p:spPr>
            <a:xfrm>
              <a:off x="846944" y="794478"/>
              <a:ext cx="3387777" cy="3387777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96537" y="1030318"/>
              <a:ext cx="14369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 systems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16322" y="3642849"/>
              <a:ext cx="11766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Atmosphere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42603C-EC17-E84B-9E74-A0F953A296FC}"/>
              </a:ext>
            </a:extLst>
          </p:cNvPr>
          <p:cNvGrpSpPr/>
          <p:nvPr/>
        </p:nvGrpSpPr>
        <p:grpSpPr>
          <a:xfrm>
            <a:off x="1426679" y="1746986"/>
            <a:ext cx="2275877" cy="2122246"/>
            <a:chOff x="1426679" y="1746986"/>
            <a:chExt cx="2275877" cy="2122246"/>
          </a:xfrm>
        </p:grpSpPr>
        <p:sp>
          <p:nvSpPr>
            <p:cNvPr id="5" name="Oval 4"/>
            <p:cNvSpPr/>
            <p:nvPr/>
          </p:nvSpPr>
          <p:spPr>
            <a:xfrm>
              <a:off x="1426679" y="1746986"/>
              <a:ext cx="2275877" cy="2122246"/>
            </a:xfrm>
            <a:prstGeom prst="ellipse">
              <a:avLst/>
            </a:prstGeom>
            <a:solidFill>
              <a:srgbClr val="86CBE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32742" y="1865377"/>
              <a:ext cx="1644502" cy="391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AU" sz="1200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Community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CBC6E-CB16-4B4F-80B9-E99C4BC9639D}"/>
              </a:ext>
            </a:extLst>
          </p:cNvPr>
          <p:cNvGrpSpPr/>
          <p:nvPr/>
        </p:nvGrpSpPr>
        <p:grpSpPr>
          <a:xfrm>
            <a:off x="2564617" y="2164930"/>
            <a:ext cx="4720568" cy="1329084"/>
            <a:chOff x="2564617" y="2164930"/>
            <a:chExt cx="4720568" cy="132908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6A2A75B-AE0F-D64D-A2F9-BB75E60D9EA9}"/>
                </a:ext>
              </a:extLst>
            </p:cNvPr>
            <p:cNvGrpSpPr/>
            <p:nvPr/>
          </p:nvGrpSpPr>
          <p:grpSpPr>
            <a:xfrm>
              <a:off x="2564617" y="2164930"/>
              <a:ext cx="4042629" cy="1329084"/>
              <a:chOff x="2504657" y="1820156"/>
              <a:chExt cx="4042629" cy="1329084"/>
            </a:xfrm>
          </p:grpSpPr>
          <p:cxnSp>
            <p:nvCxnSpPr>
              <p:cNvPr id="11" name="Straight Connector 10"/>
              <p:cNvCxnSpPr>
                <a:cxnSpLocks/>
                <a:stCxn id="7" idx="0"/>
                <a:endCxn id="15" idx="0"/>
              </p:cNvCxnSpPr>
              <p:nvPr/>
            </p:nvCxnSpPr>
            <p:spPr>
              <a:xfrm flipV="1">
                <a:off x="2504657" y="1820156"/>
                <a:ext cx="4042629" cy="9196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cxnSpLocks/>
                <a:stCxn id="7" idx="4"/>
                <a:endCxn id="15" idx="4"/>
              </p:cNvCxnSpPr>
              <p:nvPr/>
            </p:nvCxnSpPr>
            <p:spPr>
              <a:xfrm>
                <a:off x="2504657" y="3112069"/>
                <a:ext cx="4042629" cy="371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34448B-D36B-534A-A84E-C0651704B561}"/>
                </a:ext>
              </a:extLst>
            </p:cNvPr>
            <p:cNvGrpSpPr/>
            <p:nvPr/>
          </p:nvGrpSpPr>
          <p:grpSpPr>
            <a:xfrm>
              <a:off x="5929305" y="2164930"/>
              <a:ext cx="1355880" cy="1329084"/>
              <a:chOff x="5869345" y="1820156"/>
              <a:chExt cx="1355880" cy="132908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69346" y="1820156"/>
                <a:ext cx="1355879" cy="1329084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506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69345" y="2228598"/>
                <a:ext cx="1355879" cy="53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AU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Parliament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AU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Police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AU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Schools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FA67A1E-55D2-C64B-8D7F-99F6521B581F}"/>
              </a:ext>
            </a:extLst>
          </p:cNvPr>
          <p:cNvGrpSpPr/>
          <p:nvPr/>
        </p:nvGrpSpPr>
        <p:grpSpPr>
          <a:xfrm>
            <a:off x="1825047" y="2256894"/>
            <a:ext cx="1468424" cy="1199949"/>
            <a:chOff x="1765087" y="1912120"/>
            <a:chExt cx="1468424" cy="1199949"/>
          </a:xfrm>
        </p:grpSpPr>
        <p:sp>
          <p:nvSpPr>
            <p:cNvPr id="7" name="Oval 6"/>
            <p:cNvSpPr/>
            <p:nvPr/>
          </p:nvSpPr>
          <p:spPr>
            <a:xfrm>
              <a:off x="1861241" y="1912120"/>
              <a:ext cx="1286831" cy="119994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65087" y="2359724"/>
              <a:ext cx="14684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1540" y="473872"/>
            <a:ext cx="5642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solidFill>
                  <a:srgbClr val="17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smallest subsystem can interact with the largest super system</a:t>
            </a:r>
          </a:p>
        </p:txBody>
      </p:sp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4B0F007A-04C0-E74D-8682-E9D12229E359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lie within systems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29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96;p333">
            <a:extLst>
              <a:ext uri="{FF2B5EF4-FFF2-40B4-BE49-F238E27FC236}">
                <a16:creationId xmlns:a16="http://schemas.microsoft.com/office/drawing/2014/main" id="{262F77FE-CFA1-E64D-ACDB-1F1FF62BDC64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of systems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E57211-1FF1-4545-A755-B8FD3BA6D049}"/>
              </a:ext>
            </a:extLst>
          </p:cNvPr>
          <p:cNvGrpSpPr/>
          <p:nvPr/>
        </p:nvGrpSpPr>
        <p:grpSpPr>
          <a:xfrm>
            <a:off x="439354" y="1375379"/>
            <a:ext cx="6340418" cy="284716"/>
            <a:chOff x="439354" y="1375379"/>
            <a:chExt cx="6340418" cy="284716"/>
          </a:xfrm>
        </p:grpSpPr>
        <p:sp>
          <p:nvSpPr>
            <p:cNvPr id="13" name="TextBox 12"/>
            <p:cNvSpPr txBox="1"/>
            <p:nvPr/>
          </p:nvSpPr>
          <p:spPr>
            <a:xfrm>
              <a:off x="687428" y="1375379"/>
              <a:ext cx="6092344" cy="284716"/>
            </a:xfrm>
            <a:prstGeom prst="rect">
              <a:avLst/>
            </a:prstGeom>
            <a:noFill/>
          </p:spPr>
          <p:txBody>
            <a:bodyPr wrap="square" lIns="0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Self-regulating and seeking homeostasis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4CF3434-9147-A84E-AF0D-192EFBAD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DD363E-D96A-B846-9460-37A8F1BA8E19}"/>
              </a:ext>
            </a:extLst>
          </p:cNvPr>
          <p:cNvGrpSpPr/>
          <p:nvPr/>
        </p:nvGrpSpPr>
        <p:grpSpPr>
          <a:xfrm>
            <a:off x="435142" y="1742983"/>
            <a:ext cx="6456474" cy="307777"/>
            <a:chOff x="435142" y="1742983"/>
            <a:chExt cx="6456474" cy="307777"/>
          </a:xfrm>
        </p:grpSpPr>
        <p:sp>
          <p:nvSpPr>
            <p:cNvPr id="29" name="TextBox 28"/>
            <p:cNvSpPr txBox="1"/>
            <p:nvPr/>
          </p:nvSpPr>
          <p:spPr>
            <a:xfrm>
              <a:off x="687428" y="1742983"/>
              <a:ext cx="6204188" cy="30777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Systems are path dependent</a:t>
              </a:r>
              <a:endParaRPr lang="en-US" sz="1400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F771F34-D0B7-D64D-A21C-9CF96100A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4AC36E-72B4-614A-8282-FC22786A1CD6}"/>
              </a:ext>
            </a:extLst>
          </p:cNvPr>
          <p:cNvGrpSpPr/>
          <p:nvPr/>
        </p:nvGrpSpPr>
        <p:grpSpPr>
          <a:xfrm>
            <a:off x="435142" y="2168681"/>
            <a:ext cx="6261744" cy="284716"/>
            <a:chOff x="435142" y="2168681"/>
            <a:chExt cx="6261744" cy="284716"/>
          </a:xfrm>
        </p:grpSpPr>
        <p:sp>
          <p:nvSpPr>
            <p:cNvPr id="14" name="TextBox 13"/>
            <p:cNvSpPr txBox="1"/>
            <p:nvPr/>
          </p:nvSpPr>
          <p:spPr>
            <a:xfrm>
              <a:off x="687428" y="2168681"/>
              <a:ext cx="6009458" cy="284716"/>
            </a:xfrm>
            <a:prstGeom prst="rect">
              <a:avLst/>
            </a:prstGeom>
            <a:noFill/>
          </p:spPr>
          <p:txBody>
            <a:bodyPr wrap="square" lIns="0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Encoded norms regulate the system to maintain homeostasis</a:t>
              </a:r>
              <a:endParaRPr lang="id-ID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C218C2F-6280-5D41-A9FD-8B4145195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234792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A943B7-2839-8740-A2AB-05D6CCD7F274}"/>
              </a:ext>
            </a:extLst>
          </p:cNvPr>
          <p:cNvGrpSpPr/>
          <p:nvPr/>
        </p:nvGrpSpPr>
        <p:grpSpPr>
          <a:xfrm>
            <a:off x="435142" y="2561466"/>
            <a:ext cx="6004106" cy="307777"/>
            <a:chOff x="435142" y="2561466"/>
            <a:chExt cx="6004106" cy="307777"/>
          </a:xfrm>
        </p:grpSpPr>
        <p:sp>
          <p:nvSpPr>
            <p:cNvPr id="2" name="TextBox 1"/>
            <p:cNvSpPr txBox="1"/>
            <p:nvPr/>
          </p:nvSpPr>
          <p:spPr>
            <a:xfrm>
              <a:off x="687428" y="2561466"/>
              <a:ext cx="5751820" cy="307777"/>
            </a:xfrm>
            <a:prstGeom prst="rect">
              <a:avLst/>
            </a:prstGeom>
            <a:noFill/>
          </p:spPr>
          <p:txBody>
            <a:bodyPr wrap="square" lIns="0" rtlCol="0">
              <a:noAutofit/>
            </a:bodyPr>
            <a:lstStyle/>
            <a:p>
              <a:r>
                <a:rPr lang="en-AU" sz="1400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Systems self-modify when there are persistent mismatches with inputs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8DB7C19-13C0-BE40-8DAA-C5114EB0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634011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8DA203-0505-6F45-9425-67AE2640C730}"/>
              </a:ext>
            </a:extLst>
          </p:cNvPr>
          <p:cNvGrpSpPr/>
          <p:nvPr/>
        </p:nvGrpSpPr>
        <p:grpSpPr>
          <a:xfrm>
            <a:off x="435142" y="2974290"/>
            <a:ext cx="2884738" cy="307777"/>
            <a:chOff x="435142" y="2974290"/>
            <a:chExt cx="2884738" cy="307777"/>
          </a:xfrm>
        </p:grpSpPr>
        <p:sp>
          <p:nvSpPr>
            <p:cNvPr id="3" name="Rectangle 2"/>
            <p:cNvSpPr/>
            <p:nvPr/>
          </p:nvSpPr>
          <p:spPr>
            <a:xfrm>
              <a:off x="687428" y="2974290"/>
              <a:ext cx="2632452" cy="307777"/>
            </a:xfrm>
            <a:prstGeom prst="rect">
              <a:avLst/>
            </a:prstGeom>
          </p:spPr>
          <p:txBody>
            <a:bodyPr wrap="none" lIns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Form virtuous or vicious cycles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F5A211-E946-AE4C-BC3D-10CB6BCC8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048921"/>
              <a:ext cx="120822" cy="19117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4546BC-654D-5F48-8736-4EA33A63E5EE}"/>
              </a:ext>
            </a:extLst>
          </p:cNvPr>
          <p:cNvGrpSpPr/>
          <p:nvPr/>
        </p:nvGrpSpPr>
        <p:grpSpPr>
          <a:xfrm>
            <a:off x="435142" y="3428179"/>
            <a:ext cx="6191490" cy="284716"/>
            <a:chOff x="435142" y="3428179"/>
            <a:chExt cx="6191490" cy="284716"/>
          </a:xfrm>
        </p:grpSpPr>
        <p:sp>
          <p:nvSpPr>
            <p:cNvPr id="15" name="TextBox 14"/>
            <p:cNvSpPr txBox="1"/>
            <p:nvPr/>
          </p:nvSpPr>
          <p:spPr>
            <a:xfrm>
              <a:off x="687428" y="3428179"/>
              <a:ext cx="5939204" cy="284716"/>
            </a:xfrm>
            <a:prstGeom prst="rect">
              <a:avLst/>
            </a:prstGeom>
            <a:noFill/>
          </p:spPr>
          <p:txBody>
            <a:bodyPr wrap="square" lIns="0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Systems are be understood through mathematics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D8DEB913-2A8A-734B-B368-7FB89FC3B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448140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579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/>
          <p:cNvSpPr/>
          <p:nvPr/>
        </p:nvSpPr>
        <p:spPr>
          <a:xfrm>
            <a:off x="5829501" y="1993692"/>
            <a:ext cx="1404157" cy="1005708"/>
          </a:xfrm>
          <a:prstGeom prst="rightArrow">
            <a:avLst>
              <a:gd name="adj1" fmla="val 59510"/>
              <a:gd name="adj2" fmla="val 48597"/>
            </a:avLst>
          </a:prstGeom>
          <a:solidFill>
            <a:srgbClr val="25AAE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1" rIns="34284" bIns="17141" rtlCol="0" anchor="ctr"/>
          <a:lstStyle/>
          <a:p>
            <a:pPr algn="ctr"/>
            <a:r>
              <a:rPr lang="en-A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Response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4162" y="2158289"/>
            <a:ext cx="1149041" cy="652442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4" tIns="17141" rIns="34284" bIns="17141" rtlCol="0" anchor="ctr"/>
          <a:lstStyle/>
          <a:p>
            <a:pPr algn="ctr"/>
            <a:r>
              <a:rPr lang="en-A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to System</a:t>
            </a:r>
          </a:p>
        </p:txBody>
      </p:sp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9FA87630-95FA-644E-A3A9-EEEC125F7832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latin typeface="Arial" panose="020B0604020202020204" pitchFamily="34" charset="0"/>
                <a:cs typeface="Arial" panose="020B0604020202020204" pitchFamily="34" charset="0"/>
              </a:rPr>
              <a:t>Systems are responsive</a:t>
            </a:r>
            <a:endParaRPr sz="20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965367-7BB9-304B-9D5B-05116FBD9FF6}"/>
              </a:ext>
            </a:extLst>
          </p:cNvPr>
          <p:cNvGrpSpPr/>
          <p:nvPr/>
        </p:nvGrpSpPr>
        <p:grpSpPr>
          <a:xfrm>
            <a:off x="2128083" y="1356534"/>
            <a:ext cx="3587428" cy="2245293"/>
            <a:chOff x="2128083" y="1356534"/>
            <a:chExt cx="3587428" cy="224529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C5A8BB-0DD0-A74A-9D31-CA35E0271574}"/>
                </a:ext>
              </a:extLst>
            </p:cNvPr>
            <p:cNvGrpSpPr/>
            <p:nvPr/>
          </p:nvGrpSpPr>
          <p:grpSpPr>
            <a:xfrm>
              <a:off x="3337143" y="1356534"/>
              <a:ext cx="2378368" cy="2245293"/>
              <a:chOff x="3397104" y="1079216"/>
              <a:chExt cx="2378368" cy="2245293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397104" y="1079216"/>
                <a:ext cx="2378368" cy="2245293"/>
              </a:xfrm>
              <a:prstGeom prst="ellipse">
                <a:avLst/>
              </a:prstGeom>
              <a:noFill/>
              <a:ln w="19050">
                <a:solidFill>
                  <a:srgbClr val="0681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4284" tIns="17141" rIns="34284" bIns="17141" rtlCol="0" anchor="ctr"/>
              <a:lstStyle/>
              <a:p>
                <a:pPr algn="ctr"/>
                <a:r>
                  <a:rPr lang="en-AU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980922" y="1224318"/>
                <a:ext cx="1210732" cy="656652"/>
              </a:xfrm>
              <a:prstGeom prst="ellipse">
                <a:avLst/>
              </a:prstGeom>
              <a:solidFill>
                <a:srgbClr val="25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4284" tIns="17141" rIns="34284" bIns="17141" rtlCol="0" anchor="ctr"/>
              <a:lstStyle/>
              <a:p>
                <a:pPr algn="ctr"/>
                <a:r>
                  <a:rPr lang="en-AU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Encoded Norms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980922" y="2533412"/>
                <a:ext cx="1210732" cy="616298"/>
              </a:xfrm>
              <a:prstGeom prst="ellipse">
                <a:avLst/>
              </a:prstGeom>
              <a:solidFill>
                <a:srgbClr val="25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4284" tIns="17141" rIns="34284" bIns="17141" rtlCol="0" anchor="ctr"/>
              <a:lstStyle/>
              <a:p>
                <a:pPr algn="ctr"/>
                <a:r>
                  <a:rPr lang="en-AU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Intent</a:t>
                </a:r>
              </a:p>
            </p:txBody>
          </p:sp>
        </p:grp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33920C6D-2A2C-4347-8EA2-4C6E330AAB31}"/>
                </a:ext>
              </a:extLst>
            </p:cNvPr>
            <p:cNvSpPr/>
            <p:nvPr/>
          </p:nvSpPr>
          <p:spPr>
            <a:xfrm>
              <a:off x="2128083" y="2230960"/>
              <a:ext cx="1044179" cy="484068"/>
            </a:xfrm>
            <a:prstGeom prst="rightArrow">
              <a:avLst>
                <a:gd name="adj1" fmla="val 59510"/>
                <a:gd name="adj2" fmla="val 50000"/>
              </a:avLst>
            </a:prstGeom>
            <a:solidFill>
              <a:srgbClr val="25AAE2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84" tIns="17141" rIns="34284" bIns="17141" rtlCol="0" anchor="ctr"/>
            <a:lstStyle/>
            <a:p>
              <a:pPr algn="ctr"/>
              <a:endParaRPr lang="en-A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60922" y="492501"/>
            <a:ext cx="7257913" cy="219283"/>
          </a:xfrm>
          <a:prstGeom prst="rect">
            <a:avLst/>
          </a:prstGeom>
        </p:spPr>
        <p:txBody>
          <a:bodyPr wrap="square" lIns="34284" tIns="17141" rIns="34284" bIns="17141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Understanding the system response requires understanding the systems and their relationship to the input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77FB7C-2942-B842-BC05-0833D22D59A4}"/>
              </a:ext>
            </a:extLst>
          </p:cNvPr>
          <p:cNvGrpSpPr/>
          <p:nvPr/>
        </p:nvGrpSpPr>
        <p:grpSpPr>
          <a:xfrm>
            <a:off x="1199213" y="2240242"/>
            <a:ext cx="7713046" cy="1866481"/>
            <a:chOff x="1199213" y="2240242"/>
            <a:chExt cx="7713046" cy="1866481"/>
          </a:xfrm>
        </p:grpSpPr>
        <p:sp>
          <p:nvSpPr>
            <p:cNvPr id="19" name="TextBox 18"/>
            <p:cNvSpPr txBox="1"/>
            <p:nvPr/>
          </p:nvSpPr>
          <p:spPr>
            <a:xfrm>
              <a:off x="7358874" y="2240242"/>
              <a:ext cx="1553385" cy="465504"/>
            </a:xfrm>
            <a:prstGeom prst="rect">
              <a:avLst/>
            </a:prstGeom>
            <a:noFill/>
          </p:spPr>
          <p:txBody>
            <a:bodyPr wrap="square" lIns="34284" tIns="17141" rIns="34284" bIns="17141" rtlCol="0">
              <a:spAutoFit/>
            </a:bodyPr>
            <a:lstStyle/>
            <a:p>
              <a:r>
                <a:rPr lang="en-AU" sz="1400" dirty="0">
                  <a:latin typeface="Arial" panose="020B0604020202020204" pitchFamily="34" charset="0"/>
                  <a:cs typeface="Arial" panose="020B0604020202020204" pitchFamily="34" charset="0"/>
                </a:rPr>
                <a:t>System Interacts with input</a:t>
              </a:r>
            </a:p>
          </p:txBody>
        </p:sp>
        <p:sp>
          <p:nvSpPr>
            <p:cNvPr id="5" name="U-Turn Arrow 4">
              <a:extLst>
                <a:ext uri="{FF2B5EF4-FFF2-40B4-BE49-F238E27FC236}">
                  <a16:creationId xmlns:a16="http://schemas.microsoft.com/office/drawing/2014/main" id="{4E8C6B05-8B17-2F46-9EB9-758645410706}"/>
                </a:ext>
              </a:extLst>
            </p:cNvPr>
            <p:cNvSpPr/>
            <p:nvPr/>
          </p:nvSpPr>
          <p:spPr>
            <a:xfrm flipH="1" flipV="1">
              <a:off x="1199213" y="2854301"/>
              <a:ext cx="6824122" cy="1252422"/>
            </a:xfrm>
            <a:prstGeom prst="uturnArrow">
              <a:avLst>
                <a:gd name="adj1" fmla="val 12580"/>
                <a:gd name="adj2" fmla="val 14826"/>
                <a:gd name="adj3" fmla="val 23693"/>
                <a:gd name="adj4" fmla="val 72472"/>
                <a:gd name="adj5" fmla="val 96165"/>
              </a:avLst>
            </a:prstGeom>
            <a:solidFill>
              <a:srgbClr val="86C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09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5322" y="450378"/>
            <a:ext cx="7089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Best approach to change is to continuously nudge the system in the right direction</a:t>
            </a:r>
          </a:p>
        </p:txBody>
      </p: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6ECA9770-E81E-7544-B3F0-3679942B2ABE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latin typeface="Arial" panose="020B0604020202020204" pitchFamily="34" charset="0"/>
                <a:cs typeface="Arial" panose="020B0604020202020204" pitchFamily="34" charset="0"/>
              </a:rPr>
              <a:t>Systems are path dependent</a:t>
            </a:r>
            <a:endParaRPr sz="20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62B64A-5724-2644-A994-83124F84DA26}"/>
              </a:ext>
            </a:extLst>
          </p:cNvPr>
          <p:cNvGrpSpPr/>
          <p:nvPr/>
        </p:nvGrpSpPr>
        <p:grpSpPr>
          <a:xfrm>
            <a:off x="5717" y="2014782"/>
            <a:ext cx="4264066" cy="1190637"/>
            <a:chOff x="5717" y="2450606"/>
            <a:chExt cx="4264066" cy="1190637"/>
          </a:xfrm>
        </p:grpSpPr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DE4F4EFC-EA1D-184B-B4EB-1BA2DD2A7E76}"/>
                </a:ext>
              </a:extLst>
            </p:cNvPr>
            <p:cNvSpPr/>
            <p:nvPr/>
          </p:nvSpPr>
          <p:spPr>
            <a:xfrm rot="5400000">
              <a:off x="1754681" y="701642"/>
              <a:ext cx="766137" cy="4264066"/>
            </a:xfrm>
            <a:prstGeom prst="upArrow">
              <a:avLst>
                <a:gd name="adj1" fmla="val 66599"/>
                <a:gd name="adj2" fmla="val 75878"/>
              </a:avLst>
            </a:prstGeom>
            <a:solidFill>
              <a:srgbClr val="0681C4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Historical path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0463" y="3179578"/>
              <a:ext cx="3076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latin typeface="Arial" panose="020B0604020202020204" pitchFamily="34" charset="0"/>
                  <a:cs typeface="Arial" panose="020B0604020202020204" pitchFamily="34" charset="0"/>
                </a:rPr>
                <a:t>Many small changes from many directions is the optimum way to change the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B4D8D9-C0D3-0C44-A94C-DB0B41CEABE4}"/>
              </a:ext>
            </a:extLst>
          </p:cNvPr>
          <p:cNvGrpSpPr/>
          <p:nvPr/>
        </p:nvGrpSpPr>
        <p:grpSpPr>
          <a:xfrm>
            <a:off x="5672931" y="3014388"/>
            <a:ext cx="2567100" cy="922545"/>
            <a:chOff x="5672931" y="3014388"/>
            <a:chExt cx="2567100" cy="922545"/>
          </a:xfrm>
        </p:grpSpPr>
        <p:sp>
          <p:nvSpPr>
            <p:cNvPr id="11" name="TextBox 10"/>
            <p:cNvSpPr txBox="1"/>
            <p:nvPr/>
          </p:nvSpPr>
          <p:spPr>
            <a:xfrm>
              <a:off x="7109978" y="3721489"/>
              <a:ext cx="113005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A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Vicious cycle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1C5AE373-169E-CA4B-86C5-40F18C0B0DB1}"/>
                </a:ext>
              </a:extLst>
            </p:cNvPr>
            <p:cNvSpPr/>
            <p:nvPr/>
          </p:nvSpPr>
          <p:spPr>
            <a:xfrm rot="2331865">
              <a:off x="5672931" y="3014388"/>
              <a:ext cx="1459368" cy="522517"/>
            </a:xfrm>
            <a:prstGeom prst="rightArrow">
              <a:avLst>
                <a:gd name="adj1" fmla="val 51281"/>
                <a:gd name="adj2" fmla="val 7960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CE9E05-A152-BB40-BE64-52B3BE854B91}"/>
              </a:ext>
            </a:extLst>
          </p:cNvPr>
          <p:cNvGrpSpPr/>
          <p:nvPr/>
        </p:nvGrpSpPr>
        <p:grpSpPr>
          <a:xfrm>
            <a:off x="4342586" y="1263357"/>
            <a:ext cx="4321667" cy="1814914"/>
            <a:chOff x="4342586" y="1263357"/>
            <a:chExt cx="4321667" cy="1814914"/>
          </a:xfrm>
        </p:grpSpPr>
        <p:sp>
          <p:nvSpPr>
            <p:cNvPr id="29" name="Oval 28"/>
            <p:cNvSpPr/>
            <p:nvPr/>
          </p:nvSpPr>
          <p:spPr>
            <a:xfrm>
              <a:off x="4342586" y="1743901"/>
              <a:ext cx="1451183" cy="1334370"/>
            </a:xfrm>
            <a:prstGeom prst="ellipse">
              <a:avLst/>
            </a:prstGeom>
            <a:solidFill>
              <a:srgbClr val="0681C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34706" y="1263357"/>
              <a:ext cx="152954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Virtuous cycle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4EA4471-8950-3B41-BC08-0F7CC88A0664}"/>
                </a:ext>
              </a:extLst>
            </p:cNvPr>
            <p:cNvSpPr/>
            <p:nvPr/>
          </p:nvSpPr>
          <p:spPr>
            <a:xfrm rot="19800000">
              <a:off x="5754815" y="1506606"/>
              <a:ext cx="1371744" cy="522517"/>
            </a:xfrm>
            <a:prstGeom prst="rightArrow">
              <a:avLst>
                <a:gd name="adj1" fmla="val 51281"/>
                <a:gd name="adj2" fmla="val 79604"/>
              </a:avLst>
            </a:prstGeom>
            <a:solidFill>
              <a:srgbClr val="06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CD84FC-E52D-FE48-9CB5-265E010FF051}"/>
              </a:ext>
            </a:extLst>
          </p:cNvPr>
          <p:cNvSpPr txBox="1"/>
          <p:nvPr/>
        </p:nvSpPr>
        <p:spPr>
          <a:xfrm>
            <a:off x="4342586" y="2301290"/>
            <a:ext cx="14511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420737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82000" y="4818063"/>
            <a:ext cx="762000" cy="273050"/>
          </a:xfrm>
          <a:prstGeom prst="rect">
            <a:avLst/>
          </a:prstGeom>
        </p:spPr>
        <p:txBody>
          <a:bodyPr/>
          <a:lstStyle/>
          <a:p>
            <a:pPr defTabSz="685674">
              <a:defRPr/>
            </a:pPr>
            <a:fld id="{3CA79994-879F-4458-94E2-9437ACB07F53}" type="slidenum">
              <a:rPr lang="en-US" smtClean="0">
                <a:solidFill>
                  <a:srgbClr val="737572"/>
                </a:solidFill>
              </a:rPr>
              <a:pPr defTabSz="685674">
                <a:defRPr/>
              </a:pPr>
              <a:t>15</a:t>
            </a:fld>
            <a:endParaRPr lang="en-US">
              <a:solidFill>
                <a:srgbClr val="737572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3278004" y="3075471"/>
            <a:ext cx="17149" cy="1714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506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411CF6-81B3-9A4D-B807-479901350D2F}"/>
              </a:ext>
            </a:extLst>
          </p:cNvPr>
          <p:cNvGrpSpPr/>
          <p:nvPr/>
        </p:nvGrpSpPr>
        <p:grpSpPr>
          <a:xfrm>
            <a:off x="1605341" y="833928"/>
            <a:ext cx="1359843" cy="1359843"/>
            <a:chOff x="1605341" y="833928"/>
            <a:chExt cx="1359843" cy="13598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82E094B-CD40-6C4A-B99A-4024EA309D43}"/>
                </a:ext>
              </a:extLst>
            </p:cNvPr>
            <p:cNvSpPr/>
            <p:nvPr/>
          </p:nvSpPr>
          <p:spPr>
            <a:xfrm>
              <a:off x="1605341" y="833928"/>
              <a:ext cx="1359843" cy="1359843"/>
            </a:xfrm>
            <a:prstGeom prst="ellipse">
              <a:avLst/>
            </a:prstGeom>
            <a:solidFill>
              <a:srgbClr val="86CBE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24213" y="1211940"/>
              <a:ext cx="1322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Process assessment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A9C32D-B512-DA44-A771-B9769F62C953}"/>
              </a:ext>
            </a:extLst>
          </p:cNvPr>
          <p:cNvGrpSpPr/>
          <p:nvPr/>
        </p:nvGrpSpPr>
        <p:grpSpPr>
          <a:xfrm>
            <a:off x="3171590" y="977184"/>
            <a:ext cx="4334257" cy="1156876"/>
            <a:chOff x="3171590" y="977184"/>
            <a:chExt cx="4334257" cy="11568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F1E72D-F5A1-584A-B515-8E4AC890CA3A}"/>
                </a:ext>
              </a:extLst>
            </p:cNvPr>
            <p:cNvGrpSpPr/>
            <p:nvPr/>
          </p:nvGrpSpPr>
          <p:grpSpPr>
            <a:xfrm>
              <a:off x="3171590" y="1058051"/>
              <a:ext cx="2514602" cy="455799"/>
              <a:chOff x="3328987" y="1207953"/>
              <a:chExt cx="2514602" cy="455799"/>
            </a:xfrm>
          </p:grpSpPr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>
                <a:off x="3328987" y="1663752"/>
                <a:ext cx="2514602" cy="0"/>
              </a:xfrm>
              <a:prstGeom prst="straightConnector1">
                <a:avLst/>
              </a:prstGeom>
              <a:ln w="1143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570822" y="1207953"/>
                <a:ext cx="20309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Persistent mismatch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29BAC0-CA0E-134E-B515-993EE6B1A0BD}"/>
                </a:ext>
              </a:extLst>
            </p:cNvPr>
            <p:cNvGrpSpPr/>
            <p:nvPr/>
          </p:nvGrpSpPr>
          <p:grpSpPr>
            <a:xfrm>
              <a:off x="5775914" y="977184"/>
              <a:ext cx="1729933" cy="1156876"/>
              <a:chOff x="5933311" y="1127086"/>
              <a:chExt cx="1729933" cy="115687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933311" y="1127086"/>
                <a:ext cx="1729933" cy="1156876"/>
              </a:xfrm>
              <a:prstGeom prst="rect">
                <a:avLst/>
              </a:prstGeom>
              <a:solidFill>
                <a:srgbClr val="55C1AA"/>
              </a:solidFill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506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29420" y="1420478"/>
                <a:ext cx="1392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 modification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E187BB-7CED-004A-956C-19B6276FB02F}"/>
              </a:ext>
            </a:extLst>
          </p:cNvPr>
          <p:cNvGrpSpPr/>
          <p:nvPr/>
        </p:nvGrpSpPr>
        <p:grpSpPr>
          <a:xfrm>
            <a:off x="5955809" y="2215017"/>
            <a:ext cx="1359843" cy="2345212"/>
            <a:chOff x="5955809" y="2215017"/>
            <a:chExt cx="1359843" cy="234521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5B2652E-8873-124A-9C9E-647E43085F2D}"/>
                </a:ext>
              </a:extLst>
            </p:cNvPr>
            <p:cNvSpPr/>
            <p:nvPr/>
          </p:nvSpPr>
          <p:spPr>
            <a:xfrm>
              <a:off x="5955809" y="3200386"/>
              <a:ext cx="1359843" cy="135984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6640879" y="2215017"/>
              <a:ext cx="0" cy="904412"/>
            </a:xfrm>
            <a:prstGeom prst="straightConnector1">
              <a:avLst/>
            </a:prstGeom>
            <a:ln w="1206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972023" y="3537924"/>
              <a:ext cx="13274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New </a:t>
              </a:r>
            </a:p>
            <a:p>
              <a:pPr algn="ctr"/>
              <a:r>
                <a:rPr lang="en-A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encoded norm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B53E3A-0FFE-0848-8584-89E74ADE606A}"/>
              </a:ext>
            </a:extLst>
          </p:cNvPr>
          <p:cNvGrpSpPr/>
          <p:nvPr/>
        </p:nvGrpSpPr>
        <p:grpSpPr>
          <a:xfrm>
            <a:off x="1605341" y="3202224"/>
            <a:ext cx="4082672" cy="1359843"/>
            <a:chOff x="1605341" y="3202224"/>
            <a:chExt cx="4082672" cy="135984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BC025E9-3EDF-FB47-B680-86115C8C873B}"/>
                </a:ext>
              </a:extLst>
            </p:cNvPr>
            <p:cNvSpPr/>
            <p:nvPr/>
          </p:nvSpPr>
          <p:spPr>
            <a:xfrm>
              <a:off x="1605341" y="3202224"/>
              <a:ext cx="1359843" cy="135984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39001" y="3620535"/>
              <a:ext cx="124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Encoded norms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48503" y="3490584"/>
              <a:ext cx="1764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>
                  <a:latin typeface="Arial" panose="020B0604020202020204" pitchFamily="34" charset="0"/>
                  <a:cs typeface="Arial" panose="020B0604020202020204" pitchFamily="34" charset="0"/>
                </a:rPr>
                <a:t>New homeostasis</a:t>
              </a:r>
            </a:p>
          </p:txBody>
        </p:sp>
        <p:cxnSp>
          <p:nvCxnSpPr>
            <p:cNvPr id="32" name="Straight Arrow Connector 31"/>
            <p:cNvCxnSpPr>
              <a:cxnSpLocks/>
            </p:cNvCxnSpPr>
            <p:nvPr/>
          </p:nvCxnSpPr>
          <p:spPr>
            <a:xfrm flipH="1">
              <a:off x="3149904" y="3907256"/>
              <a:ext cx="2538109" cy="0"/>
            </a:xfrm>
            <a:prstGeom prst="straightConnector1">
              <a:avLst/>
            </a:prstGeom>
            <a:ln w="1206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19E8F737-7F5D-D349-8705-BE0FDCF1E49F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latin typeface="Arial" panose="020B0604020202020204" pitchFamily="34" charset="0"/>
                <a:cs typeface="Arial" panose="020B0604020202020204" pitchFamily="34" charset="0"/>
              </a:rPr>
              <a:t>Homeostasis &amp; self-modification</a:t>
            </a:r>
            <a:endParaRPr sz="2000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03DECA-4ECB-0D4C-B988-4EDA03AF1F46}"/>
              </a:ext>
            </a:extLst>
          </p:cNvPr>
          <p:cNvGrpSpPr/>
          <p:nvPr/>
        </p:nvGrpSpPr>
        <p:grpSpPr>
          <a:xfrm>
            <a:off x="1475866" y="2255259"/>
            <a:ext cx="1674038" cy="876435"/>
            <a:chOff x="1633263" y="2365555"/>
            <a:chExt cx="1674038" cy="876435"/>
          </a:xfrm>
        </p:grpSpPr>
        <p:sp>
          <p:nvSpPr>
            <p:cNvPr id="13" name="TextBox 12"/>
            <p:cNvSpPr txBox="1"/>
            <p:nvPr/>
          </p:nvSpPr>
          <p:spPr>
            <a:xfrm>
              <a:off x="1892546" y="2583719"/>
              <a:ext cx="11484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Feedback loop</a:t>
              </a:r>
            </a:p>
          </p:txBody>
        </p:sp>
        <p:sp>
          <p:nvSpPr>
            <p:cNvPr id="26" name="Curved Right Arrow 25"/>
            <p:cNvSpPr/>
            <p:nvPr/>
          </p:nvSpPr>
          <p:spPr>
            <a:xfrm rot="10800000">
              <a:off x="2823971" y="2365555"/>
              <a:ext cx="483330" cy="840922"/>
            </a:xfrm>
            <a:prstGeom prst="curvedRightArrow">
              <a:avLst/>
            </a:prstGeom>
            <a:solidFill>
              <a:srgbClr val="25AA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21">
              <a:extLst>
                <a:ext uri="{FF2B5EF4-FFF2-40B4-BE49-F238E27FC236}">
                  <a16:creationId xmlns:a16="http://schemas.microsoft.com/office/drawing/2014/main" id="{EAF6B8B0-B941-6343-A4B8-12BC0B35691D}"/>
                </a:ext>
              </a:extLst>
            </p:cNvPr>
            <p:cNvSpPr/>
            <p:nvPr/>
          </p:nvSpPr>
          <p:spPr>
            <a:xfrm>
              <a:off x="1633263" y="2419334"/>
              <a:ext cx="483330" cy="822656"/>
            </a:xfrm>
            <a:prstGeom prst="curvedRightArrow">
              <a:avLst/>
            </a:prstGeom>
            <a:solidFill>
              <a:srgbClr val="25AA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819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96;p333">
            <a:extLst>
              <a:ext uri="{FF2B5EF4-FFF2-40B4-BE49-F238E27FC236}">
                <a16:creationId xmlns:a16="http://schemas.microsoft.com/office/drawing/2014/main" id="{DB6DB592-F8C7-A049-9CC2-9F7C4E160D05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7C00AE-883F-8646-BA18-B58AA7BC230E}"/>
              </a:ext>
            </a:extLst>
          </p:cNvPr>
          <p:cNvGrpSpPr/>
          <p:nvPr/>
        </p:nvGrpSpPr>
        <p:grpSpPr>
          <a:xfrm>
            <a:off x="439354" y="700088"/>
            <a:ext cx="6323090" cy="284716"/>
            <a:chOff x="439354" y="1372019"/>
            <a:chExt cx="6323090" cy="28471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A2A6AC6-33AD-B34E-9830-8A22A4DD4276}"/>
                </a:ext>
              </a:extLst>
            </p:cNvPr>
            <p:cNvSpPr txBox="1"/>
            <p:nvPr/>
          </p:nvSpPr>
          <p:spPr>
            <a:xfrm>
              <a:off x="670100" y="1372019"/>
              <a:ext cx="6092344" cy="284716"/>
            </a:xfrm>
            <a:prstGeom prst="rect">
              <a:avLst/>
            </a:prstGeom>
            <a:noFill/>
          </p:spPr>
          <p:txBody>
            <a:bodyPr wrap="square" lIns="0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An input can occur for a lengthy period with little effect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137F35E5-D523-3246-975B-6E2BF2F49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02DCD2-0E75-E44F-B8BB-5F6F3BF47F8F}"/>
              </a:ext>
            </a:extLst>
          </p:cNvPr>
          <p:cNvGrpSpPr/>
          <p:nvPr/>
        </p:nvGrpSpPr>
        <p:grpSpPr>
          <a:xfrm>
            <a:off x="435142" y="1076002"/>
            <a:ext cx="6439146" cy="307777"/>
            <a:chOff x="435142" y="1747933"/>
            <a:chExt cx="6439146" cy="3077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FB2E8E-EE46-954D-86AC-F802A023EDDE}"/>
                </a:ext>
              </a:extLst>
            </p:cNvPr>
            <p:cNvSpPr txBox="1"/>
            <p:nvPr/>
          </p:nvSpPr>
          <p:spPr>
            <a:xfrm>
              <a:off x="670100" y="1747933"/>
              <a:ext cx="6204188" cy="30777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After certain point a small input can cause radical changes</a:t>
              </a:r>
              <a:endParaRPr lang="en-US" sz="1400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2AADDD4-130C-E54D-8B20-480658CB9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076C84-C897-D742-B001-8F77487DDD4C}"/>
              </a:ext>
            </a:extLst>
          </p:cNvPr>
          <p:cNvGrpSpPr/>
          <p:nvPr/>
        </p:nvGrpSpPr>
        <p:grpSpPr>
          <a:xfrm>
            <a:off x="435142" y="1474977"/>
            <a:ext cx="6244416" cy="284716"/>
            <a:chOff x="435142" y="2146908"/>
            <a:chExt cx="6244416" cy="28471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54A51B4-8FCA-324D-A697-2AC204E1BC77}"/>
                </a:ext>
              </a:extLst>
            </p:cNvPr>
            <p:cNvSpPr txBox="1"/>
            <p:nvPr/>
          </p:nvSpPr>
          <p:spPr>
            <a:xfrm>
              <a:off x="670100" y="2146908"/>
              <a:ext cx="6009458" cy="284716"/>
            </a:xfrm>
            <a:prstGeom prst="rect">
              <a:avLst/>
            </a:prstGeom>
            <a:noFill/>
          </p:spPr>
          <p:txBody>
            <a:bodyPr wrap="square" lIns="0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Think of Mercury or Lead in the body</a:t>
              </a:r>
              <a:endParaRPr lang="id-ID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85F8616A-19AF-BA47-A048-CC596B2FB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199208"/>
              <a:ext cx="120822" cy="19117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9EE851-FC66-384C-AD46-282ADB2DED25}"/>
              </a:ext>
            </a:extLst>
          </p:cNvPr>
          <p:cNvGrpSpPr/>
          <p:nvPr/>
        </p:nvGrpSpPr>
        <p:grpSpPr>
          <a:xfrm>
            <a:off x="435142" y="1850891"/>
            <a:ext cx="5986778" cy="307777"/>
            <a:chOff x="435142" y="2522822"/>
            <a:chExt cx="5986778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77B9E10-5B21-2040-99C2-8753557B11EE}"/>
                </a:ext>
              </a:extLst>
            </p:cNvPr>
            <p:cNvSpPr txBox="1"/>
            <p:nvPr/>
          </p:nvSpPr>
          <p:spPr>
            <a:xfrm>
              <a:off x="670100" y="2522822"/>
              <a:ext cx="5751820" cy="30777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AU" sz="1400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bird drops a new seed in a forest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ACD0377-1934-D94E-87F5-A640DD4A8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581123"/>
              <a:ext cx="120822" cy="19117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E75FA1-7B5F-604D-85C4-391D9B1CDE86}"/>
              </a:ext>
            </a:extLst>
          </p:cNvPr>
          <p:cNvGrpSpPr/>
          <p:nvPr/>
        </p:nvGrpSpPr>
        <p:grpSpPr>
          <a:xfrm>
            <a:off x="435142" y="2249866"/>
            <a:ext cx="4359549" cy="307777"/>
            <a:chOff x="435142" y="2921797"/>
            <a:chExt cx="4359549" cy="30777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85E130-D4F4-A24B-AEC1-A1B852663CCE}"/>
                </a:ext>
              </a:extLst>
            </p:cNvPr>
            <p:cNvSpPr/>
            <p:nvPr/>
          </p:nvSpPr>
          <p:spPr>
            <a:xfrm>
              <a:off x="670100" y="2921797"/>
              <a:ext cx="4124591" cy="307777"/>
            </a:xfrm>
            <a:prstGeom prst="rect">
              <a:avLst/>
            </a:prstGeom>
          </p:spPr>
          <p:txBody>
            <a:bodyPr wrap="none" lIns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 new invention or idea such as the mobile phone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59F735C-DAC1-F342-AED0-A3BDBC39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984096"/>
              <a:ext cx="120822" cy="19117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EC676-EC9C-434E-BE22-8231B7E9171E}"/>
              </a:ext>
            </a:extLst>
          </p:cNvPr>
          <p:cNvGrpSpPr/>
          <p:nvPr/>
        </p:nvGrpSpPr>
        <p:grpSpPr>
          <a:xfrm>
            <a:off x="435142" y="2648842"/>
            <a:ext cx="6174162" cy="284716"/>
            <a:chOff x="435142" y="3320773"/>
            <a:chExt cx="6174162" cy="28471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2AB1E5-F81B-EC44-8B88-A55257D2DF5F}"/>
                </a:ext>
              </a:extLst>
            </p:cNvPr>
            <p:cNvSpPr txBox="1"/>
            <p:nvPr/>
          </p:nvSpPr>
          <p:spPr>
            <a:xfrm>
              <a:off x="670100" y="3320773"/>
              <a:ext cx="5939204" cy="284716"/>
            </a:xfrm>
            <a:prstGeom prst="rect">
              <a:avLst/>
            </a:prstGeom>
            <a:noFill/>
          </p:spPr>
          <p:txBody>
            <a:bodyPr wrap="square" lIns="0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Once changed the system cannot revert back to what it was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57109FDB-0E6E-A140-9E75-595B2493F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367544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307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86EFC28-4DDC-3A48-A3E5-4CBBE1F01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519"/>
          <a:stretch/>
        </p:blipFill>
        <p:spPr>
          <a:xfrm>
            <a:off x="1873250" y="974856"/>
            <a:ext cx="4749800" cy="353785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7053A9C-7062-7345-9FE5-195C1BE615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73250" y="728110"/>
            <a:ext cx="4749800" cy="3784600"/>
          </a:xfrm>
          <a:prstGeom prst="rect">
            <a:avLst/>
          </a:prstGeom>
        </p:spPr>
      </p:pic>
      <p:sp>
        <p:nvSpPr>
          <p:cNvPr id="10" name="Google Shape;2296;p333">
            <a:extLst>
              <a:ext uri="{FF2B5EF4-FFF2-40B4-BE49-F238E27FC236}">
                <a16:creationId xmlns:a16="http://schemas.microsoft.com/office/drawing/2014/main" id="{6C5BD66F-7E85-EF41-A6CE-F6CF733C93E7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D90B9-A601-044A-98E8-4C30DBC10290}"/>
              </a:ext>
            </a:extLst>
          </p:cNvPr>
          <p:cNvSpPr txBox="1"/>
          <p:nvPr/>
        </p:nvSpPr>
        <p:spPr>
          <a:xfrm>
            <a:off x="2377152" y="4651622"/>
            <a:ext cx="1756910" cy="223160"/>
          </a:xfrm>
          <a:prstGeom prst="rect">
            <a:avLst/>
          </a:prstGeom>
          <a:noFill/>
        </p:spPr>
        <p:txBody>
          <a:bodyPr wrap="square" lIns="68601" tIns="34301" rIns="68601" bIns="34301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Source: IEP; United Nations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D66CD-4833-D548-9F8A-C6D7127C79E4}"/>
              </a:ext>
            </a:extLst>
          </p:cNvPr>
          <p:cNvSpPr txBox="1"/>
          <p:nvPr/>
        </p:nvSpPr>
        <p:spPr>
          <a:xfrm>
            <a:off x="3458098" y="728110"/>
            <a:ext cx="1507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Per Capita</a:t>
            </a:r>
          </a:p>
        </p:txBody>
      </p:sp>
    </p:spTree>
    <p:extLst>
      <p:ext uri="{BB962C8B-B14F-4D97-AF65-F5344CB8AC3E}">
        <p14:creationId xmlns:p14="http://schemas.microsoft.com/office/powerpoint/2010/main" val="27739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39E59C6-0414-3D4B-BA7B-B5486656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462"/>
          <a:stretch/>
        </p:blipFill>
        <p:spPr>
          <a:xfrm>
            <a:off x="1616075" y="1035887"/>
            <a:ext cx="4749800" cy="361573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4186C10-C41F-BD4F-B1A2-26DCBFEFB1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16075" y="867023"/>
            <a:ext cx="4749800" cy="3784600"/>
          </a:xfrm>
          <a:prstGeom prst="rect">
            <a:avLst/>
          </a:prstGeom>
        </p:spPr>
      </p:pic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8A00DD3F-F8A9-BC42-8FA2-78B1B2D743B7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BA2067-7DDC-BC4D-814E-227FB8C0C231}"/>
              </a:ext>
            </a:extLst>
          </p:cNvPr>
          <p:cNvSpPr txBox="1"/>
          <p:nvPr/>
        </p:nvSpPr>
        <p:spPr>
          <a:xfrm>
            <a:off x="3228334" y="728110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Corruption and Peace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ED201C-AF77-4446-943F-6038481012F2}"/>
              </a:ext>
            </a:extLst>
          </p:cNvPr>
          <p:cNvSpPr txBox="1"/>
          <p:nvPr/>
        </p:nvSpPr>
        <p:spPr>
          <a:xfrm>
            <a:off x="2493499" y="4651623"/>
            <a:ext cx="1756910" cy="223160"/>
          </a:xfrm>
          <a:prstGeom prst="rect">
            <a:avLst/>
          </a:prstGeom>
          <a:noFill/>
        </p:spPr>
        <p:txBody>
          <a:bodyPr wrap="square" lIns="68601" tIns="34301" rIns="68601" bIns="34301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Source: IEP;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29698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BA93414-330C-584D-8749-A969971CF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741"/>
          <a:stretch/>
        </p:blipFill>
        <p:spPr>
          <a:xfrm>
            <a:off x="1625600" y="969212"/>
            <a:ext cx="4749800" cy="360517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6F94AB4-41E5-6541-9184-7881AA747D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16075" y="766233"/>
            <a:ext cx="4749800" cy="3784600"/>
          </a:xfrm>
          <a:prstGeom prst="rect">
            <a:avLst/>
          </a:prstGeom>
        </p:spPr>
      </p:pic>
      <p:sp>
        <p:nvSpPr>
          <p:cNvPr id="10" name="Google Shape;2296;p333">
            <a:extLst>
              <a:ext uri="{FF2B5EF4-FFF2-40B4-BE49-F238E27FC236}">
                <a16:creationId xmlns:a16="http://schemas.microsoft.com/office/drawing/2014/main" id="{3A506F41-B867-4E4C-9BB8-D3F37B052A62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A848A-239D-2447-B01E-E444A985A83C}"/>
              </a:ext>
            </a:extLst>
          </p:cNvPr>
          <p:cNvSpPr txBox="1"/>
          <p:nvPr/>
        </p:nvSpPr>
        <p:spPr>
          <a:xfrm>
            <a:off x="3304979" y="728110"/>
            <a:ext cx="1813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 and Peace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964A0-EFB0-0E4E-B930-5DB85DDC59C0}"/>
              </a:ext>
            </a:extLst>
          </p:cNvPr>
          <p:cNvSpPr txBox="1"/>
          <p:nvPr/>
        </p:nvSpPr>
        <p:spPr>
          <a:xfrm>
            <a:off x="2377152" y="4641060"/>
            <a:ext cx="1756910" cy="223160"/>
          </a:xfrm>
          <a:prstGeom prst="rect">
            <a:avLst/>
          </a:prstGeom>
          <a:noFill/>
        </p:spPr>
        <p:txBody>
          <a:bodyPr wrap="square" lIns="68601" tIns="34301" rIns="68601" bIns="34301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Source: IEP;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185143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>
            <a:alpha val="0"/>
          </a:srgbClr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B3C853-4D79-9A42-8F98-1A269FA3438F}"/>
              </a:ext>
            </a:extLst>
          </p:cNvPr>
          <p:cNvGrpSpPr/>
          <p:nvPr/>
        </p:nvGrpSpPr>
        <p:grpSpPr>
          <a:xfrm>
            <a:off x="771718" y="439247"/>
            <a:ext cx="3454558" cy="3504522"/>
            <a:chOff x="771718" y="439247"/>
            <a:chExt cx="3454558" cy="3504522"/>
          </a:xfrm>
        </p:grpSpPr>
        <p:sp>
          <p:nvSpPr>
            <p:cNvPr id="11" name="Shape 76"/>
            <p:cNvSpPr txBox="1"/>
            <p:nvPr/>
          </p:nvSpPr>
          <p:spPr>
            <a:xfrm>
              <a:off x="771718" y="439247"/>
              <a:ext cx="676460" cy="5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sz="7502" b="1" dirty="0">
                  <a:latin typeface="MillerDailyTwo Roman" panose="02000603070000020004" pitchFamily="2" charset="77"/>
                  <a:cs typeface="Arial"/>
                </a:rPr>
                <a:t>“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1718" y="1202336"/>
              <a:ext cx="3454558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 Institute for Economics and Peace </a:t>
              </a:r>
              <a:r>
                <a:rPr lang="en-US" sz="18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is an independent, not-for-profit think tank dedicated to building a </a:t>
              </a:r>
              <a:r>
                <a:rPr lang="en-US" sz="18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greater understanding </a:t>
              </a:r>
              <a:r>
                <a:rPr lang="en-US" sz="18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of the </a:t>
              </a:r>
              <a:r>
                <a:rPr lang="en-US" sz="18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key drivers </a:t>
              </a:r>
              <a:r>
                <a:rPr lang="en-US" sz="18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of peace, as well as identifying the </a:t>
              </a:r>
              <a:r>
                <a:rPr lang="en-US" sz="18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economic benefits </a:t>
              </a:r>
              <a:r>
                <a:rPr lang="en-US" sz="18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that increased peacefulness can deliver.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545BBDD-45C7-4A4D-8F11-4F73C4A9CA32}"/>
                </a:ext>
              </a:extLst>
            </p:cNvPr>
            <p:cNvCxnSpPr>
              <a:cxnSpLocks/>
            </p:cNvCxnSpPr>
            <p:nvPr/>
          </p:nvCxnSpPr>
          <p:spPr>
            <a:xfrm>
              <a:off x="849781" y="3943769"/>
              <a:ext cx="153128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33F6FB-49A6-EE4D-9022-C0605D7609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76" y="2583000"/>
            <a:ext cx="4917724" cy="140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2C4A4734-0860-8546-9EBE-6AF09BE62603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4DA7B-B655-F742-80B8-8EECA8950C2B}"/>
              </a:ext>
            </a:extLst>
          </p:cNvPr>
          <p:cNvSpPr txBox="1"/>
          <p:nvPr/>
        </p:nvSpPr>
        <p:spPr>
          <a:xfrm>
            <a:off x="3235248" y="737500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Inequality and Peace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3EEEE-107F-5B47-A5D3-BAC7C7C3871B}"/>
              </a:ext>
            </a:extLst>
          </p:cNvPr>
          <p:cNvSpPr txBox="1"/>
          <p:nvPr/>
        </p:nvSpPr>
        <p:spPr>
          <a:xfrm>
            <a:off x="2058087" y="4651623"/>
            <a:ext cx="1756910" cy="223160"/>
          </a:xfrm>
          <a:prstGeom prst="rect">
            <a:avLst/>
          </a:prstGeom>
          <a:noFill/>
        </p:spPr>
        <p:txBody>
          <a:bodyPr wrap="square" lIns="68601" tIns="34301" rIns="68601" bIns="34301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Source: IEP; United Nations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AB7283-FF87-A044-BCD1-92A7A48B2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710"/>
          <a:stretch/>
        </p:blipFill>
        <p:spPr>
          <a:xfrm>
            <a:off x="1597025" y="1045277"/>
            <a:ext cx="4749800" cy="36063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2308926-4F41-E945-8B71-32F4D7BAB6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97025" y="867023"/>
            <a:ext cx="47498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6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82000" y="4818063"/>
            <a:ext cx="762000" cy="273050"/>
          </a:xfrm>
          <a:prstGeom prst="rect">
            <a:avLst/>
          </a:prstGeom>
        </p:spPr>
        <p:txBody>
          <a:bodyPr/>
          <a:lstStyle/>
          <a:p>
            <a:pPr defTabSz="685674">
              <a:defRPr/>
            </a:pPr>
            <a:fld id="{3CA79994-879F-4458-94E2-9437ACB07F53}" type="slidenum">
              <a:rPr lang="en-US" smtClean="0">
                <a:solidFill>
                  <a:srgbClr val="737572"/>
                </a:solidFill>
              </a:rPr>
              <a:pPr defTabSz="685674">
                <a:defRPr/>
              </a:pPr>
              <a:t>21</a:t>
            </a:fld>
            <a:endParaRPr lang="en-US">
              <a:solidFill>
                <a:srgbClr val="73757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3C531A-2987-D54C-AEC8-F6C30FCC1E96}"/>
              </a:ext>
            </a:extLst>
          </p:cNvPr>
          <p:cNvGrpSpPr/>
          <p:nvPr/>
        </p:nvGrpSpPr>
        <p:grpSpPr>
          <a:xfrm>
            <a:off x="1163876" y="1501420"/>
            <a:ext cx="2939741" cy="2407105"/>
            <a:chOff x="1301503" y="1286795"/>
            <a:chExt cx="2939741" cy="2407105"/>
          </a:xfrm>
        </p:grpSpPr>
        <p:sp>
          <p:nvSpPr>
            <p:cNvPr id="4" name="Curved Right Arrow 3"/>
            <p:cNvSpPr/>
            <p:nvPr/>
          </p:nvSpPr>
          <p:spPr>
            <a:xfrm>
              <a:off x="1301503" y="1413485"/>
              <a:ext cx="1362168" cy="2280415"/>
            </a:xfrm>
            <a:prstGeom prst="curved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>
                <a:solidFill>
                  <a:schemeClr val="tx1"/>
                </a:solidFill>
              </a:endParaRPr>
            </a:p>
          </p:txBody>
        </p:sp>
        <p:sp>
          <p:nvSpPr>
            <p:cNvPr id="5" name="Curved Right Arrow 4"/>
            <p:cNvSpPr/>
            <p:nvPr/>
          </p:nvSpPr>
          <p:spPr>
            <a:xfrm rot="10800000">
              <a:off x="2863117" y="1286795"/>
              <a:ext cx="1378127" cy="2325085"/>
            </a:xfrm>
            <a:prstGeom prst="curved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1588568" y="2247817"/>
              <a:ext cx="2387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Virtuous cycle</a:t>
              </a:r>
            </a:p>
          </p:txBody>
        </p:sp>
      </p:grpSp>
      <p:sp>
        <p:nvSpPr>
          <p:cNvPr id="11" name="Google Shape;2296;p333">
            <a:extLst>
              <a:ext uri="{FF2B5EF4-FFF2-40B4-BE49-F238E27FC236}">
                <a16:creationId xmlns:a16="http://schemas.microsoft.com/office/drawing/2014/main" id="{892E626A-B013-B643-848B-C3E6AE333147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are cyclic and changing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C876E-C368-874D-97CB-DA77789BB6E9}"/>
              </a:ext>
            </a:extLst>
          </p:cNvPr>
          <p:cNvSpPr txBox="1"/>
          <p:nvPr/>
        </p:nvSpPr>
        <p:spPr>
          <a:xfrm>
            <a:off x="81950" y="437637"/>
            <a:ext cx="4021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 more important than position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34EEC4-D63F-EA41-B70E-97E8FA5F05E6}"/>
              </a:ext>
            </a:extLst>
          </p:cNvPr>
          <p:cNvGrpSpPr/>
          <p:nvPr/>
        </p:nvGrpSpPr>
        <p:grpSpPr>
          <a:xfrm>
            <a:off x="4922060" y="1501420"/>
            <a:ext cx="2939741" cy="2407105"/>
            <a:chOff x="5059687" y="1286795"/>
            <a:chExt cx="2939741" cy="2407105"/>
          </a:xfrm>
        </p:grpSpPr>
        <p:sp>
          <p:nvSpPr>
            <p:cNvPr id="9" name="Rectangle 8"/>
            <p:cNvSpPr/>
            <p:nvPr/>
          </p:nvSpPr>
          <p:spPr>
            <a:xfrm>
              <a:off x="5310168" y="2267117"/>
              <a:ext cx="25315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2000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Vicious cycle</a:t>
              </a:r>
            </a:p>
          </p:txBody>
        </p:sp>
        <p:sp>
          <p:nvSpPr>
            <p:cNvPr id="13" name="Curved Right Arrow 12">
              <a:extLst>
                <a:ext uri="{FF2B5EF4-FFF2-40B4-BE49-F238E27FC236}">
                  <a16:creationId xmlns:a16="http://schemas.microsoft.com/office/drawing/2014/main" id="{A3C84933-C0AA-E740-B872-DC58A2B2F0B5}"/>
                </a:ext>
              </a:extLst>
            </p:cNvPr>
            <p:cNvSpPr/>
            <p:nvPr/>
          </p:nvSpPr>
          <p:spPr>
            <a:xfrm>
              <a:off x="5059687" y="1413485"/>
              <a:ext cx="1362168" cy="2280415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>
                <a:solidFill>
                  <a:schemeClr val="tx1"/>
                </a:solidFill>
              </a:endParaRPr>
            </a:p>
          </p:txBody>
        </p:sp>
        <p:sp>
          <p:nvSpPr>
            <p:cNvPr id="14" name="Curved Right Arrow 13">
              <a:extLst>
                <a:ext uri="{FF2B5EF4-FFF2-40B4-BE49-F238E27FC236}">
                  <a16:creationId xmlns:a16="http://schemas.microsoft.com/office/drawing/2014/main" id="{F55DDB7A-73A2-AC4E-B3B9-74744E0C7C21}"/>
                </a:ext>
              </a:extLst>
            </p:cNvPr>
            <p:cNvSpPr/>
            <p:nvPr/>
          </p:nvSpPr>
          <p:spPr>
            <a:xfrm rot="10800000">
              <a:off x="6621301" y="1286795"/>
              <a:ext cx="1378127" cy="2325085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506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58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44592A6C-A523-5341-8B58-C2170E0053B0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Adaptation and resilience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D3F659-75C4-2640-B1C8-D79252D1C6C8}"/>
              </a:ext>
            </a:extLst>
          </p:cNvPr>
          <p:cNvGrpSpPr/>
          <p:nvPr/>
        </p:nvGrpSpPr>
        <p:grpSpPr>
          <a:xfrm>
            <a:off x="439354" y="700088"/>
            <a:ext cx="6298895" cy="284716"/>
            <a:chOff x="439354" y="1365434"/>
            <a:chExt cx="6298895" cy="284716"/>
          </a:xfrm>
        </p:grpSpPr>
        <p:sp>
          <p:nvSpPr>
            <p:cNvPr id="13" name="TextBox 12"/>
            <p:cNvSpPr txBox="1"/>
            <p:nvPr/>
          </p:nvSpPr>
          <p:spPr>
            <a:xfrm>
              <a:off x="645905" y="1365434"/>
              <a:ext cx="6092344" cy="284716"/>
            </a:xfrm>
            <a:prstGeom prst="rect">
              <a:avLst/>
            </a:prstGeom>
            <a:noFill/>
          </p:spPr>
          <p:txBody>
            <a:bodyPr wrap="square" lIns="0" tIns="34301" rIns="0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Adaptation – the ability to adapt to a changed environment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B0DAD8D-9BAF-4747-8201-F406814F3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4F2DAE-5CD2-C94E-87D1-C586E6755369}"/>
              </a:ext>
            </a:extLst>
          </p:cNvPr>
          <p:cNvGrpSpPr/>
          <p:nvPr/>
        </p:nvGrpSpPr>
        <p:grpSpPr>
          <a:xfrm>
            <a:off x="435142" y="1071778"/>
            <a:ext cx="5444223" cy="523220"/>
            <a:chOff x="435142" y="1737124"/>
            <a:chExt cx="5444223" cy="523220"/>
          </a:xfrm>
        </p:grpSpPr>
        <p:sp>
          <p:nvSpPr>
            <p:cNvPr id="29" name="TextBox 28"/>
            <p:cNvSpPr txBox="1"/>
            <p:nvPr/>
          </p:nvSpPr>
          <p:spPr>
            <a:xfrm>
              <a:off x="645905" y="1737124"/>
              <a:ext cx="5233460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Resilience – ability to absorb shocks to the system and to successfully adapt to a changed environment</a:t>
              </a:r>
              <a:endParaRPr lang="en-US" sz="1400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6860E8C-F9C5-6A47-A090-DEB0786D3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923DF-8C54-FE4B-BCEB-6ACB9D551605}"/>
              </a:ext>
            </a:extLst>
          </p:cNvPr>
          <p:cNvGrpSpPr/>
          <p:nvPr/>
        </p:nvGrpSpPr>
        <p:grpSpPr>
          <a:xfrm>
            <a:off x="435142" y="1641199"/>
            <a:ext cx="6220221" cy="284716"/>
            <a:chOff x="435142" y="2306545"/>
            <a:chExt cx="6220221" cy="284716"/>
          </a:xfrm>
        </p:grpSpPr>
        <p:sp>
          <p:nvSpPr>
            <p:cNvPr id="14" name="TextBox 13"/>
            <p:cNvSpPr txBox="1"/>
            <p:nvPr/>
          </p:nvSpPr>
          <p:spPr>
            <a:xfrm>
              <a:off x="645905" y="2306545"/>
              <a:ext cx="6009458" cy="284716"/>
            </a:xfrm>
            <a:prstGeom prst="rect">
              <a:avLst/>
            </a:prstGeom>
            <a:noFill/>
          </p:spPr>
          <p:txBody>
            <a:bodyPr wrap="square" lIns="0" tIns="34301" rIns="0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Positive Peace can be used to measure resilience and adaptability</a:t>
              </a:r>
              <a:endParaRPr lang="id-ID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9AC538A-B7B5-1045-8207-7AAA9AE98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353330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0790D-F438-0E4A-89CF-7128CEE783B5}"/>
              </a:ext>
            </a:extLst>
          </p:cNvPr>
          <p:cNvGrpSpPr/>
          <p:nvPr/>
        </p:nvGrpSpPr>
        <p:grpSpPr>
          <a:xfrm>
            <a:off x="435142" y="2008691"/>
            <a:ext cx="5962583" cy="523220"/>
            <a:chOff x="435142" y="2674037"/>
            <a:chExt cx="5962583" cy="523220"/>
          </a:xfrm>
        </p:grpSpPr>
        <p:sp>
          <p:nvSpPr>
            <p:cNvPr id="2" name="TextBox 1"/>
            <p:cNvSpPr txBox="1"/>
            <p:nvPr/>
          </p:nvSpPr>
          <p:spPr>
            <a:xfrm>
              <a:off x="645905" y="2674037"/>
              <a:ext cx="5751820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AU" sz="1400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Democracies are highest in Positive Peace and wealth because of their ability to adapt and recover from shocks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61DFCB0-933C-8943-9EB8-163C3E142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752549"/>
              <a:ext cx="120822" cy="19117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A2F2EC0-786B-8144-B007-749955EB2B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355"/>
          <a:stretch/>
        </p:blipFill>
        <p:spPr>
          <a:xfrm>
            <a:off x="0" y="1283427"/>
            <a:ext cx="8315325" cy="36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25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389" y="473872"/>
            <a:ext cx="47256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democracies have the strongest average levels of Positive Peace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19E492F-E579-7F40-A207-5ACEC38AEC35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by government type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E0931F-6E73-294E-8976-0DC34AEC5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043"/>
          <a:stretch/>
        </p:blipFill>
        <p:spPr>
          <a:xfrm>
            <a:off x="2401352" y="1033271"/>
            <a:ext cx="4369872" cy="375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98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474" y="473872"/>
            <a:ext cx="508312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income countries have the strongest average levels of Positive Peace</a:t>
            </a:r>
          </a:p>
        </p:txBody>
      </p:sp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B6388BB2-FCEB-7949-B710-BD0B8A77DE70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by income group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978AA9-EC6A-D64C-94EF-92BD9E89B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5300"/>
          <a:stretch/>
        </p:blipFill>
        <p:spPr>
          <a:xfrm>
            <a:off x="3682249" y="824031"/>
            <a:ext cx="4356520" cy="3941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849F84-A60A-6E41-9649-C9FA3A625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6195" r="19910"/>
          <a:stretch/>
        </p:blipFill>
        <p:spPr>
          <a:xfrm>
            <a:off x="1" y="2518231"/>
            <a:ext cx="3335310" cy="240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22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74" y="473872"/>
            <a:ext cx="680013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1945 and 2006, 91 per cent of violent resistance campaigns have occurred in countries with weaker Positive Peace 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F71506C2-268A-254E-8E6A-4874EB7D1BDF}"/>
              </a:ext>
            </a:extLst>
          </p:cNvPr>
          <p:cNvSpPr txBox="1"/>
          <p:nvPr/>
        </p:nvSpPr>
        <p:spPr>
          <a:xfrm>
            <a:off x="167474" y="198573"/>
            <a:ext cx="702845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and nature of resistance campaigns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67683EB-F8F9-AD48-A559-D67F7CACF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4480"/>
          <a:stretch/>
        </p:blipFill>
        <p:spPr>
          <a:xfrm>
            <a:off x="2447734" y="1060450"/>
            <a:ext cx="4277108" cy="37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32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3A7A0F61-DC16-B441-8EC7-3039AC812259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adaptability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10B4C-AE51-8A48-BA4A-18662612CA70}"/>
              </a:ext>
            </a:extLst>
          </p:cNvPr>
          <p:cNvGrpSpPr/>
          <p:nvPr/>
        </p:nvGrpSpPr>
        <p:grpSpPr>
          <a:xfrm>
            <a:off x="439354" y="731442"/>
            <a:ext cx="6319021" cy="284716"/>
            <a:chOff x="439354" y="1411824"/>
            <a:chExt cx="6319021" cy="284716"/>
          </a:xfrm>
        </p:grpSpPr>
        <p:sp>
          <p:nvSpPr>
            <p:cNvPr id="13" name="TextBox 12"/>
            <p:cNvSpPr txBox="1"/>
            <p:nvPr/>
          </p:nvSpPr>
          <p:spPr>
            <a:xfrm>
              <a:off x="666031" y="1411824"/>
              <a:ext cx="6092344" cy="284716"/>
            </a:xfrm>
            <a:prstGeom prst="rect">
              <a:avLst/>
            </a:prstGeom>
            <a:noFill/>
          </p:spPr>
          <p:txBody>
            <a:bodyPr wrap="square" lIns="0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Major changes facing humanity are global in nature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1B1A8DC-46A6-1840-95D2-32B6652B3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55738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087367-6DFF-534B-B562-CCE7AC3188A8}"/>
              </a:ext>
            </a:extLst>
          </p:cNvPr>
          <p:cNvGrpSpPr/>
          <p:nvPr/>
        </p:nvGrpSpPr>
        <p:grpSpPr>
          <a:xfrm>
            <a:off x="435142" y="1138834"/>
            <a:ext cx="6435077" cy="307777"/>
            <a:chOff x="435142" y="1819216"/>
            <a:chExt cx="6435077" cy="307777"/>
          </a:xfrm>
        </p:grpSpPr>
        <p:sp>
          <p:nvSpPr>
            <p:cNvPr id="29" name="TextBox 28"/>
            <p:cNvSpPr txBox="1"/>
            <p:nvPr/>
          </p:nvSpPr>
          <p:spPr>
            <a:xfrm>
              <a:off x="666031" y="1819216"/>
              <a:ext cx="6204188" cy="30777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These challenges are systemic in nature</a:t>
              </a:r>
              <a:endParaRPr lang="en-US" sz="1400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D1DF673-F62F-6E45-B8CA-74CBB788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83842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DBA350-0629-2841-B966-CFC08C0E8030}"/>
              </a:ext>
            </a:extLst>
          </p:cNvPr>
          <p:cNvGrpSpPr/>
          <p:nvPr/>
        </p:nvGrpSpPr>
        <p:grpSpPr>
          <a:xfrm>
            <a:off x="435142" y="1569287"/>
            <a:ext cx="6240347" cy="284716"/>
            <a:chOff x="435142" y="2249669"/>
            <a:chExt cx="6240347" cy="284716"/>
          </a:xfrm>
        </p:grpSpPr>
        <p:sp>
          <p:nvSpPr>
            <p:cNvPr id="14" name="TextBox 13"/>
            <p:cNvSpPr txBox="1"/>
            <p:nvPr/>
          </p:nvSpPr>
          <p:spPr>
            <a:xfrm>
              <a:off x="666031" y="2249669"/>
              <a:ext cx="6009458" cy="284716"/>
            </a:xfrm>
            <a:prstGeom prst="rect">
              <a:avLst/>
            </a:prstGeom>
            <a:noFill/>
          </p:spPr>
          <p:txBody>
            <a:bodyPr wrap="square" lIns="0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Most of humanity’s thinking is causal and Darwinian</a:t>
              </a:r>
              <a:endParaRPr lang="id-ID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7FD21A8-32E2-E745-A272-4583EBA26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296440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226541-115C-1844-A80A-63333D338809}"/>
              </a:ext>
            </a:extLst>
          </p:cNvPr>
          <p:cNvGrpSpPr/>
          <p:nvPr/>
        </p:nvGrpSpPr>
        <p:grpSpPr>
          <a:xfrm>
            <a:off x="435142" y="1976679"/>
            <a:ext cx="6863125" cy="307777"/>
            <a:chOff x="435142" y="2657061"/>
            <a:chExt cx="6863125" cy="307777"/>
          </a:xfrm>
        </p:grpSpPr>
        <p:sp>
          <p:nvSpPr>
            <p:cNvPr id="2" name="TextBox 1"/>
            <p:cNvSpPr txBox="1"/>
            <p:nvPr/>
          </p:nvSpPr>
          <p:spPr>
            <a:xfrm>
              <a:off x="666031" y="2657061"/>
              <a:ext cx="6632236" cy="30777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AU" sz="1400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Viewing societies systems more easily aligns with the challenges of our age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3404E95-D025-8F4D-BE15-EC12F39E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715362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65E65A-4395-5E4A-A019-74D257393F9C}"/>
              </a:ext>
            </a:extLst>
          </p:cNvPr>
          <p:cNvGrpSpPr/>
          <p:nvPr/>
        </p:nvGrpSpPr>
        <p:grpSpPr>
          <a:xfrm>
            <a:off x="435142" y="2407133"/>
            <a:ext cx="5548370" cy="307777"/>
            <a:chOff x="435142" y="3087515"/>
            <a:chExt cx="5548370" cy="307777"/>
          </a:xfrm>
        </p:grpSpPr>
        <p:sp>
          <p:nvSpPr>
            <p:cNvPr id="3" name="Rectangle 2"/>
            <p:cNvSpPr/>
            <p:nvPr/>
          </p:nvSpPr>
          <p:spPr>
            <a:xfrm>
              <a:off x="666031" y="3087515"/>
              <a:ext cx="5317481" cy="307777"/>
            </a:xfrm>
            <a:prstGeom prst="rect">
              <a:avLst/>
            </a:prstGeom>
          </p:spPr>
          <p:txBody>
            <a:bodyPr wrap="none" lIns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Therefore – systemic changes at all levels should become easier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4D80DE2-8A7E-1041-A848-25E64BDB6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145816"/>
              <a:ext cx="120822" cy="19117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85ACCD3-DF4B-B147-BD35-2372966A18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9"/>
          <a:stretch/>
        </p:blipFill>
        <p:spPr>
          <a:xfrm>
            <a:off x="4227" y="2656607"/>
            <a:ext cx="9135545" cy="22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00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431799" y="1523409"/>
            <a:ext cx="6028268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What is Positive Peace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02.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6211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egative vs Positive Peace diagr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41" y="1277228"/>
            <a:ext cx="5735094" cy="292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20A980FE-0B60-BA4F-933A-FBD9BA116805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Positive Peace?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47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DFA78317-C080-8845-AFCD-DCD80FF92ECF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Peace Index</a:t>
            </a:r>
            <a:endParaRPr sz="2000" b="1" i="0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462293-2846-F94A-91DD-D1914DBE4D40}"/>
              </a:ext>
            </a:extLst>
          </p:cNvPr>
          <p:cNvSpPr/>
          <p:nvPr/>
        </p:nvSpPr>
        <p:spPr>
          <a:xfrm>
            <a:off x="438799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4A9A74-558A-5147-9292-D9D27F66D3FA}"/>
              </a:ext>
            </a:extLst>
          </p:cNvPr>
          <p:cNvSpPr/>
          <p:nvPr/>
        </p:nvSpPr>
        <p:spPr>
          <a:xfrm>
            <a:off x="2226500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22DB3F-FF44-E14F-A9A6-40BA520ED637}"/>
              </a:ext>
            </a:extLst>
          </p:cNvPr>
          <p:cNvSpPr/>
          <p:nvPr/>
        </p:nvSpPr>
        <p:spPr>
          <a:xfrm>
            <a:off x="4014204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7F127C-2CDA-0748-A1F8-09626C0F09A8}"/>
              </a:ext>
            </a:extLst>
          </p:cNvPr>
          <p:cNvSpPr txBox="1"/>
          <p:nvPr/>
        </p:nvSpPr>
        <p:spPr>
          <a:xfrm>
            <a:off x="4052826" y="1537779"/>
            <a:ext cx="169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According to their relative states of peace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D2B352-89B1-E145-9547-0CFF6B3FE52A}"/>
              </a:ext>
            </a:extLst>
          </p:cNvPr>
          <p:cNvSpPr/>
          <p:nvPr/>
        </p:nvSpPr>
        <p:spPr>
          <a:xfrm>
            <a:off x="438799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5D3316-46BD-5D44-8170-4A0331608950}"/>
              </a:ext>
            </a:extLst>
          </p:cNvPr>
          <p:cNvSpPr/>
          <p:nvPr/>
        </p:nvSpPr>
        <p:spPr>
          <a:xfrm>
            <a:off x="2226500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0F9686-C1DB-B941-BC39-B187388FD65B}"/>
              </a:ext>
            </a:extLst>
          </p:cNvPr>
          <p:cNvSpPr/>
          <p:nvPr/>
        </p:nvSpPr>
        <p:spPr>
          <a:xfrm>
            <a:off x="4014204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A9254-6CA3-4740-9EDF-E265050FEF39}"/>
              </a:ext>
            </a:extLst>
          </p:cNvPr>
          <p:cNvGrpSpPr/>
          <p:nvPr/>
        </p:nvGrpSpPr>
        <p:grpSpPr>
          <a:xfrm>
            <a:off x="541224" y="1359497"/>
            <a:ext cx="1617343" cy="834766"/>
            <a:chOff x="541224" y="1253167"/>
            <a:chExt cx="1617343" cy="834766"/>
          </a:xfrm>
        </p:grpSpPr>
        <p:sp>
          <p:nvSpPr>
            <p:cNvPr id="31" name="Google Shape;2296;p333">
              <a:extLst>
                <a:ext uri="{FF2B5EF4-FFF2-40B4-BE49-F238E27FC236}">
                  <a16:creationId xmlns:a16="http://schemas.microsoft.com/office/drawing/2014/main" id="{6E3F5264-6A2E-B944-85DF-89FDF6F3B809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3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11</a:t>
              </a:r>
              <a:r>
                <a:rPr lang="en" sz="4800" b="1" kern="1200" spc="-300" baseline="300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th</a:t>
              </a:r>
              <a:endParaRPr sz="4800" b="1" kern="1200" cap="none" spc="-3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A6C62B-C9DB-2244-AE72-5A00B6A2A5D9}"/>
                </a:ext>
              </a:extLst>
            </p:cNvPr>
            <p:cNvSpPr txBox="1"/>
            <p:nvPr/>
          </p:nvSpPr>
          <p:spPr>
            <a:xfrm>
              <a:off x="1583149" y="1780156"/>
              <a:ext cx="575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150122-5408-E145-B33B-CEE82FB318E2}"/>
                </a:ext>
              </a:extLst>
            </p:cNvPr>
            <p:cNvSpPr txBox="1"/>
            <p:nvPr/>
          </p:nvSpPr>
          <p:spPr>
            <a:xfrm>
              <a:off x="567713" y="1253167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C0B74-F60B-AC4A-B43F-3261E97B6669}"/>
              </a:ext>
            </a:extLst>
          </p:cNvPr>
          <p:cNvGrpSpPr/>
          <p:nvPr/>
        </p:nvGrpSpPr>
        <p:grpSpPr>
          <a:xfrm>
            <a:off x="2459518" y="1252718"/>
            <a:ext cx="1309506" cy="1148915"/>
            <a:chOff x="2541054" y="1216017"/>
            <a:chExt cx="1309506" cy="11489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FC8AAA-DB59-E84B-BD57-16D2C2B0E8B3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36" name="Google Shape;2296;p333">
              <a:extLst>
                <a:ext uri="{FF2B5EF4-FFF2-40B4-BE49-F238E27FC236}">
                  <a16:creationId xmlns:a16="http://schemas.microsoft.com/office/drawing/2014/main" id="{729D2F17-F2FC-E040-960B-286ACA58ABD2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30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163</a:t>
              </a:r>
              <a:endParaRPr sz="4800" b="1" kern="1200" cap="none" spc="-30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3CBF6D-90EC-FC47-A734-D79DC924531C}"/>
                </a:ext>
              </a:extLst>
            </p:cNvPr>
            <p:cNvSpPr txBox="1"/>
            <p:nvPr/>
          </p:nvSpPr>
          <p:spPr>
            <a:xfrm>
              <a:off x="2551779" y="2057155"/>
              <a:ext cx="1008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B45370-6BE1-C94B-A174-51539B054CD2}"/>
              </a:ext>
            </a:extLst>
          </p:cNvPr>
          <p:cNvGrpSpPr/>
          <p:nvPr/>
        </p:nvGrpSpPr>
        <p:grpSpPr>
          <a:xfrm>
            <a:off x="441308" y="2902752"/>
            <a:ext cx="1698998" cy="1305696"/>
            <a:chOff x="441308" y="2902752"/>
            <a:chExt cx="1698998" cy="130569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BC59A83-5396-D34E-8F1B-EC02C9812D93}"/>
                </a:ext>
              </a:extLst>
            </p:cNvPr>
            <p:cNvSpPr txBox="1"/>
            <p:nvPr/>
          </p:nvSpPr>
          <p:spPr>
            <a:xfrm>
              <a:off x="500504" y="2902752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Using</a:t>
              </a:r>
            </a:p>
          </p:txBody>
        </p:sp>
        <p:sp>
          <p:nvSpPr>
            <p:cNvPr id="40" name="Google Shape;2296;p333">
              <a:extLst>
                <a:ext uri="{FF2B5EF4-FFF2-40B4-BE49-F238E27FC236}">
                  <a16:creationId xmlns:a16="http://schemas.microsoft.com/office/drawing/2014/main" id="{50CABBD4-8896-4E42-935C-773A0917E4DC}"/>
                </a:ext>
              </a:extLst>
            </p:cNvPr>
            <p:cNvSpPr txBox="1"/>
            <p:nvPr/>
          </p:nvSpPr>
          <p:spPr>
            <a:xfrm>
              <a:off x="562080" y="3191304"/>
              <a:ext cx="110721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25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23</a:t>
              </a:r>
              <a:endParaRPr sz="4800" b="1" kern="1200" cap="none" spc="-25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F67E16-CDD0-DA41-BE8E-20C519CABDD7}"/>
                </a:ext>
              </a:extLst>
            </p:cNvPr>
            <p:cNvSpPr txBox="1"/>
            <p:nvPr/>
          </p:nvSpPr>
          <p:spPr>
            <a:xfrm>
              <a:off x="441308" y="3685228"/>
              <a:ext cx="1698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Indicators weighed on a 1-5 scales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94B051C-0A9B-794D-8A0F-AD6A0F0608C2}"/>
              </a:ext>
            </a:extLst>
          </p:cNvPr>
          <p:cNvSpPr txBox="1"/>
          <p:nvPr/>
        </p:nvSpPr>
        <p:spPr>
          <a:xfrm>
            <a:off x="2288227" y="3104665"/>
            <a:ext cx="1639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C9D034-ECA3-8E4D-B77F-F6FBD801C675}"/>
              </a:ext>
            </a:extLst>
          </p:cNvPr>
          <p:cNvSpPr txBox="1"/>
          <p:nvPr/>
        </p:nvSpPr>
        <p:spPr>
          <a:xfrm>
            <a:off x="4107500" y="2930557"/>
            <a:ext cx="16398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Guided and overseen by a panel of </a:t>
            </a:r>
            <a:r>
              <a:rPr lang="en-US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International Experts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423154-654A-C94B-9194-E8900151A167}"/>
              </a:ext>
            </a:extLst>
          </p:cNvPr>
          <p:cNvCxnSpPr>
            <a:cxnSpLocks/>
          </p:cNvCxnSpPr>
          <p:nvPr/>
        </p:nvCxnSpPr>
        <p:spPr>
          <a:xfrm flipV="1">
            <a:off x="2214266" y="1146389"/>
            <a:ext cx="0" cy="319162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BB29107-6FFB-8446-BB86-E121CB0A5207}"/>
              </a:ext>
            </a:extLst>
          </p:cNvPr>
          <p:cNvCxnSpPr>
            <a:cxnSpLocks/>
          </p:cNvCxnSpPr>
          <p:nvPr/>
        </p:nvCxnSpPr>
        <p:spPr>
          <a:xfrm flipV="1">
            <a:off x="3947373" y="1146388"/>
            <a:ext cx="0" cy="3191621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227C32-7398-734F-9873-3D8826D66DD2}"/>
              </a:ext>
            </a:extLst>
          </p:cNvPr>
          <p:cNvCxnSpPr>
            <a:cxnSpLocks/>
          </p:cNvCxnSpPr>
          <p:nvPr/>
        </p:nvCxnSpPr>
        <p:spPr>
          <a:xfrm flipH="1">
            <a:off x="438799" y="2696846"/>
            <a:ext cx="5254060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E9EAB85C-92F2-FB40-8574-E6ABA5DF6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1" t="56689" r="17316"/>
          <a:stretch/>
        </p:blipFill>
        <p:spPr>
          <a:xfrm>
            <a:off x="5840678" y="2558946"/>
            <a:ext cx="2606971" cy="19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E4BFB7-32F0-5244-A21E-7492BC8A9853}"/>
              </a:ext>
            </a:extLst>
          </p:cNvPr>
          <p:cNvGrpSpPr/>
          <p:nvPr/>
        </p:nvGrpSpPr>
        <p:grpSpPr>
          <a:xfrm>
            <a:off x="311437" y="1564487"/>
            <a:ext cx="1225865" cy="2717360"/>
            <a:chOff x="311437" y="1564487"/>
            <a:chExt cx="1225865" cy="2717360"/>
          </a:xfrm>
        </p:grpSpPr>
        <p:pic>
          <p:nvPicPr>
            <p:cNvPr id="21" name="Google Shape;2288;p333">
              <a:extLst>
                <a:ext uri="{FF2B5EF4-FFF2-40B4-BE49-F238E27FC236}">
                  <a16:creationId xmlns:a16="http://schemas.microsoft.com/office/drawing/2014/main" id="{B29FEA5B-60A9-0047-8746-02276AF3C96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4209"/>
            <a:stretch/>
          </p:blipFill>
          <p:spPr>
            <a:xfrm>
              <a:off x="311437" y="1564487"/>
              <a:ext cx="1225864" cy="2289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293;p333">
              <a:extLst>
                <a:ext uri="{FF2B5EF4-FFF2-40B4-BE49-F238E27FC236}">
                  <a16:creationId xmlns:a16="http://schemas.microsoft.com/office/drawing/2014/main" id="{BE6C5F68-AD35-F943-B1D9-CDC310DCB05A}"/>
                </a:ext>
              </a:extLst>
            </p:cNvPr>
            <p:cNvSpPr txBox="1"/>
            <p:nvPr/>
          </p:nvSpPr>
          <p:spPr>
            <a:xfrm>
              <a:off x="311437" y="3945904"/>
              <a:ext cx="1225864" cy="21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SYDNEY</a:t>
              </a:r>
              <a:endParaRPr sz="1100" b="1" i="0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294;p333">
              <a:extLst>
                <a:ext uri="{FF2B5EF4-FFF2-40B4-BE49-F238E27FC236}">
                  <a16:creationId xmlns:a16="http://schemas.microsoft.com/office/drawing/2014/main" id="{6784795F-4B2E-9441-876B-8EC4B9AD9882}"/>
                </a:ext>
              </a:extLst>
            </p:cNvPr>
            <p:cNvSpPr txBox="1"/>
            <p:nvPr/>
          </p:nvSpPr>
          <p:spPr>
            <a:xfrm>
              <a:off x="311438" y="4099558"/>
              <a:ext cx="1225864" cy="182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r>
                <a:rPr lang="e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 </a:t>
              </a:r>
              <a:endParaRPr sz="800" i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5CEA09-145B-BD44-ACBD-EEA0E2D11834}"/>
              </a:ext>
            </a:extLst>
          </p:cNvPr>
          <p:cNvGrpSpPr/>
          <p:nvPr/>
        </p:nvGrpSpPr>
        <p:grpSpPr>
          <a:xfrm>
            <a:off x="6009403" y="1564464"/>
            <a:ext cx="1233617" cy="2722321"/>
            <a:chOff x="6009403" y="1564464"/>
            <a:chExt cx="1233617" cy="2722321"/>
          </a:xfrm>
        </p:grpSpPr>
        <p:sp>
          <p:nvSpPr>
            <p:cNvPr id="35" name="Google Shape;2303;p333">
              <a:extLst>
                <a:ext uri="{FF2B5EF4-FFF2-40B4-BE49-F238E27FC236}">
                  <a16:creationId xmlns:a16="http://schemas.microsoft.com/office/drawing/2014/main" id="{20952AB0-73C3-954B-807C-170604A3DFB3}"/>
                </a:ext>
              </a:extLst>
            </p:cNvPr>
            <p:cNvSpPr txBox="1"/>
            <p:nvPr/>
          </p:nvSpPr>
          <p:spPr>
            <a:xfrm>
              <a:off x="6009404" y="3945904"/>
              <a:ext cx="1233616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 CITY</a:t>
              </a:r>
              <a:endParaRPr sz="1100" b="1" i="0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304;p333">
              <a:extLst>
                <a:ext uri="{FF2B5EF4-FFF2-40B4-BE49-F238E27FC236}">
                  <a16:creationId xmlns:a16="http://schemas.microsoft.com/office/drawing/2014/main" id="{CAA10C8A-528F-7D4C-891C-07BEA13F9E3A}"/>
                </a:ext>
              </a:extLst>
            </p:cNvPr>
            <p:cNvSpPr txBox="1"/>
            <p:nvPr/>
          </p:nvSpPr>
          <p:spPr>
            <a:xfrm>
              <a:off x="6009403" y="4094619"/>
              <a:ext cx="1233616" cy="192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r>
                <a:rPr lang="e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</a:t>
              </a:r>
              <a:endParaRPr sz="800" i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Google Shape;2306;p333">
              <a:extLst>
                <a:ext uri="{FF2B5EF4-FFF2-40B4-BE49-F238E27FC236}">
                  <a16:creationId xmlns:a16="http://schemas.microsoft.com/office/drawing/2014/main" id="{1056F4CA-5545-3E44-984C-5E0FA60FFF3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3667"/>
            <a:stretch/>
          </p:blipFill>
          <p:spPr>
            <a:xfrm>
              <a:off x="6009405" y="1564464"/>
              <a:ext cx="1233614" cy="22899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81D338-B7CF-1449-B5B0-7C8858954718}"/>
              </a:ext>
            </a:extLst>
          </p:cNvPr>
          <p:cNvGrpSpPr/>
          <p:nvPr/>
        </p:nvGrpSpPr>
        <p:grpSpPr>
          <a:xfrm>
            <a:off x="3151502" y="1564481"/>
            <a:ext cx="1249976" cy="2718021"/>
            <a:chOff x="3151502" y="1564481"/>
            <a:chExt cx="1249976" cy="2718021"/>
          </a:xfrm>
        </p:grpSpPr>
        <p:sp>
          <p:nvSpPr>
            <p:cNvPr id="31" name="Google Shape;2299;p333">
              <a:extLst>
                <a:ext uri="{FF2B5EF4-FFF2-40B4-BE49-F238E27FC236}">
                  <a16:creationId xmlns:a16="http://schemas.microsoft.com/office/drawing/2014/main" id="{8B20C157-B134-0148-94A3-DA75E0526EEF}"/>
                </a:ext>
              </a:extLst>
            </p:cNvPr>
            <p:cNvSpPr txBox="1"/>
            <p:nvPr/>
          </p:nvSpPr>
          <p:spPr>
            <a:xfrm>
              <a:off x="3151502" y="3945904"/>
              <a:ext cx="1249976" cy="214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BRUSSELS </a:t>
              </a:r>
              <a:endParaRPr sz="1100" b="1" i="0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300;p333">
              <a:extLst>
                <a:ext uri="{FF2B5EF4-FFF2-40B4-BE49-F238E27FC236}">
                  <a16:creationId xmlns:a16="http://schemas.microsoft.com/office/drawing/2014/main" id="{35C6460F-9665-1842-9F96-EFDB42CF23C9}"/>
                </a:ext>
              </a:extLst>
            </p:cNvPr>
            <p:cNvSpPr txBox="1"/>
            <p:nvPr/>
          </p:nvSpPr>
          <p:spPr>
            <a:xfrm>
              <a:off x="3151502" y="4098902"/>
              <a:ext cx="1249975" cy="1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r>
                <a:rPr lang="e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Belgium</a:t>
              </a:r>
              <a:endParaRPr sz="800" i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Google Shape;2307;p333">
              <a:extLst>
                <a:ext uri="{FF2B5EF4-FFF2-40B4-BE49-F238E27FC236}">
                  <a16:creationId xmlns:a16="http://schemas.microsoft.com/office/drawing/2014/main" id="{27BDEA67-3F4C-A14A-A8E4-F6EAB874E9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2522"/>
            <a:stretch/>
          </p:blipFill>
          <p:spPr>
            <a:xfrm>
              <a:off x="3151502" y="1564481"/>
              <a:ext cx="1249975" cy="22898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9337EE-1053-644D-8F74-CB5C830D86E8}"/>
              </a:ext>
            </a:extLst>
          </p:cNvPr>
          <p:cNvGrpSpPr/>
          <p:nvPr/>
        </p:nvGrpSpPr>
        <p:grpSpPr>
          <a:xfrm>
            <a:off x="4586831" y="1564475"/>
            <a:ext cx="1237219" cy="2706710"/>
            <a:chOff x="4586831" y="1564475"/>
            <a:chExt cx="1237219" cy="2706710"/>
          </a:xfrm>
        </p:grpSpPr>
        <p:sp>
          <p:nvSpPr>
            <p:cNvPr id="33" name="Google Shape;2301;p333">
              <a:extLst>
                <a:ext uri="{FF2B5EF4-FFF2-40B4-BE49-F238E27FC236}">
                  <a16:creationId xmlns:a16="http://schemas.microsoft.com/office/drawing/2014/main" id="{3D8F2BBE-8C37-BD4B-9731-C0C3882BA30E}"/>
                </a:ext>
              </a:extLst>
            </p:cNvPr>
            <p:cNvSpPr txBox="1"/>
            <p:nvPr/>
          </p:nvSpPr>
          <p:spPr>
            <a:xfrm>
              <a:off x="4586831" y="3947106"/>
              <a:ext cx="1237219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HAGUE</a:t>
              </a:r>
              <a:endParaRPr sz="1100" b="1" i="0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302;p333">
              <a:extLst>
                <a:ext uri="{FF2B5EF4-FFF2-40B4-BE49-F238E27FC236}">
                  <a16:creationId xmlns:a16="http://schemas.microsoft.com/office/drawing/2014/main" id="{C431B2DA-DFA1-AD40-A5BB-FE6DD77E23D3}"/>
                </a:ext>
              </a:extLst>
            </p:cNvPr>
            <p:cNvSpPr txBox="1"/>
            <p:nvPr/>
          </p:nvSpPr>
          <p:spPr>
            <a:xfrm>
              <a:off x="4586832" y="4110219"/>
              <a:ext cx="1237218" cy="160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r>
                <a:rPr lang="e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Netherlands</a:t>
              </a:r>
              <a:endParaRPr sz="800" i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Google Shape;2308;p333">
              <a:extLst>
                <a:ext uri="{FF2B5EF4-FFF2-40B4-BE49-F238E27FC236}">
                  <a16:creationId xmlns:a16="http://schemas.microsoft.com/office/drawing/2014/main" id="{79F2D09D-F63B-B241-B33E-E13E90E352C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13414"/>
            <a:stretch/>
          </p:blipFill>
          <p:spPr>
            <a:xfrm>
              <a:off x="4586832" y="1564475"/>
              <a:ext cx="1237218" cy="22898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11399-D0C8-7A40-B686-868242D134D3}"/>
              </a:ext>
            </a:extLst>
          </p:cNvPr>
          <p:cNvGrpSpPr/>
          <p:nvPr/>
        </p:nvGrpSpPr>
        <p:grpSpPr>
          <a:xfrm>
            <a:off x="1702096" y="1564451"/>
            <a:ext cx="1264051" cy="2706079"/>
            <a:chOff x="1702096" y="1564451"/>
            <a:chExt cx="1264051" cy="2706079"/>
          </a:xfrm>
        </p:grpSpPr>
        <p:sp>
          <p:nvSpPr>
            <p:cNvPr id="29" name="Google Shape;2297;p333">
              <a:extLst>
                <a:ext uri="{FF2B5EF4-FFF2-40B4-BE49-F238E27FC236}">
                  <a16:creationId xmlns:a16="http://schemas.microsoft.com/office/drawing/2014/main" id="{C0740169-0AA1-A14E-9706-EE58182D1FD5}"/>
                </a:ext>
              </a:extLst>
            </p:cNvPr>
            <p:cNvSpPr txBox="1"/>
            <p:nvPr/>
          </p:nvSpPr>
          <p:spPr>
            <a:xfrm>
              <a:off x="1722656" y="3945904"/>
              <a:ext cx="1243491" cy="206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YORK </a:t>
              </a:r>
              <a:endParaRPr sz="1100" b="1" i="0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298;p333">
              <a:extLst>
                <a:ext uri="{FF2B5EF4-FFF2-40B4-BE49-F238E27FC236}">
                  <a16:creationId xmlns:a16="http://schemas.microsoft.com/office/drawing/2014/main" id="{EA866B51-A966-9847-B22B-6242E3DE4B6F}"/>
                </a:ext>
              </a:extLst>
            </p:cNvPr>
            <p:cNvSpPr txBox="1"/>
            <p:nvPr/>
          </p:nvSpPr>
          <p:spPr>
            <a:xfrm>
              <a:off x="1702096" y="4110875"/>
              <a:ext cx="1264051" cy="159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r>
                <a:rPr lang="e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sz="800" i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Google Shape;2309;p333">
              <a:extLst>
                <a:ext uri="{FF2B5EF4-FFF2-40B4-BE49-F238E27FC236}">
                  <a16:creationId xmlns:a16="http://schemas.microsoft.com/office/drawing/2014/main" id="{54E7F0CF-7DD8-D24C-8E2C-A02AC586953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12975"/>
            <a:stretch/>
          </p:blipFill>
          <p:spPr>
            <a:xfrm>
              <a:off x="1722656" y="1564451"/>
              <a:ext cx="1243491" cy="22899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6357E8-96D6-6A41-B11E-9D76D74E4C17}"/>
              </a:ext>
            </a:extLst>
          </p:cNvPr>
          <p:cNvGrpSpPr/>
          <p:nvPr/>
        </p:nvGrpSpPr>
        <p:grpSpPr>
          <a:xfrm>
            <a:off x="7428374" y="1564451"/>
            <a:ext cx="1232965" cy="2729368"/>
            <a:chOff x="7428374" y="1564451"/>
            <a:chExt cx="1232965" cy="272936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35CDD31-4262-C547-9C3B-43D1C129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2" r="36277"/>
            <a:stretch/>
          </p:blipFill>
          <p:spPr>
            <a:xfrm>
              <a:off x="7428374" y="1564451"/>
              <a:ext cx="1232965" cy="2291119"/>
            </a:xfrm>
            <a:prstGeom prst="rect">
              <a:avLst/>
            </a:prstGeom>
          </p:spPr>
        </p:pic>
        <p:sp>
          <p:nvSpPr>
            <p:cNvPr id="42" name="Google Shape;2303;p333">
              <a:extLst>
                <a:ext uri="{FF2B5EF4-FFF2-40B4-BE49-F238E27FC236}">
                  <a16:creationId xmlns:a16="http://schemas.microsoft.com/office/drawing/2014/main" id="{7DED04A6-C1F4-B04C-B44F-7DADFF447E73}"/>
                </a:ext>
              </a:extLst>
            </p:cNvPr>
            <p:cNvSpPr txBox="1"/>
            <p:nvPr/>
          </p:nvSpPr>
          <p:spPr>
            <a:xfrm>
              <a:off x="7438247" y="3937192"/>
              <a:ext cx="1223092" cy="222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1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HARARE</a:t>
              </a:r>
              <a:endParaRPr sz="1100" b="1" i="0" cap="none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304;p333">
              <a:extLst>
                <a:ext uri="{FF2B5EF4-FFF2-40B4-BE49-F238E27FC236}">
                  <a16:creationId xmlns:a16="http://schemas.microsoft.com/office/drawing/2014/main" id="{C5F760D8-CB64-FB4D-BF6C-A92B811A63DF}"/>
                </a:ext>
              </a:extLst>
            </p:cNvPr>
            <p:cNvSpPr txBox="1"/>
            <p:nvPr/>
          </p:nvSpPr>
          <p:spPr>
            <a:xfrm>
              <a:off x="7438248" y="4087585"/>
              <a:ext cx="1223091" cy="206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r>
                <a:rPr lang="e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Zimbabwe</a:t>
              </a:r>
              <a:endParaRPr sz="800" i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Google Shape;2296;p333">
            <a:extLst>
              <a:ext uri="{FF2B5EF4-FFF2-40B4-BE49-F238E27FC236}">
                <a16:creationId xmlns:a16="http://schemas.microsoft.com/office/drawing/2014/main" id="{A60547F9-94A4-8F4C-B6C3-F96C6719D8CB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IEP International Offices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56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608FEE0C-E1E7-714B-AE82-4E66FB8F8B5C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Peace Index indicators</a:t>
            </a:r>
            <a:endParaRPr sz="20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FC96D9-36BC-AF46-8BA6-695942B47C04}"/>
              </a:ext>
            </a:extLst>
          </p:cNvPr>
          <p:cNvGrpSpPr/>
          <p:nvPr/>
        </p:nvGrpSpPr>
        <p:grpSpPr>
          <a:xfrm>
            <a:off x="424707" y="1650691"/>
            <a:ext cx="2680749" cy="2299542"/>
            <a:chOff x="498132" y="1655190"/>
            <a:chExt cx="2680749" cy="22995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B376FC-D023-574A-88B3-56E46EC32E61}"/>
                </a:ext>
              </a:extLst>
            </p:cNvPr>
            <p:cNvSpPr txBox="1"/>
            <p:nvPr/>
          </p:nvSpPr>
          <p:spPr>
            <a:xfrm>
              <a:off x="1364476" y="2777483"/>
              <a:ext cx="1814405" cy="1177249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intensity of organized internal conflicts, relations with neighbouring countries and number of deaths from conflict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296;p333">
              <a:extLst>
                <a:ext uri="{FF2B5EF4-FFF2-40B4-BE49-F238E27FC236}">
                  <a16:creationId xmlns:a16="http://schemas.microsoft.com/office/drawing/2014/main" id="{BF4AC177-CB17-ED4E-8BE2-F9227C1A8F66}"/>
                </a:ext>
              </a:extLst>
            </p:cNvPr>
            <p:cNvSpPr txBox="1"/>
            <p:nvPr/>
          </p:nvSpPr>
          <p:spPr>
            <a:xfrm>
              <a:off x="498132" y="1655190"/>
              <a:ext cx="827865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</a:t>
              </a:r>
              <a:endParaRPr sz="10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503E95-5EAD-6149-B924-B46B148AE67A}"/>
                </a:ext>
              </a:extLst>
            </p:cNvPr>
            <p:cNvSpPr txBox="1"/>
            <p:nvPr/>
          </p:nvSpPr>
          <p:spPr>
            <a:xfrm>
              <a:off x="1364476" y="1754540"/>
              <a:ext cx="1757824" cy="931028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ongoing domestic and international conflict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69A8C6-2CDA-A441-BA2C-DDAC7CBDE21A}"/>
              </a:ext>
            </a:extLst>
          </p:cNvPr>
          <p:cNvGrpSpPr/>
          <p:nvPr/>
        </p:nvGrpSpPr>
        <p:grpSpPr>
          <a:xfrm>
            <a:off x="3105456" y="1650691"/>
            <a:ext cx="2924339" cy="2276146"/>
            <a:chOff x="3105456" y="1655190"/>
            <a:chExt cx="2924339" cy="22761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FF9D56-A678-A145-86E3-09F0B59C9F76}"/>
                </a:ext>
              </a:extLst>
            </p:cNvPr>
            <p:cNvSpPr txBox="1"/>
            <p:nvPr/>
          </p:nvSpPr>
          <p:spPr>
            <a:xfrm>
              <a:off x="4586927" y="2754087"/>
              <a:ext cx="1442868" cy="1177249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number of refugees and IDPs, impact of terrorism, homicide and incarceration rates</a:t>
              </a:r>
              <a:endParaRPr lang="id-ID" sz="1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296;p333">
              <a:extLst>
                <a:ext uri="{FF2B5EF4-FFF2-40B4-BE49-F238E27FC236}">
                  <a16:creationId xmlns:a16="http://schemas.microsoft.com/office/drawing/2014/main" id="{3DC4971B-9D2F-F248-AF7A-9EEB133AB713}"/>
                </a:ext>
              </a:extLst>
            </p:cNvPr>
            <p:cNvSpPr txBox="1"/>
            <p:nvPr/>
          </p:nvSpPr>
          <p:spPr>
            <a:xfrm>
              <a:off x="3105456" y="1655190"/>
              <a:ext cx="1360361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kern="1200" spc="-140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10</a:t>
              </a:r>
              <a:endParaRPr sz="10000" b="1" kern="1200" cap="none" spc="-1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2839D8-B4E8-A44E-90F1-68C2460BE2F2}"/>
                </a:ext>
              </a:extLst>
            </p:cNvPr>
            <p:cNvSpPr txBox="1"/>
            <p:nvPr/>
          </p:nvSpPr>
          <p:spPr>
            <a:xfrm>
              <a:off x="4586927" y="1734447"/>
              <a:ext cx="1442868" cy="715585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societal safety </a:t>
              </a:r>
            </a:p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and security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8412D2-6135-0F47-B539-BB7A5BE437C1}"/>
              </a:ext>
            </a:extLst>
          </p:cNvPr>
          <p:cNvGrpSpPr/>
          <p:nvPr/>
        </p:nvGrpSpPr>
        <p:grpSpPr>
          <a:xfrm>
            <a:off x="6360180" y="1650691"/>
            <a:ext cx="2217195" cy="2212126"/>
            <a:chOff x="6360180" y="1650691"/>
            <a:chExt cx="2217195" cy="221212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8703DD-1619-464E-ABF4-B265D726CC52}"/>
                </a:ext>
              </a:extLst>
            </p:cNvPr>
            <p:cNvSpPr txBox="1"/>
            <p:nvPr/>
          </p:nvSpPr>
          <p:spPr>
            <a:xfrm>
              <a:off x="7188045" y="2685568"/>
              <a:ext cx="1389330" cy="1177249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military expenditure, number of armed service personnel, ease of access to small weapons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296;p333">
              <a:extLst>
                <a:ext uri="{FF2B5EF4-FFF2-40B4-BE49-F238E27FC236}">
                  <a16:creationId xmlns:a16="http://schemas.microsoft.com/office/drawing/2014/main" id="{EBB43DC6-15A0-8B48-82B9-6F9CA56E76E1}"/>
                </a:ext>
              </a:extLst>
            </p:cNvPr>
            <p:cNvSpPr txBox="1"/>
            <p:nvPr/>
          </p:nvSpPr>
          <p:spPr>
            <a:xfrm>
              <a:off x="6360180" y="1650691"/>
              <a:ext cx="827865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7</a:t>
              </a:r>
              <a:endParaRPr sz="10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C64C17-3158-2743-8D61-0FCAD00C2681}"/>
                </a:ext>
              </a:extLst>
            </p:cNvPr>
            <p:cNvSpPr txBox="1"/>
            <p:nvPr/>
          </p:nvSpPr>
          <p:spPr>
            <a:xfrm>
              <a:off x="7188045" y="1719913"/>
              <a:ext cx="1303772" cy="500141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militarisation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3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0">
            <a:extLst>
              <a:ext uri="{FF2B5EF4-FFF2-40B4-BE49-F238E27FC236}">
                <a16:creationId xmlns:a16="http://schemas.microsoft.com/office/drawing/2014/main" id="{1FFE08D2-205F-A04A-A788-075FDA18FF1A}"/>
              </a:ext>
            </a:extLst>
          </p:cNvPr>
          <p:cNvGrpSpPr>
            <a:grpSpLocks/>
          </p:cNvGrpSpPr>
          <p:nvPr/>
        </p:nvGrpSpPr>
        <p:grpSpPr bwMode="auto">
          <a:xfrm>
            <a:off x="4712359" y="2449336"/>
            <a:ext cx="352425" cy="1000125"/>
            <a:chOff x="156923" y="666147"/>
            <a:chExt cx="468491" cy="1332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2F5F4F-BE2F-B149-BF05-F7479CB10C10}"/>
                </a:ext>
              </a:extLst>
            </p:cNvPr>
            <p:cNvSpPr/>
            <p:nvPr/>
          </p:nvSpPr>
          <p:spPr>
            <a:xfrm>
              <a:off x="156923" y="666147"/>
              <a:ext cx="468491" cy="1332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821647-8AF8-0447-B936-BF87BBA74F51}"/>
                </a:ext>
              </a:extLst>
            </p:cNvPr>
            <p:cNvSpPr/>
            <p:nvPr/>
          </p:nvSpPr>
          <p:spPr>
            <a:xfrm>
              <a:off x="156923" y="666147"/>
              <a:ext cx="468491" cy="133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281940" rIns="0" bIns="281940" spcCol="1270" anchor="ctr"/>
            <a:lstStyle/>
            <a:p>
              <a:pPr algn="ctr" defTabSz="1233488">
                <a:lnSpc>
                  <a:spcPct val="90000"/>
                </a:lnSpc>
                <a:spcAft>
                  <a:spcPct val="35000"/>
                </a:spcAft>
                <a:buClrTx/>
                <a:defRPr/>
              </a:pPr>
              <a:r>
                <a:rPr lang="en-US" sz="2775" kern="1200" dirty="0">
                  <a:solidFill>
                    <a:srgbClr val="002060">
                      <a:hueOff val="0"/>
                      <a:satOff val="0"/>
                      <a:lumOff val="0"/>
                      <a:alphaOff val="0"/>
                    </a:srgbClr>
                  </a:solidFill>
                  <a:latin typeface="Lato Light"/>
                </a:rPr>
                <a:t>  </a:t>
              </a:r>
            </a:p>
          </p:txBody>
        </p:sp>
      </p:grpSp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FD5115C0-7B08-FC44-8EF2-97C900B93027}"/>
              </a:ext>
            </a:extLst>
          </p:cNvPr>
          <p:cNvSpPr txBox="1"/>
          <p:nvPr/>
        </p:nvSpPr>
        <p:spPr>
          <a:xfrm>
            <a:off x="167474" y="198573"/>
            <a:ext cx="4515273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latin typeface="Arial" panose="020B0604020202020204" pitchFamily="34" charset="0"/>
                <a:cs typeface="Arial" panose="020B0604020202020204" pitchFamily="34" charset="0"/>
              </a:rPr>
              <a:t>Defining and measuring peace</a:t>
            </a:r>
            <a:endParaRPr sz="2000" b="1" i="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AA43C7-FC74-C84D-AA2E-2050EB86F58E}"/>
              </a:ext>
            </a:extLst>
          </p:cNvPr>
          <p:cNvGrpSpPr/>
          <p:nvPr/>
        </p:nvGrpSpPr>
        <p:grpSpPr>
          <a:xfrm>
            <a:off x="5321808" y="3710863"/>
            <a:ext cx="3447287" cy="869598"/>
            <a:chOff x="5236269" y="3593224"/>
            <a:chExt cx="3447287" cy="869598"/>
          </a:xfrm>
        </p:grpSpPr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0C6E623D-F441-664D-A725-514EBB7490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6269" y="3989616"/>
              <a:ext cx="3447287" cy="4732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685663">
                <a:buClrTx/>
              </a:pPr>
              <a:r>
                <a:rPr lang="en-US" altLang="en-US" sz="2475" b="1" kern="1200" dirty="0">
                  <a:ea typeface="+mn-ea"/>
                </a:rPr>
                <a:t>Positive Peace Index</a:t>
              </a:r>
              <a:endParaRPr lang="en-US" altLang="en-US" sz="2025" b="1" kern="1200" dirty="0">
                <a:ea typeface="+mn-ea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DF79834-2D53-F544-8E97-5E59F225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5400000">
              <a:off x="6814370" y="3513281"/>
              <a:ext cx="274591" cy="43447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E0F3E85-FD11-F64E-9D66-0C3A5550BF6C}"/>
              </a:ext>
            </a:extLst>
          </p:cNvPr>
          <p:cNvGrpSpPr/>
          <p:nvPr/>
        </p:nvGrpSpPr>
        <p:grpSpPr>
          <a:xfrm>
            <a:off x="472535" y="1282917"/>
            <a:ext cx="4769676" cy="2383244"/>
            <a:chOff x="472535" y="1282917"/>
            <a:chExt cx="4769676" cy="23832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48789-4077-8043-85E3-A66A1F74EE31}"/>
                </a:ext>
              </a:extLst>
            </p:cNvPr>
            <p:cNvGrpSpPr/>
            <p:nvPr/>
          </p:nvGrpSpPr>
          <p:grpSpPr>
            <a:xfrm>
              <a:off x="472535" y="1282917"/>
              <a:ext cx="2974152" cy="2383244"/>
              <a:chOff x="472535" y="1282917"/>
              <a:chExt cx="2974152" cy="2383244"/>
            </a:xfrm>
          </p:grpSpPr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7B357C3A-40F5-9D40-8267-ECA715D3F095}"/>
                  </a:ext>
                </a:extLst>
              </p:cNvPr>
              <p:cNvSpPr/>
              <p:nvPr/>
            </p:nvSpPr>
            <p:spPr>
              <a:xfrm>
                <a:off x="472535" y="3360953"/>
                <a:ext cx="305208" cy="305208"/>
              </a:xfrm>
              <a:prstGeom prst="corner">
                <a:avLst/>
              </a:prstGeom>
              <a:solidFill>
                <a:srgbClr val="DA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L-Shape 32">
                <a:extLst>
                  <a:ext uri="{FF2B5EF4-FFF2-40B4-BE49-F238E27FC236}">
                    <a16:creationId xmlns:a16="http://schemas.microsoft.com/office/drawing/2014/main" id="{6A907071-96AB-CC44-89D5-829DD2A92A8F}"/>
                  </a:ext>
                </a:extLst>
              </p:cNvPr>
              <p:cNvSpPr/>
              <p:nvPr/>
            </p:nvSpPr>
            <p:spPr>
              <a:xfrm rot="10800000">
                <a:off x="3141479" y="1282917"/>
                <a:ext cx="305208" cy="305208"/>
              </a:xfrm>
              <a:prstGeom prst="corner">
                <a:avLst/>
              </a:prstGeom>
              <a:solidFill>
                <a:srgbClr val="DA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FD4E24D-A09F-4043-8E03-604866B32329}"/>
                  </a:ext>
                </a:extLst>
              </p:cNvPr>
              <p:cNvSpPr/>
              <p:nvPr/>
            </p:nvSpPr>
            <p:spPr>
              <a:xfrm>
                <a:off x="685800" y="1499617"/>
                <a:ext cx="2552486" cy="1949844"/>
              </a:xfrm>
              <a:prstGeom prst="rect">
                <a:avLst/>
              </a:prstGeom>
              <a:solidFill>
                <a:srgbClr val="C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3">
                <a:extLst>
                  <a:ext uri="{FF2B5EF4-FFF2-40B4-BE49-F238E27FC236}">
                    <a16:creationId xmlns:a16="http://schemas.microsoft.com/office/drawing/2014/main" id="{A8E34568-499A-BA44-ADE1-59BB342C77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540" y="1569574"/>
                <a:ext cx="2151849" cy="178125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685663" eaLnBrk="1" hangingPunct="1">
                  <a:spcAft>
                    <a:spcPts val="600"/>
                  </a:spcAft>
                  <a:buClrTx/>
                  <a:defRPr/>
                </a:pPr>
                <a:r>
                  <a:rPr lang="en-US" sz="2475" b="1" u="sng" kern="1200" dirty="0">
                    <a:latin typeface="Arial"/>
                    <a:ea typeface="+mn-ea"/>
                  </a:rPr>
                  <a:t>Actual Peace</a:t>
                </a:r>
              </a:p>
              <a:p>
                <a:pPr defTabSz="685663" eaLnBrk="1" hangingPunct="1">
                  <a:buClr>
                    <a:schemeClr val="tx1"/>
                  </a:buClr>
                  <a:defRPr/>
                </a:pPr>
                <a:r>
                  <a:rPr lang="en-US" sz="1600" kern="1200" dirty="0">
                    <a:latin typeface="Arial"/>
                    <a:ea typeface="+mn-ea"/>
                  </a:rPr>
                  <a:t>Measures:</a:t>
                </a:r>
              </a:p>
              <a:p>
                <a:pPr marL="285750" indent="-285750" algn="thaiDist" defTabSz="685663" eaLnBrk="1" hangingPunct="1">
                  <a:buClr>
                    <a:schemeClr val="tx1"/>
                  </a:buClr>
                  <a:buSzPct val="79000"/>
                  <a:buFont typeface="Arial" panose="020B0604020202020204" pitchFamily="34" charset="0"/>
                  <a:buChar char="•"/>
                  <a:defRPr/>
                </a:pPr>
                <a:r>
                  <a:rPr lang="en-US" sz="1600" kern="1200" dirty="0">
                    <a:latin typeface="Arial"/>
                    <a:ea typeface="+mn-ea"/>
                  </a:rPr>
                  <a:t>Crime</a:t>
                </a:r>
              </a:p>
              <a:p>
                <a:pPr marL="285750" indent="-285750" algn="thaiDist" defTabSz="685663" eaLnBrk="1" hangingPunct="1">
                  <a:buClr>
                    <a:schemeClr val="tx1"/>
                  </a:buClr>
                  <a:buSzPct val="79000"/>
                  <a:buFont typeface="Arial" panose="020B0604020202020204" pitchFamily="34" charset="0"/>
                  <a:buChar char="•"/>
                  <a:defRPr/>
                </a:pPr>
                <a:r>
                  <a:rPr lang="en-US" sz="1600" kern="1200" dirty="0">
                    <a:latin typeface="Arial"/>
                    <a:ea typeface="+mn-ea"/>
                  </a:rPr>
                  <a:t>Suppression</a:t>
                </a:r>
              </a:p>
              <a:p>
                <a:pPr marL="285750" indent="-285750" algn="thaiDist" defTabSz="685663" eaLnBrk="1" hangingPunct="1">
                  <a:buClr>
                    <a:schemeClr val="tx1"/>
                  </a:buClr>
                  <a:buSzPct val="79000"/>
                  <a:buFont typeface="Arial" panose="020B0604020202020204" pitchFamily="34" charset="0"/>
                  <a:buChar char="•"/>
                  <a:defRPr/>
                </a:pPr>
                <a:r>
                  <a:rPr lang="en-US" sz="1600" kern="1200" dirty="0">
                    <a:latin typeface="Arial"/>
                    <a:ea typeface="+mn-ea"/>
                  </a:rPr>
                  <a:t>Military</a:t>
                </a:r>
              </a:p>
              <a:p>
                <a:pPr marL="285750" indent="-285750" algn="thaiDist" defTabSz="685663" eaLnBrk="1" hangingPunct="1">
                  <a:buClr>
                    <a:schemeClr val="tx1"/>
                  </a:buClr>
                  <a:buSzPct val="79000"/>
                  <a:buFont typeface="Arial" panose="020B0604020202020204" pitchFamily="34" charset="0"/>
                  <a:buChar char="•"/>
                  <a:defRPr/>
                </a:pPr>
                <a:r>
                  <a:rPr lang="en-US" sz="1600" kern="1200" dirty="0">
                    <a:latin typeface="Arial"/>
                    <a:ea typeface="+mn-ea"/>
                  </a:rPr>
                  <a:t>Armed Conflict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DD7C96-69A8-8A44-B9C1-D9A1E6F911C6}"/>
                </a:ext>
              </a:extLst>
            </p:cNvPr>
            <p:cNvGrpSpPr/>
            <p:nvPr/>
          </p:nvGrpSpPr>
          <p:grpSpPr>
            <a:xfrm>
              <a:off x="3619198" y="2178722"/>
              <a:ext cx="1623013" cy="646331"/>
              <a:chOff x="3619198" y="2178722"/>
              <a:chExt cx="1623013" cy="646331"/>
            </a:xfrm>
          </p:grpSpPr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3D38BBDC-01F8-A244-B18C-A4409DA98F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2515" y="2178722"/>
                <a:ext cx="140969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defTabSz="685663">
                  <a:buClrTx/>
                </a:pPr>
                <a:r>
                  <a:rPr lang="en-US" altLang="en-US" sz="3600" b="1" kern="1200" dirty="0">
                    <a:ea typeface="+mn-ea"/>
                  </a:rPr>
                  <a:t>GPI</a:t>
                </a: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655A8E1F-A0A5-6448-B503-6A18073A9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619198" y="2284648"/>
                <a:ext cx="274591" cy="434477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E8A0CF-78C0-D941-80F5-D4CF1DFBB6AA}"/>
              </a:ext>
            </a:extLst>
          </p:cNvPr>
          <p:cNvGrpSpPr/>
          <p:nvPr/>
        </p:nvGrpSpPr>
        <p:grpSpPr>
          <a:xfrm>
            <a:off x="5258387" y="1282917"/>
            <a:ext cx="3359103" cy="2383244"/>
            <a:chOff x="5258387" y="1282917"/>
            <a:chExt cx="3359103" cy="2383244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11CD465C-3CC7-A84D-A678-4857CC148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258387" y="2284648"/>
              <a:ext cx="274591" cy="43447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204E76F-165F-FC40-8C14-E557590269DD}"/>
                </a:ext>
              </a:extLst>
            </p:cNvPr>
            <p:cNvGrpSpPr/>
            <p:nvPr/>
          </p:nvGrpSpPr>
          <p:grpSpPr>
            <a:xfrm>
              <a:off x="5601849" y="1282917"/>
              <a:ext cx="3015641" cy="2383244"/>
              <a:chOff x="5601849" y="1282917"/>
              <a:chExt cx="3015641" cy="238324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BAA3E3-745B-AE48-9D3B-9E5E7C45E527}"/>
                  </a:ext>
                </a:extLst>
              </p:cNvPr>
              <p:cNvSpPr/>
              <p:nvPr/>
            </p:nvSpPr>
            <p:spPr>
              <a:xfrm>
                <a:off x="5810250" y="1499617"/>
                <a:ext cx="2587792" cy="1949844"/>
              </a:xfrm>
              <a:prstGeom prst="rect">
                <a:avLst/>
              </a:prstGeom>
              <a:solidFill>
                <a:srgbClr val="55C1AA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4">
                <a:extLst>
                  <a:ext uri="{FF2B5EF4-FFF2-40B4-BE49-F238E27FC236}">
                    <a16:creationId xmlns:a16="http://schemas.microsoft.com/office/drawing/2014/main" id="{3A21983F-080A-4E41-B759-33C5044150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2602" y="1647787"/>
                <a:ext cx="2405697" cy="1535036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685663">
                  <a:spcAft>
                    <a:spcPts val="600"/>
                  </a:spcAft>
                  <a:buClrTx/>
                </a:pPr>
                <a:r>
                  <a:rPr lang="en-US" altLang="en-US" sz="2475" b="1" u="sng" kern="1200" dirty="0">
                    <a:ea typeface="+mn-ea"/>
                  </a:rPr>
                  <a:t>Positive Peace</a:t>
                </a:r>
              </a:p>
              <a:p>
                <a:pPr defTabSz="685663">
                  <a:buClrTx/>
                </a:pPr>
                <a:r>
                  <a:rPr lang="en-US" altLang="en-US" sz="1600" kern="1200" dirty="0">
                    <a:ea typeface="+mn-ea"/>
                  </a:rPr>
                  <a:t>Derived through statistical analysis of datasets, indices and attitudes with the GPI</a:t>
                </a:r>
              </a:p>
            </p:txBody>
          </p:sp>
          <p:sp>
            <p:nvSpPr>
              <p:cNvPr id="36" name="L-Shape 35">
                <a:extLst>
                  <a:ext uri="{FF2B5EF4-FFF2-40B4-BE49-F238E27FC236}">
                    <a16:creationId xmlns:a16="http://schemas.microsoft.com/office/drawing/2014/main" id="{C823311E-186F-BC46-884E-38C32AE08221}"/>
                  </a:ext>
                </a:extLst>
              </p:cNvPr>
              <p:cNvSpPr/>
              <p:nvPr/>
            </p:nvSpPr>
            <p:spPr>
              <a:xfrm>
                <a:off x="5601849" y="3360953"/>
                <a:ext cx="305208" cy="305208"/>
              </a:xfrm>
              <a:prstGeom prst="corner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L-Shape 36">
                <a:extLst>
                  <a:ext uri="{FF2B5EF4-FFF2-40B4-BE49-F238E27FC236}">
                    <a16:creationId xmlns:a16="http://schemas.microsoft.com/office/drawing/2014/main" id="{B1E5BF5A-95CB-C644-8941-34479ACA6D75}"/>
                  </a:ext>
                </a:extLst>
              </p:cNvPr>
              <p:cNvSpPr/>
              <p:nvPr/>
            </p:nvSpPr>
            <p:spPr>
              <a:xfrm rot="10800000">
                <a:off x="8312282" y="1282917"/>
                <a:ext cx="305208" cy="305208"/>
              </a:xfrm>
              <a:prstGeom prst="corner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AE9012C-C5FF-8249-857D-E75F748DD8FD}"/>
              </a:ext>
            </a:extLst>
          </p:cNvPr>
          <p:cNvSpPr txBox="1"/>
          <p:nvPr/>
        </p:nvSpPr>
        <p:spPr>
          <a:xfrm>
            <a:off x="81366" y="440150"/>
            <a:ext cx="6800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The perfect state would have no police, jails or crime.</a:t>
            </a:r>
          </a:p>
        </p:txBody>
      </p:sp>
    </p:spTree>
    <p:extLst>
      <p:ext uri="{BB962C8B-B14F-4D97-AF65-F5344CB8AC3E}">
        <p14:creationId xmlns:p14="http://schemas.microsoft.com/office/powerpoint/2010/main" val="392637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2344;p335">
            <a:extLst>
              <a:ext uri="{FF2B5EF4-FFF2-40B4-BE49-F238E27FC236}">
                <a16:creationId xmlns:a16="http://schemas.microsoft.com/office/drawing/2014/main" id="{02A1833E-829E-D84C-9821-EBAA8113702C}"/>
              </a:ext>
            </a:extLst>
          </p:cNvPr>
          <p:cNvSpPr txBox="1"/>
          <p:nvPr/>
        </p:nvSpPr>
        <p:spPr>
          <a:xfrm>
            <a:off x="4602876" y="1123912"/>
            <a:ext cx="3351421" cy="26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Positive Peace are associated with:</a:t>
            </a:r>
            <a:endParaRPr sz="1600" b="1" u="none" strike="noStrike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C4E248B-B97E-0348-9F9E-873D23379A88}"/>
              </a:ext>
            </a:extLst>
          </p:cNvPr>
          <p:cNvGrpSpPr/>
          <p:nvPr/>
        </p:nvGrpSpPr>
        <p:grpSpPr>
          <a:xfrm>
            <a:off x="4602876" y="1843559"/>
            <a:ext cx="3351421" cy="216932"/>
            <a:chOff x="4602876" y="1843559"/>
            <a:chExt cx="3351421" cy="216932"/>
          </a:xfrm>
        </p:grpSpPr>
        <p:sp>
          <p:nvSpPr>
            <p:cNvPr id="67" name="Google Shape;2344;p335">
              <a:extLst>
                <a:ext uri="{FF2B5EF4-FFF2-40B4-BE49-F238E27FC236}">
                  <a16:creationId xmlns:a16="http://schemas.microsoft.com/office/drawing/2014/main" id="{FF3BCD1A-7C55-4F42-9174-CB6D2923D9E1}"/>
                </a:ext>
              </a:extLst>
            </p:cNvPr>
            <p:cNvSpPr txBox="1"/>
            <p:nvPr/>
          </p:nvSpPr>
          <p:spPr>
            <a:xfrm>
              <a:off x="4858541" y="1843559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per capita income</a:t>
              </a:r>
              <a:endParaRPr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DF616EE5-816D-4746-9D10-EA672CF8F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1856439"/>
              <a:ext cx="120822" cy="191173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3C17418-33A7-794E-B95D-79B88290E872}"/>
              </a:ext>
            </a:extLst>
          </p:cNvPr>
          <p:cNvGrpSpPr/>
          <p:nvPr/>
        </p:nvGrpSpPr>
        <p:grpSpPr>
          <a:xfrm>
            <a:off x="4602876" y="2375964"/>
            <a:ext cx="3351421" cy="216932"/>
            <a:chOff x="4602876" y="2375964"/>
            <a:chExt cx="3351421" cy="216932"/>
          </a:xfrm>
        </p:grpSpPr>
        <p:sp>
          <p:nvSpPr>
            <p:cNvPr id="70" name="Google Shape;2344;p335">
              <a:extLst>
                <a:ext uri="{FF2B5EF4-FFF2-40B4-BE49-F238E27FC236}">
                  <a16:creationId xmlns:a16="http://schemas.microsoft.com/office/drawing/2014/main" id="{31FC3400-0826-7749-B3D6-18CE1627B777}"/>
                </a:ext>
              </a:extLst>
            </p:cNvPr>
            <p:cNvSpPr txBox="1"/>
            <p:nvPr/>
          </p:nvSpPr>
          <p:spPr>
            <a:xfrm>
              <a:off x="4858541" y="2375964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Resilience</a:t>
              </a:r>
              <a:endParaRPr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074E774D-F369-D643-8C0E-3E21BD143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2388844"/>
              <a:ext cx="120822" cy="191173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D415F1F-2828-4F44-B25F-83CC47DA7194}"/>
              </a:ext>
            </a:extLst>
          </p:cNvPr>
          <p:cNvGrpSpPr/>
          <p:nvPr/>
        </p:nvGrpSpPr>
        <p:grpSpPr>
          <a:xfrm>
            <a:off x="4602876" y="2897854"/>
            <a:ext cx="3351421" cy="216932"/>
            <a:chOff x="4602876" y="2897854"/>
            <a:chExt cx="3351421" cy="216932"/>
          </a:xfrm>
        </p:grpSpPr>
        <p:sp>
          <p:nvSpPr>
            <p:cNvPr id="73" name="Google Shape;2344;p335">
              <a:extLst>
                <a:ext uri="{FF2B5EF4-FFF2-40B4-BE49-F238E27FC236}">
                  <a16:creationId xmlns:a16="http://schemas.microsoft.com/office/drawing/2014/main" id="{74551C93-123C-0340-A898-A4DDD2397671}"/>
                </a:ext>
              </a:extLst>
            </p:cNvPr>
            <p:cNvSpPr txBox="1"/>
            <p:nvPr/>
          </p:nvSpPr>
          <p:spPr>
            <a:xfrm>
              <a:off x="4858541" y="2897854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Better environmental outcomes</a:t>
              </a:r>
              <a:endParaRPr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DB45C8AD-6ADD-CB43-9FE6-C5B7BB9FF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2910734"/>
              <a:ext cx="120822" cy="191173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466A3A-BBBF-D44C-B86E-BAADCDEEDE36}"/>
              </a:ext>
            </a:extLst>
          </p:cNvPr>
          <p:cNvGrpSpPr/>
          <p:nvPr/>
        </p:nvGrpSpPr>
        <p:grpSpPr>
          <a:xfrm>
            <a:off x="4602876" y="3427843"/>
            <a:ext cx="3351421" cy="216932"/>
            <a:chOff x="4602876" y="3427843"/>
            <a:chExt cx="3351421" cy="216932"/>
          </a:xfrm>
        </p:grpSpPr>
        <p:sp>
          <p:nvSpPr>
            <p:cNvPr id="76" name="Google Shape;2344;p335">
              <a:extLst>
                <a:ext uri="{FF2B5EF4-FFF2-40B4-BE49-F238E27FC236}">
                  <a16:creationId xmlns:a16="http://schemas.microsoft.com/office/drawing/2014/main" id="{A41E4A47-E9FC-C449-BD7C-257C808A5F13}"/>
                </a:ext>
              </a:extLst>
            </p:cNvPr>
            <p:cNvSpPr txBox="1"/>
            <p:nvPr/>
          </p:nvSpPr>
          <p:spPr>
            <a:xfrm>
              <a:off x="4858541" y="3427843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measure of wellbeing</a:t>
              </a:r>
              <a:endParaRPr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ECC61E4A-AC85-EF4A-95BB-907A3F97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3440723"/>
              <a:ext cx="120822" cy="191173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3801E5-07BF-2949-A833-5FB2E62A4985}"/>
              </a:ext>
            </a:extLst>
          </p:cNvPr>
          <p:cNvGrpSpPr/>
          <p:nvPr/>
        </p:nvGrpSpPr>
        <p:grpSpPr>
          <a:xfrm>
            <a:off x="4602876" y="3984309"/>
            <a:ext cx="3351421" cy="216932"/>
            <a:chOff x="4602876" y="3984309"/>
            <a:chExt cx="3351421" cy="216932"/>
          </a:xfrm>
        </p:grpSpPr>
        <p:sp>
          <p:nvSpPr>
            <p:cNvPr id="79" name="Google Shape;2344;p335">
              <a:extLst>
                <a:ext uri="{FF2B5EF4-FFF2-40B4-BE49-F238E27FC236}">
                  <a16:creationId xmlns:a16="http://schemas.microsoft.com/office/drawing/2014/main" id="{708853E1-1331-1F46-A324-8093C6702F7A}"/>
                </a:ext>
              </a:extLst>
            </p:cNvPr>
            <p:cNvSpPr txBox="1"/>
            <p:nvPr/>
          </p:nvSpPr>
          <p:spPr>
            <a:xfrm>
              <a:off x="4858541" y="3984309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Better performance on MDGs</a:t>
              </a:r>
              <a:endParaRPr i="0" u="none" strike="noStrike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53848E52-0552-C840-A669-31B8F6ECD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3997189"/>
              <a:ext cx="120822" cy="19117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86682" y="473872"/>
            <a:ext cx="6800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creates the optimum environment for human potential to flourish.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C65FD7C-0478-6C43-9B63-B43A723B07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6043" t="5991" r="6083" b="5586"/>
          <a:stretch/>
        </p:blipFill>
        <p:spPr>
          <a:xfrm>
            <a:off x="167474" y="749171"/>
            <a:ext cx="4040156" cy="40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50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the pillars of peace, 2009-2018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86682" y="473872"/>
            <a:ext cx="804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Seven of the eight Pillars have improved since 2009. Low Levels of Corruption, however deteriorated 1.9 per cent over the period.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91AF9A3-1108-DF4E-A56B-53D2AC5B1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550"/>
          <a:stretch/>
        </p:blipFill>
        <p:spPr>
          <a:xfrm>
            <a:off x="470328" y="1052447"/>
            <a:ext cx="7555643" cy="366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167474" y="198573"/>
            <a:ext cx="7271551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that improve in Positive Peace outperform the global average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86681" y="778672"/>
            <a:ext cx="822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Growth in real GDP of a portfolio of countries that improve in Positive Peace exceeds an equally weighted global average by one percentage point per year.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F00F632-660B-1544-96BD-5F7985796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5968"/>
          <a:stretch/>
        </p:blipFill>
        <p:spPr>
          <a:xfrm>
            <a:off x="927100" y="1308710"/>
            <a:ext cx="7007226" cy="35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and wellbeing and Positive Peace, 2018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86682" y="473872"/>
            <a:ext cx="6800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close correlation between the SPI Foundations of Wellbeing scores and PPI scores.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9856CA3-1A8B-D146-AB75-D8CC17164D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9285"/>
          <a:stretch/>
        </p:blipFill>
        <p:spPr>
          <a:xfrm>
            <a:off x="1117600" y="1168400"/>
            <a:ext cx="7518190" cy="36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397931" y="1583328"/>
            <a:ext cx="6028268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Platform for Change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705901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03.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5" name="Google Shape;785;p94">
            <a:extLst>
              <a:ext uri="{FF2B5EF4-FFF2-40B4-BE49-F238E27FC236}">
                <a16:creationId xmlns:a16="http://schemas.microsoft.com/office/drawing/2014/main" id="{FD078316-992F-3042-A787-F2D84C61EB73}"/>
              </a:ext>
            </a:extLst>
          </p:cNvPr>
          <p:cNvSpPr txBox="1"/>
          <p:nvPr/>
        </p:nvSpPr>
        <p:spPr>
          <a:xfrm>
            <a:off x="431799" y="1109187"/>
            <a:ext cx="4154489" cy="37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rgbClr val="25AAE2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Positive Peace</a:t>
            </a:r>
            <a:endParaRPr sz="3600" b="1" spc="-150" dirty="0">
              <a:solidFill>
                <a:srgbClr val="25AAE2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8304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B9368-096E-8E4F-B805-3063F17D0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59025" r="17120"/>
          <a:stretch/>
        </p:blipFill>
        <p:spPr>
          <a:xfrm>
            <a:off x="5882897" y="2692659"/>
            <a:ext cx="2589927" cy="1782507"/>
          </a:xfrm>
          <a:prstGeom prst="rect">
            <a:avLst/>
          </a:prstGeom>
        </p:spPr>
      </p:pic>
      <p:sp>
        <p:nvSpPr>
          <p:cNvPr id="28" name="Google Shape;2296;p333">
            <a:extLst>
              <a:ext uri="{FF2B5EF4-FFF2-40B4-BE49-F238E27FC236}">
                <a16:creationId xmlns:a16="http://schemas.microsoft.com/office/drawing/2014/main" id="{942CF885-7DA8-744D-8AAF-E031EEAFB73B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Positive Peace Index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CA1727-90FC-E64E-9D3B-0F6041E4152C}"/>
              </a:ext>
            </a:extLst>
          </p:cNvPr>
          <p:cNvSpPr/>
          <p:nvPr/>
        </p:nvSpPr>
        <p:spPr>
          <a:xfrm>
            <a:off x="438799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3D2226-651C-1C49-B616-61E4D8BB8221}"/>
              </a:ext>
            </a:extLst>
          </p:cNvPr>
          <p:cNvSpPr/>
          <p:nvPr/>
        </p:nvSpPr>
        <p:spPr>
          <a:xfrm>
            <a:off x="2226500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5EC2AE-F9C4-7449-AEC8-706ACCCE3E12}"/>
              </a:ext>
            </a:extLst>
          </p:cNvPr>
          <p:cNvSpPr/>
          <p:nvPr/>
        </p:nvSpPr>
        <p:spPr>
          <a:xfrm>
            <a:off x="4014204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D8D7E2-B885-7F43-BC08-0D6EF23C9D2E}"/>
              </a:ext>
            </a:extLst>
          </p:cNvPr>
          <p:cNvSpPr txBox="1"/>
          <p:nvPr/>
        </p:nvSpPr>
        <p:spPr>
          <a:xfrm>
            <a:off x="496756" y="3104665"/>
            <a:ext cx="169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1FAE26-512A-6A49-BD04-F653226A8141}"/>
              </a:ext>
            </a:extLst>
          </p:cNvPr>
          <p:cNvSpPr/>
          <p:nvPr/>
        </p:nvSpPr>
        <p:spPr>
          <a:xfrm>
            <a:off x="438799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F2E2FC-17C6-C843-B071-3DF64F5244DD}"/>
              </a:ext>
            </a:extLst>
          </p:cNvPr>
          <p:cNvSpPr/>
          <p:nvPr/>
        </p:nvSpPr>
        <p:spPr>
          <a:xfrm>
            <a:off x="2226500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AFDC38-D832-7D46-BC36-17E3A72DDE2D}"/>
              </a:ext>
            </a:extLst>
          </p:cNvPr>
          <p:cNvSpPr/>
          <p:nvPr/>
        </p:nvSpPr>
        <p:spPr>
          <a:xfrm>
            <a:off x="4014204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D133FE-4B44-4D41-AE87-E6FC7F252DA4}"/>
              </a:ext>
            </a:extLst>
          </p:cNvPr>
          <p:cNvGrpSpPr/>
          <p:nvPr/>
        </p:nvGrpSpPr>
        <p:grpSpPr>
          <a:xfrm>
            <a:off x="541224" y="1359497"/>
            <a:ext cx="1275860" cy="834766"/>
            <a:chOff x="541224" y="1253167"/>
            <a:chExt cx="1275860" cy="834766"/>
          </a:xfrm>
        </p:grpSpPr>
        <p:sp>
          <p:nvSpPr>
            <p:cNvPr id="43" name="Google Shape;2296;p333">
              <a:extLst>
                <a:ext uri="{FF2B5EF4-FFF2-40B4-BE49-F238E27FC236}">
                  <a16:creationId xmlns:a16="http://schemas.microsoft.com/office/drawing/2014/main" id="{12107475-2327-0C45-8528-BA81FB800B04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3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8</a:t>
              </a:r>
              <a:r>
                <a:rPr lang="en" sz="4800" b="1" kern="1200" spc="-300" baseline="300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th</a:t>
              </a:r>
              <a:endParaRPr sz="4800" b="1" kern="1200" cap="none" spc="-3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B30AE5-4C9A-F641-8317-EACFD93191D4}"/>
                </a:ext>
              </a:extLst>
            </p:cNvPr>
            <p:cNvSpPr txBox="1"/>
            <p:nvPr/>
          </p:nvSpPr>
          <p:spPr>
            <a:xfrm>
              <a:off x="1212395" y="1780156"/>
              <a:ext cx="575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B691A7-FC66-F842-B64A-3EF4D20D1685}"/>
                </a:ext>
              </a:extLst>
            </p:cNvPr>
            <p:cNvSpPr txBox="1"/>
            <p:nvPr/>
          </p:nvSpPr>
          <p:spPr>
            <a:xfrm>
              <a:off x="567713" y="1253167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EE3BA7-7856-DD4A-92FA-F5B5AB36C1FB}"/>
              </a:ext>
            </a:extLst>
          </p:cNvPr>
          <p:cNvGrpSpPr/>
          <p:nvPr/>
        </p:nvGrpSpPr>
        <p:grpSpPr>
          <a:xfrm>
            <a:off x="2459518" y="1252718"/>
            <a:ext cx="1309506" cy="1148915"/>
            <a:chOff x="2541054" y="1216017"/>
            <a:chExt cx="1309506" cy="11489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6A56BB-72AC-1E4E-9EE8-ABB6552082EE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48" name="Google Shape;2296;p333">
              <a:extLst>
                <a:ext uri="{FF2B5EF4-FFF2-40B4-BE49-F238E27FC236}">
                  <a16:creationId xmlns:a16="http://schemas.microsoft.com/office/drawing/2014/main" id="{732CBFAE-9C0C-5C4A-861D-FAD0E415D3AD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3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163</a:t>
              </a:r>
              <a:endParaRPr sz="4800" b="1" kern="1200" cap="none" spc="-3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61B737-3631-3C4E-8ED4-65529D7167C6}"/>
                </a:ext>
              </a:extLst>
            </p:cNvPr>
            <p:cNvSpPr txBox="1"/>
            <p:nvPr/>
          </p:nvSpPr>
          <p:spPr>
            <a:xfrm>
              <a:off x="2551779" y="2057155"/>
              <a:ext cx="1008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71D41B1-6864-8B4A-A499-7D4999DCC95A}"/>
              </a:ext>
            </a:extLst>
          </p:cNvPr>
          <p:cNvGrpSpPr/>
          <p:nvPr/>
        </p:nvGrpSpPr>
        <p:grpSpPr>
          <a:xfrm>
            <a:off x="4023417" y="1252718"/>
            <a:ext cx="1698998" cy="1305696"/>
            <a:chOff x="441308" y="2902752"/>
            <a:chExt cx="1698998" cy="130569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DFEFD02-BD8F-A24B-A313-3CD7A26C7518}"/>
                </a:ext>
              </a:extLst>
            </p:cNvPr>
            <p:cNvSpPr txBox="1"/>
            <p:nvPr/>
          </p:nvSpPr>
          <p:spPr>
            <a:xfrm>
              <a:off x="500504" y="2902752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Using</a:t>
              </a:r>
            </a:p>
          </p:txBody>
        </p:sp>
        <p:sp>
          <p:nvSpPr>
            <p:cNvPr id="52" name="Google Shape;2296;p333">
              <a:extLst>
                <a:ext uri="{FF2B5EF4-FFF2-40B4-BE49-F238E27FC236}">
                  <a16:creationId xmlns:a16="http://schemas.microsoft.com/office/drawing/2014/main" id="{BF91ADA4-0B09-6A45-87C6-4D383B4D1943}"/>
                </a:ext>
              </a:extLst>
            </p:cNvPr>
            <p:cNvSpPr txBox="1"/>
            <p:nvPr/>
          </p:nvSpPr>
          <p:spPr>
            <a:xfrm>
              <a:off x="562080" y="3191304"/>
              <a:ext cx="110721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250" dirty="0">
                  <a:latin typeface="Arial Black" panose="020B0604020202020204" pitchFamily="34" charset="0"/>
                  <a:cs typeface="Arial Black" panose="020B0604020202020204" pitchFamily="34" charset="0"/>
                </a:rPr>
                <a:t>24</a:t>
              </a:r>
              <a:endParaRPr sz="4800" b="1" kern="1200" cap="none" spc="-25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9648DB6-48C7-C240-91FE-6CE897E5808D}"/>
                </a:ext>
              </a:extLst>
            </p:cNvPr>
            <p:cNvSpPr txBox="1"/>
            <p:nvPr/>
          </p:nvSpPr>
          <p:spPr>
            <a:xfrm>
              <a:off x="441308" y="3685228"/>
              <a:ext cx="1698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Indicators weighed on a 1-5 scales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577B424-D631-2645-AF45-8D6D2E84F0F7}"/>
              </a:ext>
            </a:extLst>
          </p:cNvPr>
          <p:cNvSpPr txBox="1"/>
          <p:nvPr/>
        </p:nvSpPr>
        <p:spPr>
          <a:xfrm>
            <a:off x="2264901" y="3286897"/>
            <a:ext cx="16398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Empirically derived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37EBCE-20A9-9945-8DEC-7F654A3B9322}"/>
              </a:ext>
            </a:extLst>
          </p:cNvPr>
          <p:cNvSpPr txBox="1"/>
          <p:nvPr/>
        </p:nvSpPr>
        <p:spPr>
          <a:xfrm>
            <a:off x="4061537" y="3159637"/>
            <a:ext cx="16398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Uses over 5,000 datasets, indexes and surveys</a:t>
            </a:r>
            <a:endParaRPr lang="en-US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9F1B3D1-5F26-3245-813C-0E163B9800B4}"/>
              </a:ext>
            </a:extLst>
          </p:cNvPr>
          <p:cNvCxnSpPr>
            <a:cxnSpLocks/>
          </p:cNvCxnSpPr>
          <p:nvPr/>
        </p:nvCxnSpPr>
        <p:spPr>
          <a:xfrm flipV="1">
            <a:off x="2214266" y="1146389"/>
            <a:ext cx="0" cy="319162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6CBD54-613A-5340-B920-9E9B9A264254}"/>
              </a:ext>
            </a:extLst>
          </p:cNvPr>
          <p:cNvCxnSpPr>
            <a:cxnSpLocks/>
          </p:cNvCxnSpPr>
          <p:nvPr/>
        </p:nvCxnSpPr>
        <p:spPr>
          <a:xfrm flipV="1">
            <a:off x="3947373" y="1146388"/>
            <a:ext cx="0" cy="3191621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C23587-D717-0F41-AF30-2CE6C200564E}"/>
              </a:ext>
            </a:extLst>
          </p:cNvPr>
          <p:cNvCxnSpPr>
            <a:cxnSpLocks/>
          </p:cNvCxnSpPr>
          <p:nvPr/>
        </p:nvCxnSpPr>
        <p:spPr>
          <a:xfrm flipH="1">
            <a:off x="438799" y="2696846"/>
            <a:ext cx="5254060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654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4" grpId="0"/>
      <p:bldP spid="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34" y="672412"/>
            <a:ext cx="7463288" cy="40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608FEE0C-E1E7-714B-AE82-4E66FB8F8B5C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 – 12 years</a:t>
            </a:r>
            <a:endParaRPr sz="20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690B31-CC42-7B49-8F54-EC7CFC231669}"/>
              </a:ext>
            </a:extLst>
          </p:cNvPr>
          <p:cNvGrpSpPr/>
          <p:nvPr/>
        </p:nvGrpSpPr>
        <p:grpSpPr>
          <a:xfrm>
            <a:off x="1468326" y="949222"/>
            <a:ext cx="2305263" cy="2008246"/>
            <a:chOff x="1468326" y="949222"/>
            <a:chExt cx="2305263" cy="2008246"/>
          </a:xfrm>
        </p:grpSpPr>
        <p:sp>
          <p:nvSpPr>
            <p:cNvPr id="16" name="Google Shape;2296;p333">
              <a:extLst>
                <a:ext uri="{FF2B5EF4-FFF2-40B4-BE49-F238E27FC236}">
                  <a16:creationId xmlns:a16="http://schemas.microsoft.com/office/drawing/2014/main" id="{BF4AC177-CB17-ED4E-8BE2-F9227C1A8F66}"/>
                </a:ext>
              </a:extLst>
            </p:cNvPr>
            <p:cNvSpPr txBox="1"/>
            <p:nvPr/>
          </p:nvSpPr>
          <p:spPr>
            <a:xfrm>
              <a:off x="1510153" y="1312230"/>
              <a:ext cx="2174909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cap="none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2.4</a:t>
              </a:r>
              <a:endParaRPr sz="10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503E95-5EAD-6149-B924-B46B148AE67A}"/>
                </a:ext>
              </a:extLst>
            </p:cNvPr>
            <p:cNvSpPr txBox="1"/>
            <p:nvPr/>
          </p:nvSpPr>
          <p:spPr>
            <a:xfrm>
              <a:off x="1468326" y="949222"/>
              <a:ext cx="2305263" cy="2008246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Positive Peace improved </a:t>
              </a:r>
            </a:p>
            <a:p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per cent globally over the last 12 years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DC7184-9426-CB49-B775-42777DDE4045}"/>
              </a:ext>
            </a:extLst>
          </p:cNvPr>
          <p:cNvGrpSpPr/>
          <p:nvPr/>
        </p:nvGrpSpPr>
        <p:grpSpPr>
          <a:xfrm>
            <a:off x="5088080" y="1093347"/>
            <a:ext cx="2305263" cy="1644967"/>
            <a:chOff x="5088080" y="1093347"/>
            <a:chExt cx="2305263" cy="1644967"/>
          </a:xfrm>
        </p:grpSpPr>
        <p:sp>
          <p:nvSpPr>
            <p:cNvPr id="26" name="Google Shape;2296;p333">
              <a:extLst>
                <a:ext uri="{FF2B5EF4-FFF2-40B4-BE49-F238E27FC236}">
                  <a16:creationId xmlns:a16="http://schemas.microsoft.com/office/drawing/2014/main" id="{A27F7D80-A328-0C43-B56B-3A052F9B392C}"/>
                </a:ext>
              </a:extLst>
            </p:cNvPr>
            <p:cNvSpPr txBox="1"/>
            <p:nvPr/>
          </p:nvSpPr>
          <p:spPr>
            <a:xfrm>
              <a:off x="5088080" y="1093347"/>
              <a:ext cx="2174909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cap="none" spc="-160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111</a:t>
              </a:r>
              <a:endParaRPr sz="10000" b="1" kern="1200" cap="none" spc="-16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B39B3A-ED26-9440-83F4-3FB46C239D05}"/>
                </a:ext>
              </a:extLst>
            </p:cNvPr>
            <p:cNvSpPr txBox="1"/>
            <p:nvPr/>
          </p:nvSpPr>
          <p:spPr>
            <a:xfrm>
              <a:off x="5088080" y="2238173"/>
              <a:ext cx="2305263" cy="500141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countries became more peaceful, 52 deteriorated</a:t>
              </a:r>
              <a:endParaRPr lang="id-ID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F7416BF-9924-C34F-867E-2B5B433D7187}"/>
              </a:ext>
            </a:extLst>
          </p:cNvPr>
          <p:cNvSpPr txBox="1"/>
          <p:nvPr/>
        </p:nvSpPr>
        <p:spPr>
          <a:xfrm>
            <a:off x="1172469" y="3432818"/>
            <a:ext cx="2896975" cy="931028"/>
          </a:xfrm>
          <a:prstGeom prst="rect">
            <a:avLst/>
          </a:prstGeom>
          <a:noFill/>
          <a:effectLst/>
        </p:spPr>
        <p:txBody>
          <a:bodyPr wrap="square" lIns="68583" tIns="34292" rIns="68583" bIns="34292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Improvements were driven by changes in: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Sound Business Environment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Free Flow of 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0B1DC3-E538-6D48-9167-34E21735A4D9}"/>
              </a:ext>
            </a:extLst>
          </p:cNvPr>
          <p:cNvSpPr txBox="1"/>
          <p:nvPr/>
        </p:nvSpPr>
        <p:spPr>
          <a:xfrm>
            <a:off x="5088080" y="3443530"/>
            <a:ext cx="3121762" cy="500141"/>
          </a:xfrm>
          <a:prstGeom prst="rect">
            <a:avLst/>
          </a:prstGeom>
          <a:noFill/>
          <a:effectLst/>
        </p:spPr>
        <p:txBody>
          <a:bodyPr wrap="square" lIns="68583" tIns="34292" rIns="68583" bIns="34292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Deteriorations in 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Low Levels of Corruption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partly offset improvements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C25D72-E476-354D-9795-6997E3EA0006}"/>
              </a:ext>
            </a:extLst>
          </p:cNvPr>
          <p:cNvCxnSpPr>
            <a:cxnSpLocks/>
          </p:cNvCxnSpPr>
          <p:nvPr/>
        </p:nvCxnSpPr>
        <p:spPr>
          <a:xfrm flipV="1">
            <a:off x="4586831" y="663575"/>
            <a:ext cx="0" cy="4045585"/>
          </a:xfrm>
          <a:prstGeom prst="line">
            <a:avLst/>
          </a:prstGeom>
          <a:ln w="25400" cmpd="sng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1EDD12-6185-8E44-BC71-03A98FF28DF8}"/>
              </a:ext>
            </a:extLst>
          </p:cNvPr>
          <p:cNvCxnSpPr>
            <a:cxnSpLocks/>
          </p:cNvCxnSpPr>
          <p:nvPr/>
        </p:nvCxnSpPr>
        <p:spPr>
          <a:xfrm flipH="1">
            <a:off x="1095769" y="3161496"/>
            <a:ext cx="7224515" cy="0"/>
          </a:xfrm>
          <a:prstGeom prst="line">
            <a:avLst/>
          </a:prstGeom>
          <a:ln w="25400" cmpd="sng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9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3161455-E69D-2047-A9A1-6E32EC7F406F}"/>
              </a:ext>
            </a:extLst>
          </p:cNvPr>
          <p:cNvGrpSpPr/>
          <p:nvPr/>
        </p:nvGrpSpPr>
        <p:grpSpPr>
          <a:xfrm>
            <a:off x="423745" y="1547953"/>
            <a:ext cx="2841213" cy="769441"/>
            <a:chOff x="423745" y="1547953"/>
            <a:chExt cx="2841213" cy="76944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69C894D-0D1B-8549-A1F3-72764DFFD392}"/>
                </a:ext>
              </a:extLst>
            </p:cNvPr>
            <p:cNvSpPr txBox="1"/>
            <p:nvPr/>
          </p:nvSpPr>
          <p:spPr>
            <a:xfrm>
              <a:off x="653615" y="1547953"/>
              <a:ext cx="26113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Research used extensively by organisations including the OECD, Commonwealth Secretariat, World Bank and the United Nations. </a:t>
              </a:r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A0F59BAB-198E-D04A-8FEF-4A100C3F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5" y="1616487"/>
              <a:ext cx="120822" cy="19117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96379B-07CB-484C-BC48-B6266D2A6E84}"/>
              </a:ext>
            </a:extLst>
          </p:cNvPr>
          <p:cNvGrpSpPr/>
          <p:nvPr/>
        </p:nvGrpSpPr>
        <p:grpSpPr>
          <a:xfrm>
            <a:off x="3489693" y="1048533"/>
            <a:ext cx="1694556" cy="1645350"/>
            <a:chOff x="3489693" y="1048533"/>
            <a:chExt cx="1694556" cy="164535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DCBB9F-AC77-C24B-9ED3-18AB41FDEE20}"/>
                </a:ext>
              </a:extLst>
            </p:cNvPr>
            <p:cNvSpPr/>
            <p:nvPr/>
          </p:nvSpPr>
          <p:spPr>
            <a:xfrm>
              <a:off x="3489693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Google Shape;2296;p333">
              <a:extLst>
                <a:ext uri="{FF2B5EF4-FFF2-40B4-BE49-F238E27FC236}">
                  <a16:creationId xmlns:a16="http://schemas.microsoft.com/office/drawing/2014/main" id="{120599C2-AB97-E34F-B05C-6677599B02E8}"/>
                </a:ext>
              </a:extLst>
            </p:cNvPr>
            <p:cNvSpPr txBox="1"/>
            <p:nvPr/>
          </p:nvSpPr>
          <p:spPr>
            <a:xfrm>
              <a:off x="3489693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7</a:t>
              </a: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BN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CDBF470-22F7-F24E-AA3F-93A5FC02A29F}"/>
                </a:ext>
              </a:extLst>
            </p:cNvPr>
            <p:cNvSpPr txBox="1"/>
            <p:nvPr/>
          </p:nvSpPr>
          <p:spPr>
            <a:xfrm>
              <a:off x="3489693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GLOBAL MEDIA REACH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0EAE079-D73E-9D4A-AEED-BAAE509CF419}"/>
              </a:ext>
            </a:extLst>
          </p:cNvPr>
          <p:cNvGrpSpPr/>
          <p:nvPr/>
        </p:nvGrpSpPr>
        <p:grpSpPr>
          <a:xfrm>
            <a:off x="5277394" y="1048533"/>
            <a:ext cx="1694556" cy="1645350"/>
            <a:chOff x="5277394" y="1048533"/>
            <a:chExt cx="1694556" cy="164535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917BA4-E67A-AB48-A028-819672561538}"/>
                </a:ext>
              </a:extLst>
            </p:cNvPr>
            <p:cNvSpPr/>
            <p:nvPr/>
          </p:nvSpPr>
          <p:spPr>
            <a:xfrm>
              <a:off x="5277394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Google Shape;2296;p333">
              <a:extLst>
                <a:ext uri="{FF2B5EF4-FFF2-40B4-BE49-F238E27FC236}">
                  <a16:creationId xmlns:a16="http://schemas.microsoft.com/office/drawing/2014/main" id="{51DE9E9D-4921-6540-9BAE-27674F69F0A0}"/>
                </a:ext>
              </a:extLst>
            </p:cNvPr>
            <p:cNvSpPr txBox="1"/>
            <p:nvPr/>
          </p:nvSpPr>
          <p:spPr>
            <a:xfrm>
              <a:off x="5277394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825M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3E8A785-7164-A44D-9A4D-78B54D65AAB2}"/>
                </a:ext>
              </a:extLst>
            </p:cNvPr>
            <p:cNvSpPr txBox="1"/>
            <p:nvPr/>
          </p:nvSpPr>
          <p:spPr>
            <a:xfrm>
              <a:off x="5277394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SOCIAL REACH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E22BB9-D54F-874B-BF8C-9EFD3D11266B}"/>
              </a:ext>
            </a:extLst>
          </p:cNvPr>
          <p:cNvGrpSpPr/>
          <p:nvPr/>
        </p:nvGrpSpPr>
        <p:grpSpPr>
          <a:xfrm>
            <a:off x="7065098" y="1048533"/>
            <a:ext cx="1694556" cy="1645350"/>
            <a:chOff x="7065098" y="1048533"/>
            <a:chExt cx="1694556" cy="164535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1C2822C-54E6-8749-B284-C8C8EDE644E0}"/>
                </a:ext>
              </a:extLst>
            </p:cNvPr>
            <p:cNvSpPr/>
            <p:nvPr/>
          </p:nvSpPr>
          <p:spPr>
            <a:xfrm>
              <a:off x="7065098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Google Shape;2296;p333">
              <a:extLst>
                <a:ext uri="{FF2B5EF4-FFF2-40B4-BE49-F238E27FC236}">
                  <a16:creationId xmlns:a16="http://schemas.microsoft.com/office/drawing/2014/main" id="{47ECF7AE-6769-7044-880D-95785173D912}"/>
                </a:ext>
              </a:extLst>
            </p:cNvPr>
            <p:cNvSpPr txBox="1"/>
            <p:nvPr/>
          </p:nvSpPr>
          <p:spPr>
            <a:xfrm>
              <a:off x="7065098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140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FA7302E-A621-1949-9C0C-7AF4CFB348AD}"/>
                </a:ext>
              </a:extLst>
            </p:cNvPr>
            <p:cNvSpPr txBox="1"/>
            <p:nvPr/>
          </p:nvSpPr>
          <p:spPr>
            <a:xfrm>
              <a:off x="7065098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COUNTRY REACH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74524E7-CD0F-1F46-AB75-D28451DF4A7B}"/>
              </a:ext>
            </a:extLst>
          </p:cNvPr>
          <p:cNvGrpSpPr/>
          <p:nvPr/>
        </p:nvGrpSpPr>
        <p:grpSpPr>
          <a:xfrm>
            <a:off x="3489693" y="2815690"/>
            <a:ext cx="1678655" cy="1645350"/>
            <a:chOff x="3489693" y="2815690"/>
            <a:chExt cx="1678655" cy="164535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3EB9002-3DCB-EA48-9A9B-7210AF0DA959}"/>
                </a:ext>
              </a:extLst>
            </p:cNvPr>
            <p:cNvSpPr/>
            <p:nvPr/>
          </p:nvSpPr>
          <p:spPr>
            <a:xfrm>
              <a:off x="3489693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Google Shape;2296;p333">
              <a:extLst>
                <a:ext uri="{FF2B5EF4-FFF2-40B4-BE49-F238E27FC236}">
                  <a16:creationId xmlns:a16="http://schemas.microsoft.com/office/drawing/2014/main" id="{0C33087A-CA19-B046-A39D-AC03ACA5E388}"/>
                </a:ext>
              </a:extLst>
            </p:cNvPr>
            <p:cNvSpPr txBox="1"/>
            <p:nvPr/>
          </p:nvSpPr>
          <p:spPr>
            <a:xfrm>
              <a:off x="3489693" y="3332622"/>
              <a:ext cx="1584331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10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DECA6E-2B2C-DC48-9BF3-DCAE2BF1171A}"/>
                </a:ext>
              </a:extLst>
            </p:cNvPr>
            <p:cNvSpPr txBox="1"/>
            <p:nvPr/>
          </p:nvSpPr>
          <p:spPr>
            <a:xfrm>
              <a:off x="3489693" y="3749251"/>
              <a:ext cx="167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PUBLISHED REPORTS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25EE613-8D6E-7145-8A7D-C4612B83C2F2}"/>
              </a:ext>
            </a:extLst>
          </p:cNvPr>
          <p:cNvGrpSpPr/>
          <p:nvPr/>
        </p:nvGrpSpPr>
        <p:grpSpPr>
          <a:xfrm>
            <a:off x="5277394" y="2815690"/>
            <a:ext cx="1694556" cy="1645350"/>
            <a:chOff x="5277394" y="2815690"/>
            <a:chExt cx="1694556" cy="164535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02A5AA8-3FC4-544A-9830-9C173E0E91EB}"/>
                </a:ext>
              </a:extLst>
            </p:cNvPr>
            <p:cNvSpPr/>
            <p:nvPr/>
          </p:nvSpPr>
          <p:spPr>
            <a:xfrm>
              <a:off x="5277394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Google Shape;2296;p333">
              <a:extLst>
                <a:ext uri="{FF2B5EF4-FFF2-40B4-BE49-F238E27FC236}">
                  <a16:creationId xmlns:a16="http://schemas.microsoft.com/office/drawing/2014/main" id="{DE8DE178-3D44-4045-A382-E88621BF2E9F}"/>
                </a:ext>
              </a:extLst>
            </p:cNvPr>
            <p:cNvSpPr txBox="1"/>
            <p:nvPr/>
          </p:nvSpPr>
          <p:spPr>
            <a:xfrm>
              <a:off x="5277394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3000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9E0E8AC-D3DE-9242-BA64-4AF0455CF351}"/>
                </a:ext>
              </a:extLst>
            </p:cNvPr>
            <p:cNvSpPr txBox="1"/>
            <p:nvPr/>
          </p:nvSpPr>
          <p:spPr>
            <a:xfrm>
              <a:off x="5277394" y="3749251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BOOK REFERENCES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FD38079-5C02-954E-B77F-594786CC5E9D}"/>
              </a:ext>
            </a:extLst>
          </p:cNvPr>
          <p:cNvGrpSpPr/>
          <p:nvPr/>
        </p:nvGrpSpPr>
        <p:grpSpPr>
          <a:xfrm>
            <a:off x="7065098" y="2815690"/>
            <a:ext cx="1694556" cy="1645350"/>
            <a:chOff x="7065098" y="2815690"/>
            <a:chExt cx="1694556" cy="164535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5714858-1A9B-1046-8929-5459E2BB4846}"/>
                </a:ext>
              </a:extLst>
            </p:cNvPr>
            <p:cNvSpPr/>
            <p:nvPr/>
          </p:nvSpPr>
          <p:spPr>
            <a:xfrm>
              <a:off x="7065098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Google Shape;2296;p333">
              <a:extLst>
                <a:ext uri="{FF2B5EF4-FFF2-40B4-BE49-F238E27FC236}">
                  <a16:creationId xmlns:a16="http://schemas.microsoft.com/office/drawing/2014/main" id="{3784AB1B-E261-D241-B714-E72043454AEF}"/>
                </a:ext>
              </a:extLst>
            </p:cNvPr>
            <p:cNvSpPr txBox="1"/>
            <p:nvPr/>
          </p:nvSpPr>
          <p:spPr>
            <a:xfrm>
              <a:off x="7065098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1M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0109E37-829E-6E4F-AC5A-756F620BD7B8}"/>
                </a:ext>
              </a:extLst>
            </p:cNvPr>
            <p:cNvSpPr txBox="1"/>
            <p:nvPr/>
          </p:nvSpPr>
          <p:spPr>
            <a:xfrm>
              <a:off x="7065098" y="3749251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UNIQUE VISITORS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4075E7B-E75B-2043-8DD1-03302111128E}"/>
              </a:ext>
            </a:extLst>
          </p:cNvPr>
          <p:cNvGrpSpPr/>
          <p:nvPr/>
        </p:nvGrpSpPr>
        <p:grpSpPr>
          <a:xfrm>
            <a:off x="423745" y="2569783"/>
            <a:ext cx="2841213" cy="600164"/>
            <a:chOff x="423745" y="2569783"/>
            <a:chExt cx="2841213" cy="600164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F3D990A-260E-F74C-92E5-A3A067EFC61B}"/>
                </a:ext>
              </a:extLst>
            </p:cNvPr>
            <p:cNvSpPr txBox="1"/>
            <p:nvPr/>
          </p:nvSpPr>
          <p:spPr>
            <a:xfrm>
              <a:off x="648479" y="2569783"/>
              <a:ext cx="261647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Work is included in 1,000s of university courses and trained over 1,100 IEP ambassadors.</a:t>
              </a: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C9DED9ED-2556-7440-9EC2-25BC5180B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5" y="2633693"/>
              <a:ext cx="120822" cy="191173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E819B92-EB9A-544A-A247-496D1381EA6E}"/>
              </a:ext>
            </a:extLst>
          </p:cNvPr>
          <p:cNvGrpSpPr/>
          <p:nvPr/>
        </p:nvGrpSpPr>
        <p:grpSpPr>
          <a:xfrm>
            <a:off x="423744" y="3400780"/>
            <a:ext cx="2841214" cy="430887"/>
            <a:chOff x="423744" y="3400780"/>
            <a:chExt cx="2841214" cy="430887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B2E8851-7848-E043-9C3F-0A0145E68957}"/>
                </a:ext>
              </a:extLst>
            </p:cNvPr>
            <p:cNvSpPr txBox="1"/>
            <p:nvPr/>
          </p:nvSpPr>
          <p:spPr>
            <a:xfrm>
              <a:off x="648479" y="3400780"/>
              <a:ext cx="26164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Over 100,000 downloads of IEP reports last 12 months.</a:t>
              </a:r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472892CB-E9E8-CC49-BA9C-E98F24F5B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4" y="3447192"/>
              <a:ext cx="120823" cy="191173"/>
            </a:xfrm>
            <a:prstGeom prst="rect">
              <a:avLst/>
            </a:prstGeom>
          </p:spPr>
        </p:pic>
      </p:grpSp>
      <p:sp>
        <p:nvSpPr>
          <p:cNvPr id="90" name="Google Shape;2296;p333">
            <a:extLst>
              <a:ext uri="{FF2B5EF4-FFF2-40B4-BE49-F238E27FC236}">
                <a16:creationId xmlns:a16="http://schemas.microsoft.com/office/drawing/2014/main" id="{C71C2F75-1415-0441-8369-280A797B4658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institute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854DC18A-1F32-1F44-B5B9-058EDDE5BCC2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 12 years - continued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766EE2-A048-C14E-8F13-D0F88C508AB5}"/>
              </a:ext>
            </a:extLst>
          </p:cNvPr>
          <p:cNvGrpSpPr/>
          <p:nvPr/>
        </p:nvGrpSpPr>
        <p:grpSpPr>
          <a:xfrm>
            <a:off x="439354" y="1372019"/>
            <a:ext cx="6318065" cy="284716"/>
            <a:chOff x="439354" y="1372019"/>
            <a:chExt cx="6318065" cy="284716"/>
          </a:xfrm>
        </p:grpSpPr>
        <p:sp>
          <p:nvSpPr>
            <p:cNvPr id="23" name="TextBox 22"/>
            <p:cNvSpPr txBox="1"/>
            <p:nvPr/>
          </p:nvSpPr>
          <p:spPr>
            <a:xfrm>
              <a:off x="585460" y="1372019"/>
              <a:ext cx="6171959" cy="284716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Syria and Yemen had the largest deteriorations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714F41E-3EA3-A542-9658-4577FF8BC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04A7963-3B3A-C945-AC4D-89E58D828C2B}"/>
              </a:ext>
            </a:extLst>
          </p:cNvPr>
          <p:cNvGrpSpPr/>
          <p:nvPr/>
        </p:nvGrpSpPr>
        <p:grpSpPr>
          <a:xfrm>
            <a:off x="435142" y="1798592"/>
            <a:ext cx="6866723" cy="284716"/>
            <a:chOff x="435142" y="1798592"/>
            <a:chExt cx="6866723" cy="284716"/>
          </a:xfrm>
        </p:grpSpPr>
        <p:sp>
          <p:nvSpPr>
            <p:cNvPr id="34" name="TextBox 33"/>
            <p:cNvSpPr txBox="1"/>
            <p:nvPr/>
          </p:nvSpPr>
          <p:spPr>
            <a:xfrm>
              <a:off x="585460" y="1798592"/>
              <a:ext cx="6716405" cy="284716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North America had the largest regional deterioration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7C329C7-D704-AD41-AC4D-EB065D676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45364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1E748A-3ED2-2249-81A8-1D160658074F}"/>
              </a:ext>
            </a:extLst>
          </p:cNvPr>
          <p:cNvGrpSpPr/>
          <p:nvPr/>
        </p:nvGrpSpPr>
        <p:grpSpPr>
          <a:xfrm>
            <a:off x="435142" y="2225165"/>
            <a:ext cx="5737022" cy="284716"/>
            <a:chOff x="435142" y="2225165"/>
            <a:chExt cx="5737022" cy="284716"/>
          </a:xfrm>
        </p:grpSpPr>
        <p:sp>
          <p:nvSpPr>
            <p:cNvPr id="21" name="TextBox 20"/>
            <p:cNvSpPr txBox="1"/>
            <p:nvPr/>
          </p:nvSpPr>
          <p:spPr>
            <a:xfrm>
              <a:off x="585460" y="2225165"/>
              <a:ext cx="5586704" cy="284716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Cote d’Ivoire and Georgia had the largest improvements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6410697-39DC-A040-BDEF-8D4F81F0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35142" y="2271937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657F3F-0794-1040-B354-9DE2863D90D1}"/>
              </a:ext>
            </a:extLst>
          </p:cNvPr>
          <p:cNvGrpSpPr/>
          <p:nvPr/>
        </p:nvGrpSpPr>
        <p:grpSpPr>
          <a:xfrm>
            <a:off x="435142" y="2651738"/>
            <a:ext cx="6687484" cy="284716"/>
            <a:chOff x="435142" y="2651738"/>
            <a:chExt cx="6687484" cy="284716"/>
          </a:xfrm>
        </p:grpSpPr>
        <p:sp>
          <p:nvSpPr>
            <p:cNvPr id="25" name="TextBox 24"/>
            <p:cNvSpPr txBox="1"/>
            <p:nvPr/>
          </p:nvSpPr>
          <p:spPr>
            <a:xfrm>
              <a:off x="608879" y="2651738"/>
              <a:ext cx="6513747" cy="284716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Russia and Eurasia had the largest regional improvement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4C64E8A-2D1C-7D42-82B1-3DC47DFAA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35142" y="2698510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BDE1D4-14BC-4444-9B6C-8E0A9CAACFBF}"/>
              </a:ext>
            </a:extLst>
          </p:cNvPr>
          <p:cNvGrpSpPr/>
          <p:nvPr/>
        </p:nvGrpSpPr>
        <p:grpSpPr>
          <a:xfrm>
            <a:off x="435142" y="3078310"/>
            <a:ext cx="5019454" cy="500159"/>
            <a:chOff x="435142" y="3078310"/>
            <a:chExt cx="5019454" cy="500159"/>
          </a:xfrm>
        </p:grpSpPr>
        <p:sp>
          <p:nvSpPr>
            <p:cNvPr id="32" name="TextBox 31"/>
            <p:cNvSpPr txBox="1"/>
            <p:nvPr/>
          </p:nvSpPr>
          <p:spPr>
            <a:xfrm>
              <a:off x="608880" y="3078310"/>
              <a:ext cx="4845716" cy="500159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Europe remains the most peaceful region, but deteriorated on three Pillars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B26E3AB-1BFF-4940-B3B1-3EFC71C99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35142" y="3125082"/>
              <a:ext cx="120822" cy="191173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8B835EE-7413-4F4E-86A1-FEC16D2963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8087" t="23342" r="6923" b="33644"/>
          <a:stretch/>
        </p:blipFill>
        <p:spPr>
          <a:xfrm>
            <a:off x="5454596" y="1372018"/>
            <a:ext cx="3599952" cy="20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23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2296;p333">
            <a:extLst>
              <a:ext uri="{FF2B5EF4-FFF2-40B4-BE49-F238E27FC236}">
                <a16:creationId xmlns:a16="http://schemas.microsoft.com/office/drawing/2014/main" id="{540A17D8-3BF1-8247-9F2A-95F3EC66754C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Index – Top ten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DD6D30E-FB49-2048-81FE-8196AE7683EF}"/>
              </a:ext>
            </a:extLst>
          </p:cNvPr>
          <p:cNvGrpSpPr/>
          <p:nvPr/>
        </p:nvGrpSpPr>
        <p:grpSpPr>
          <a:xfrm>
            <a:off x="2155802" y="1150848"/>
            <a:ext cx="1710619" cy="465929"/>
            <a:chOff x="2155802" y="1222354"/>
            <a:chExt cx="1710619" cy="46592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E7EA93B-70CF-6941-8AAD-BC296A8AC194}"/>
                </a:ext>
              </a:extLst>
            </p:cNvPr>
            <p:cNvSpPr txBox="1"/>
            <p:nvPr/>
          </p:nvSpPr>
          <p:spPr>
            <a:xfrm>
              <a:off x="2711932" y="1249697"/>
              <a:ext cx="1105780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SWEDEN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5" name="Left-Right Arrow 74">
              <a:extLst>
                <a:ext uri="{FF2B5EF4-FFF2-40B4-BE49-F238E27FC236}">
                  <a16:creationId xmlns:a16="http://schemas.microsoft.com/office/drawing/2014/main" id="{F23B7025-DD16-234B-8517-A3485ACC2F63}"/>
                </a:ext>
              </a:extLst>
            </p:cNvPr>
            <p:cNvSpPr/>
            <p:nvPr/>
          </p:nvSpPr>
          <p:spPr>
            <a:xfrm>
              <a:off x="3661769" y="1522556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F62556C-5CBD-4948-936C-82C4CAEDFBDA}"/>
                </a:ext>
              </a:extLst>
            </p:cNvPr>
            <p:cNvSpPr/>
            <p:nvPr/>
          </p:nvSpPr>
          <p:spPr>
            <a:xfrm>
              <a:off x="2155802" y="1222354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422DF63-48DC-7F4B-95D8-AE5372F7926B}"/>
                </a:ext>
              </a:extLst>
            </p:cNvPr>
            <p:cNvSpPr txBox="1"/>
            <p:nvPr/>
          </p:nvSpPr>
          <p:spPr>
            <a:xfrm>
              <a:off x="2192410" y="1242745"/>
              <a:ext cx="381722" cy="34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722CAE6-1C45-5F4E-8891-3824B3347E37}"/>
              </a:ext>
            </a:extLst>
          </p:cNvPr>
          <p:cNvGrpSpPr/>
          <p:nvPr/>
        </p:nvGrpSpPr>
        <p:grpSpPr>
          <a:xfrm>
            <a:off x="2155802" y="2537906"/>
            <a:ext cx="1838374" cy="487232"/>
            <a:chOff x="2155802" y="2423833"/>
            <a:chExt cx="1838374" cy="48723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EFAB2B7-86A1-7C4A-8944-98F06DCCD8D5}"/>
                </a:ext>
              </a:extLst>
            </p:cNvPr>
            <p:cNvSpPr txBox="1"/>
            <p:nvPr/>
          </p:nvSpPr>
          <p:spPr>
            <a:xfrm>
              <a:off x="2711931" y="2472480"/>
              <a:ext cx="1282245" cy="438585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NORWAY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55C1AA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rgbClr val="55C1AA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2" name="Up Arrow 81">
              <a:extLst>
                <a:ext uri="{FF2B5EF4-FFF2-40B4-BE49-F238E27FC236}">
                  <a16:creationId xmlns:a16="http://schemas.microsoft.com/office/drawing/2014/main" id="{95810E2E-72FF-EC4B-9620-ADE22FBBB7B7}"/>
                </a:ext>
              </a:extLst>
            </p:cNvPr>
            <p:cNvSpPr/>
            <p:nvPr/>
          </p:nvSpPr>
          <p:spPr>
            <a:xfrm>
              <a:off x="3732852" y="2684106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CC56616-D2BD-BE46-AFBC-1306D007A14F}"/>
                </a:ext>
              </a:extLst>
            </p:cNvPr>
            <p:cNvGrpSpPr/>
            <p:nvPr/>
          </p:nvGrpSpPr>
          <p:grpSpPr>
            <a:xfrm>
              <a:off x="2155802" y="2423833"/>
              <a:ext cx="460827" cy="460827"/>
              <a:chOff x="648586" y="1468990"/>
              <a:chExt cx="540532" cy="540532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C98F8E8-9CDC-1545-8F99-E41FB81CF9A0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5B27D70-C97A-7A40-9509-B8E32E7CFFBD}"/>
                  </a:ext>
                </a:extLst>
              </p:cNvPr>
              <p:cNvSpPr txBox="1"/>
              <p:nvPr/>
            </p:nvSpPr>
            <p:spPr>
              <a:xfrm>
                <a:off x="691526" y="1515166"/>
                <a:ext cx="447745" cy="46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07E3BCE-658A-044A-9721-C314BB2739EE}"/>
              </a:ext>
            </a:extLst>
          </p:cNvPr>
          <p:cNvGrpSpPr/>
          <p:nvPr/>
        </p:nvGrpSpPr>
        <p:grpSpPr>
          <a:xfrm>
            <a:off x="2155802" y="3283521"/>
            <a:ext cx="1838374" cy="469114"/>
            <a:chOff x="2155802" y="3072419"/>
            <a:chExt cx="1838374" cy="469114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2576CD4E-F309-134B-A640-00518049B166}"/>
                </a:ext>
              </a:extLst>
            </p:cNvPr>
            <p:cNvSpPr txBox="1"/>
            <p:nvPr/>
          </p:nvSpPr>
          <p:spPr>
            <a:xfrm>
              <a:off x="2711932" y="3102947"/>
              <a:ext cx="1282244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SWITZERLAND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C00000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200" b="1" dirty="0">
                <a:solidFill>
                  <a:srgbClr val="C00000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12EA77C9-1DE3-5946-A1EA-37C8ABEE8F10}"/>
                </a:ext>
              </a:extLst>
            </p:cNvPr>
            <p:cNvSpPr/>
            <p:nvPr/>
          </p:nvSpPr>
          <p:spPr>
            <a:xfrm>
              <a:off x="2155802" y="3072419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250AA61-4717-CC46-A2F5-4C0FBD27E6CF}"/>
                </a:ext>
              </a:extLst>
            </p:cNvPr>
            <p:cNvSpPr txBox="1"/>
            <p:nvPr/>
          </p:nvSpPr>
          <p:spPr>
            <a:xfrm>
              <a:off x="2184459" y="3094826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30" name="Up Arrow 129">
              <a:extLst>
                <a:ext uri="{FF2B5EF4-FFF2-40B4-BE49-F238E27FC236}">
                  <a16:creationId xmlns:a16="http://schemas.microsoft.com/office/drawing/2014/main" id="{B52FAB27-22EC-4740-8E0D-4E471497D5BF}"/>
                </a:ext>
              </a:extLst>
            </p:cNvPr>
            <p:cNvSpPr/>
            <p:nvPr/>
          </p:nvSpPr>
          <p:spPr>
            <a:xfrm rot="10800000">
              <a:off x="3761278" y="3349110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4DF5C-16F2-D744-B6DC-344A0A2B3A7D}"/>
              </a:ext>
            </a:extLst>
          </p:cNvPr>
          <p:cNvGrpSpPr/>
          <p:nvPr/>
        </p:nvGrpSpPr>
        <p:grpSpPr>
          <a:xfrm>
            <a:off x="4268025" y="1150848"/>
            <a:ext cx="1725569" cy="465929"/>
            <a:chOff x="4973430" y="1222354"/>
            <a:chExt cx="1725569" cy="465929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D1330DC7-90D2-CC47-B642-8CE5CACA5252}"/>
                </a:ext>
              </a:extLst>
            </p:cNvPr>
            <p:cNvSpPr txBox="1"/>
            <p:nvPr/>
          </p:nvSpPr>
          <p:spPr>
            <a:xfrm>
              <a:off x="5529662" y="1249697"/>
              <a:ext cx="1082497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IRELAND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r>
                <a:rPr lang="en-AU" sz="1200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 1</a:t>
              </a:r>
              <a:endParaRPr lang="en-US" sz="1200" dirty="0">
                <a:solidFill>
                  <a:srgbClr val="2C3744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A3C0EA9-A044-5145-B510-62030527C449}"/>
                </a:ext>
              </a:extLst>
            </p:cNvPr>
            <p:cNvSpPr/>
            <p:nvPr/>
          </p:nvSpPr>
          <p:spPr>
            <a:xfrm>
              <a:off x="4973430" y="1222354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3366B1B-680D-EA4F-8715-836A0B5F09DB}"/>
                </a:ext>
              </a:extLst>
            </p:cNvPr>
            <p:cNvSpPr txBox="1"/>
            <p:nvPr/>
          </p:nvSpPr>
          <p:spPr>
            <a:xfrm>
              <a:off x="5010038" y="1251889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4" name="Up Arrow 53">
              <a:extLst>
                <a:ext uri="{FF2B5EF4-FFF2-40B4-BE49-F238E27FC236}">
                  <a16:creationId xmlns:a16="http://schemas.microsoft.com/office/drawing/2014/main" id="{ED3FECA8-1CEA-EC41-80B7-F4CCF2435A08}"/>
                </a:ext>
              </a:extLst>
            </p:cNvPr>
            <p:cNvSpPr/>
            <p:nvPr/>
          </p:nvSpPr>
          <p:spPr>
            <a:xfrm rot="10800000">
              <a:off x="6571680" y="1498265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1B5546-621E-DE4F-AE4A-42DF1E6BC094}"/>
              </a:ext>
            </a:extLst>
          </p:cNvPr>
          <p:cNvGrpSpPr/>
          <p:nvPr/>
        </p:nvGrpSpPr>
        <p:grpSpPr>
          <a:xfrm>
            <a:off x="4268025" y="1838516"/>
            <a:ext cx="1817765" cy="484087"/>
            <a:chOff x="4973430" y="1796512"/>
            <a:chExt cx="1817765" cy="484087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7CF36FB-B540-124F-8C23-0FF8944A9BD8}"/>
                </a:ext>
              </a:extLst>
            </p:cNvPr>
            <p:cNvSpPr txBox="1"/>
            <p:nvPr/>
          </p:nvSpPr>
          <p:spPr>
            <a:xfrm>
              <a:off x="5529662" y="1842013"/>
              <a:ext cx="1261533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DENMARK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C00000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200" dirty="0">
                <a:solidFill>
                  <a:srgbClr val="C00000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009B58F-06BF-174D-9F57-68FCCAFCC614}"/>
                </a:ext>
              </a:extLst>
            </p:cNvPr>
            <p:cNvSpPr/>
            <p:nvPr/>
          </p:nvSpPr>
          <p:spPr>
            <a:xfrm>
              <a:off x="4973430" y="1796512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2283D1E-9A18-C649-A56F-013B042AE185}"/>
                </a:ext>
              </a:extLst>
            </p:cNvPr>
            <p:cNvSpPr txBox="1"/>
            <p:nvPr/>
          </p:nvSpPr>
          <p:spPr>
            <a:xfrm>
              <a:off x="5010038" y="1835879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6" name="Up Arrow 55">
              <a:extLst>
                <a:ext uri="{FF2B5EF4-FFF2-40B4-BE49-F238E27FC236}">
                  <a16:creationId xmlns:a16="http://schemas.microsoft.com/office/drawing/2014/main" id="{E448C5DA-8C8F-6046-BA65-8DBA91524860}"/>
                </a:ext>
              </a:extLst>
            </p:cNvPr>
            <p:cNvSpPr/>
            <p:nvPr/>
          </p:nvSpPr>
          <p:spPr>
            <a:xfrm rot="10800000">
              <a:off x="6580152" y="2099698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1B2568-862B-804C-BFF6-DF65F7F32982}"/>
              </a:ext>
            </a:extLst>
          </p:cNvPr>
          <p:cNvGrpSpPr/>
          <p:nvPr/>
        </p:nvGrpSpPr>
        <p:grpSpPr>
          <a:xfrm>
            <a:off x="4268025" y="2542901"/>
            <a:ext cx="2457030" cy="487232"/>
            <a:chOff x="4973430" y="2423833"/>
            <a:chExt cx="2457030" cy="48723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AB28FA8-23BE-9149-A180-ABD17CB512BB}"/>
                </a:ext>
              </a:extLst>
            </p:cNvPr>
            <p:cNvGrpSpPr/>
            <p:nvPr/>
          </p:nvGrpSpPr>
          <p:grpSpPr>
            <a:xfrm>
              <a:off x="4973430" y="2423833"/>
              <a:ext cx="2457030" cy="487232"/>
              <a:chOff x="4973430" y="2423833"/>
              <a:chExt cx="2457030" cy="487232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AE85700-9858-6A4D-8B0F-B40A44C117E4}"/>
                  </a:ext>
                </a:extLst>
              </p:cNvPr>
              <p:cNvSpPr txBox="1"/>
              <p:nvPr/>
            </p:nvSpPr>
            <p:spPr>
              <a:xfrm>
                <a:off x="5532757" y="2472479"/>
                <a:ext cx="1897703" cy="438586"/>
              </a:xfrm>
              <a:prstGeom prst="rect">
                <a:avLst/>
              </a:prstGeom>
              <a:noFill/>
            </p:spPr>
            <p:txBody>
              <a:bodyPr wrap="square" lIns="68583" tIns="34292" rIns="68583" bIns="34292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NEW ZEALAND</a:t>
                </a:r>
              </a:p>
              <a:p>
                <a:r>
                  <a:rPr lang="en-US" sz="1200" i="1" dirty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Rank change: 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465DF52-3595-7345-9BE4-0FA54F2CBFFA}"/>
                  </a:ext>
                </a:extLst>
              </p:cNvPr>
              <p:cNvSpPr/>
              <p:nvPr/>
            </p:nvSpPr>
            <p:spPr>
              <a:xfrm>
                <a:off x="4973430" y="2423833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225EBAC-BA56-8B4B-96D6-4858A9E54D67}"/>
                  </a:ext>
                </a:extLst>
              </p:cNvPr>
              <p:cNvSpPr txBox="1"/>
              <p:nvPr/>
            </p:nvSpPr>
            <p:spPr>
              <a:xfrm>
                <a:off x="5010038" y="2444912"/>
                <a:ext cx="3817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sp>
          <p:nvSpPr>
            <p:cNvPr id="58" name="Left-Right Arrow 57">
              <a:extLst>
                <a:ext uri="{FF2B5EF4-FFF2-40B4-BE49-F238E27FC236}">
                  <a16:creationId xmlns:a16="http://schemas.microsoft.com/office/drawing/2014/main" id="{FC15725F-9114-814F-8140-F45D2D785D01}"/>
                </a:ext>
              </a:extLst>
            </p:cNvPr>
            <p:cNvSpPr/>
            <p:nvPr/>
          </p:nvSpPr>
          <p:spPr>
            <a:xfrm>
              <a:off x="6496413" y="2739516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F314B0-E11F-0F4B-94F8-7182566B4FB8}"/>
              </a:ext>
            </a:extLst>
          </p:cNvPr>
          <p:cNvGrpSpPr/>
          <p:nvPr/>
        </p:nvGrpSpPr>
        <p:grpSpPr>
          <a:xfrm>
            <a:off x="4278617" y="3297170"/>
            <a:ext cx="1807173" cy="469115"/>
            <a:chOff x="4973430" y="3072419"/>
            <a:chExt cx="1807173" cy="469115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10E914E-F563-3E4B-B097-CC6CBAD0BFEB}"/>
                </a:ext>
              </a:extLst>
            </p:cNvPr>
            <p:cNvGrpSpPr/>
            <p:nvPr/>
          </p:nvGrpSpPr>
          <p:grpSpPr>
            <a:xfrm>
              <a:off x="4973430" y="3072419"/>
              <a:ext cx="1807173" cy="469115"/>
              <a:chOff x="4973430" y="3072419"/>
              <a:chExt cx="1807173" cy="46911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7440C1F-6284-5845-8948-779952CCCC0E}"/>
                  </a:ext>
                </a:extLst>
              </p:cNvPr>
              <p:cNvSpPr txBox="1"/>
              <p:nvPr/>
            </p:nvSpPr>
            <p:spPr>
              <a:xfrm>
                <a:off x="5529663" y="3102948"/>
                <a:ext cx="1250940" cy="438586"/>
              </a:xfrm>
              <a:prstGeom prst="rect">
                <a:avLst/>
              </a:prstGeom>
              <a:noFill/>
            </p:spPr>
            <p:txBody>
              <a:bodyPr wrap="square" lIns="68583" tIns="34292" rIns="68583" bIns="34292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GERMANY</a:t>
                </a:r>
              </a:p>
              <a:p>
                <a:r>
                  <a:rPr lang="en-US" sz="1200" i="1" dirty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Rank change:</a:t>
                </a:r>
                <a:endParaRPr lang="en-US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D3F68CF-B4FF-2C4F-B03C-5755D66F5FA6}"/>
                  </a:ext>
                </a:extLst>
              </p:cNvPr>
              <p:cNvSpPr/>
              <p:nvPr/>
            </p:nvSpPr>
            <p:spPr>
              <a:xfrm>
                <a:off x="4973430" y="3072419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AFFE18F-E0EC-8B4B-9873-CA4DB4411E65}"/>
                  </a:ext>
                </a:extLst>
              </p:cNvPr>
              <p:cNvSpPr txBox="1"/>
              <p:nvPr/>
            </p:nvSpPr>
            <p:spPr>
              <a:xfrm>
                <a:off x="5010038" y="3092810"/>
                <a:ext cx="3817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61" name="Left-Right Arrow 60">
              <a:extLst>
                <a:ext uri="{FF2B5EF4-FFF2-40B4-BE49-F238E27FC236}">
                  <a16:creationId xmlns:a16="http://schemas.microsoft.com/office/drawing/2014/main" id="{D99987C8-49A7-844A-96FD-FC528990AC08}"/>
                </a:ext>
              </a:extLst>
            </p:cNvPr>
            <p:cNvSpPr/>
            <p:nvPr/>
          </p:nvSpPr>
          <p:spPr>
            <a:xfrm>
              <a:off x="6482788" y="3376739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934CF9-D8D2-F449-AACE-078993EAEC25}"/>
              </a:ext>
            </a:extLst>
          </p:cNvPr>
          <p:cNvGrpSpPr/>
          <p:nvPr/>
        </p:nvGrpSpPr>
        <p:grpSpPr>
          <a:xfrm>
            <a:off x="4278617" y="3944011"/>
            <a:ext cx="2453935" cy="482893"/>
            <a:chOff x="4973430" y="3689107"/>
            <a:chExt cx="2453935" cy="48289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7C8A544-12EE-0A49-8174-1A5E397E87F9}"/>
                </a:ext>
              </a:extLst>
            </p:cNvPr>
            <p:cNvGrpSpPr/>
            <p:nvPr/>
          </p:nvGrpSpPr>
          <p:grpSpPr>
            <a:xfrm>
              <a:off x="4973430" y="3689107"/>
              <a:ext cx="2453935" cy="482893"/>
              <a:chOff x="4973430" y="3689107"/>
              <a:chExt cx="2453935" cy="482893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424801D2-0EA2-1F4E-8FA9-A3F7E9E3E98E}"/>
                  </a:ext>
                </a:extLst>
              </p:cNvPr>
              <p:cNvSpPr txBox="1"/>
              <p:nvPr/>
            </p:nvSpPr>
            <p:spPr>
              <a:xfrm>
                <a:off x="5529662" y="3733414"/>
                <a:ext cx="1897703" cy="438586"/>
              </a:xfrm>
              <a:prstGeom prst="rect">
                <a:avLst/>
              </a:prstGeom>
              <a:noFill/>
            </p:spPr>
            <p:txBody>
              <a:bodyPr wrap="square" lIns="68583" tIns="34292" rIns="68583" bIns="34292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I</a:t>
                </a:r>
                <a:r>
                  <a:rPr lang="en-US" sz="1200" b="1" dirty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CELAND</a:t>
                </a:r>
              </a:p>
              <a:p>
                <a:r>
                  <a:rPr lang="en-US" sz="1200" i="1" dirty="0">
                    <a:solidFill>
                      <a:schemeClr val="accent6">
                        <a:lumMod val="10000"/>
                      </a:schemeClr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Rank change: </a:t>
                </a:r>
                <a:endParaRPr lang="en-US" sz="12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7F691D2-629C-924A-9376-5B6514F41FDA}"/>
                  </a:ext>
                </a:extLst>
              </p:cNvPr>
              <p:cNvSpPr/>
              <p:nvPr/>
            </p:nvSpPr>
            <p:spPr>
              <a:xfrm>
                <a:off x="4973430" y="3689107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4464D684-6002-584B-A6B7-6D0410298A75}"/>
                  </a:ext>
                </a:extLst>
              </p:cNvPr>
              <p:cNvSpPr txBox="1"/>
              <p:nvPr/>
            </p:nvSpPr>
            <p:spPr>
              <a:xfrm>
                <a:off x="4973430" y="3726593"/>
                <a:ext cx="4608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spc="-150" dirty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63" name="Left-Right Arrow 62">
              <a:extLst>
                <a:ext uri="{FF2B5EF4-FFF2-40B4-BE49-F238E27FC236}">
                  <a16:creationId xmlns:a16="http://schemas.microsoft.com/office/drawing/2014/main" id="{BED3451C-751F-DC46-9E6B-6066BA0678EF}"/>
                </a:ext>
              </a:extLst>
            </p:cNvPr>
            <p:cNvSpPr/>
            <p:nvPr/>
          </p:nvSpPr>
          <p:spPr>
            <a:xfrm>
              <a:off x="6482788" y="3980879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4D6F2-9A67-0E4D-B5BD-1C7D06CCC351}"/>
              </a:ext>
            </a:extLst>
          </p:cNvPr>
          <p:cNvGrpSpPr/>
          <p:nvPr/>
        </p:nvGrpSpPr>
        <p:grpSpPr>
          <a:xfrm>
            <a:off x="2155802" y="3966077"/>
            <a:ext cx="1742121" cy="482893"/>
            <a:chOff x="2155802" y="3163606"/>
            <a:chExt cx="1742121" cy="482893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83B026CA-1003-7045-A5E6-1C7544514B67}"/>
                </a:ext>
              </a:extLst>
            </p:cNvPr>
            <p:cNvSpPr txBox="1"/>
            <p:nvPr/>
          </p:nvSpPr>
          <p:spPr>
            <a:xfrm>
              <a:off x="2695763" y="3207913"/>
              <a:ext cx="1202160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NETHERLANDS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55C1AA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200" dirty="0">
                <a:solidFill>
                  <a:srgbClr val="55C1AA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E239DC32-51A1-9346-ABC6-C6E8F19BADD4}"/>
                </a:ext>
              </a:extLst>
            </p:cNvPr>
            <p:cNvSpPr/>
            <p:nvPr/>
          </p:nvSpPr>
          <p:spPr>
            <a:xfrm>
              <a:off x="2155802" y="3163606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E4CC693-7AA5-F049-8AC0-E078F2773995}"/>
                </a:ext>
              </a:extLst>
            </p:cNvPr>
            <p:cNvSpPr txBox="1"/>
            <p:nvPr/>
          </p:nvSpPr>
          <p:spPr>
            <a:xfrm>
              <a:off x="2192410" y="3193141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4" name="Up Arrow 113">
              <a:extLst>
                <a:ext uri="{FF2B5EF4-FFF2-40B4-BE49-F238E27FC236}">
                  <a16:creationId xmlns:a16="http://schemas.microsoft.com/office/drawing/2014/main" id="{3652339F-6559-534B-9267-73C3769FBE2E}"/>
                </a:ext>
              </a:extLst>
            </p:cNvPr>
            <p:cNvSpPr/>
            <p:nvPr/>
          </p:nvSpPr>
          <p:spPr>
            <a:xfrm>
              <a:off x="3727144" y="3423302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177A4-E2B9-1F47-BF49-55474D06F9CE}"/>
              </a:ext>
            </a:extLst>
          </p:cNvPr>
          <p:cNvGrpSpPr/>
          <p:nvPr/>
        </p:nvGrpSpPr>
        <p:grpSpPr>
          <a:xfrm>
            <a:off x="2155802" y="1838516"/>
            <a:ext cx="1838374" cy="484087"/>
            <a:chOff x="2155802" y="1350762"/>
            <a:chExt cx="1838374" cy="48408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72259E9-7A50-A442-97AA-2CF1F39C2501}"/>
                </a:ext>
              </a:extLst>
            </p:cNvPr>
            <p:cNvSpPr txBox="1"/>
            <p:nvPr/>
          </p:nvSpPr>
          <p:spPr>
            <a:xfrm>
              <a:off x="2711931" y="1396263"/>
              <a:ext cx="1282245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FINLAND</a:t>
              </a:r>
              <a:endParaRPr lang="en-US" sz="1200" b="1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r>
                <a:rPr lang="en-AU" sz="1200" b="1" dirty="0">
                  <a:solidFill>
                    <a:srgbClr val="55C1AA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 1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C889ED4-3743-3944-94F6-0F15BE3039B8}"/>
                </a:ext>
              </a:extLst>
            </p:cNvPr>
            <p:cNvSpPr/>
            <p:nvPr/>
          </p:nvSpPr>
          <p:spPr>
            <a:xfrm>
              <a:off x="2155802" y="1350762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ACF0512-7782-2045-A974-4C11137EB822}"/>
                </a:ext>
              </a:extLst>
            </p:cNvPr>
            <p:cNvSpPr txBox="1"/>
            <p:nvPr/>
          </p:nvSpPr>
          <p:spPr>
            <a:xfrm>
              <a:off x="2192410" y="1371841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6" name="Up Arrow 75">
              <a:extLst>
                <a:ext uri="{FF2B5EF4-FFF2-40B4-BE49-F238E27FC236}">
                  <a16:creationId xmlns:a16="http://schemas.microsoft.com/office/drawing/2014/main" id="{11571FEE-12C5-B54B-8AEE-500C32054CEB}"/>
                </a:ext>
              </a:extLst>
            </p:cNvPr>
            <p:cNvSpPr/>
            <p:nvPr/>
          </p:nvSpPr>
          <p:spPr>
            <a:xfrm>
              <a:off x="3733886" y="1610783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08437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296;p333">
            <a:extLst>
              <a:ext uri="{FF2B5EF4-FFF2-40B4-BE49-F238E27FC236}">
                <a16:creationId xmlns:a16="http://schemas.microsoft.com/office/drawing/2014/main" id="{1E3DD5D5-1022-0043-9810-933D62493A11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Index – Bottom ten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FFAC33-0D4A-E44B-AA8D-A72306E4C768}"/>
              </a:ext>
            </a:extLst>
          </p:cNvPr>
          <p:cNvGrpSpPr/>
          <p:nvPr/>
        </p:nvGrpSpPr>
        <p:grpSpPr>
          <a:xfrm>
            <a:off x="4153784" y="1829658"/>
            <a:ext cx="2169532" cy="484087"/>
            <a:chOff x="4153784" y="1801559"/>
            <a:chExt cx="2169532" cy="484087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DF26F04-5EDF-5B44-9CC3-98ECB6B5796A}"/>
                </a:ext>
              </a:extLst>
            </p:cNvPr>
            <p:cNvSpPr txBox="1"/>
            <p:nvPr/>
          </p:nvSpPr>
          <p:spPr>
            <a:xfrm>
              <a:off x="4808516" y="1847060"/>
              <a:ext cx="1514800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EQUATORIAL GUINEA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C00000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5</a:t>
              </a:r>
              <a:endParaRPr lang="en-US" sz="1200" dirty="0">
                <a:solidFill>
                  <a:srgbClr val="C00000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E487FFB-A76D-694D-B27F-A7E89240E93B}"/>
                </a:ext>
              </a:extLst>
            </p:cNvPr>
            <p:cNvSpPr/>
            <p:nvPr/>
          </p:nvSpPr>
          <p:spPr>
            <a:xfrm>
              <a:off x="4252284" y="1801559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85C14CC2-9F00-C844-81A1-A1315E178CA7}"/>
                </a:ext>
              </a:extLst>
            </p:cNvPr>
            <p:cNvSpPr txBox="1"/>
            <p:nvPr/>
          </p:nvSpPr>
          <p:spPr>
            <a:xfrm>
              <a:off x="4153784" y="1832975"/>
              <a:ext cx="654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157</a:t>
              </a:r>
            </a:p>
          </p:txBody>
        </p:sp>
        <p:sp>
          <p:nvSpPr>
            <p:cNvPr id="163" name="Up Arrow 162">
              <a:extLst>
                <a:ext uri="{FF2B5EF4-FFF2-40B4-BE49-F238E27FC236}">
                  <a16:creationId xmlns:a16="http://schemas.microsoft.com/office/drawing/2014/main" id="{A885D6F0-7F00-A444-81AD-49EFA1C64366}"/>
                </a:ext>
              </a:extLst>
            </p:cNvPr>
            <p:cNvSpPr/>
            <p:nvPr/>
          </p:nvSpPr>
          <p:spPr>
            <a:xfrm rot="10800000">
              <a:off x="5845392" y="2088358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86086C-4E80-5D40-9EB2-80013E78D8E9}"/>
              </a:ext>
            </a:extLst>
          </p:cNvPr>
          <p:cNvGrpSpPr/>
          <p:nvPr/>
        </p:nvGrpSpPr>
        <p:grpSpPr>
          <a:xfrm>
            <a:off x="2061226" y="1168400"/>
            <a:ext cx="1932950" cy="469114"/>
            <a:chOff x="2061226" y="1168400"/>
            <a:chExt cx="1932950" cy="469114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6D77D5B-0608-AE48-9BB6-E879F9352466}"/>
                </a:ext>
              </a:extLst>
            </p:cNvPr>
            <p:cNvSpPr txBox="1"/>
            <p:nvPr/>
          </p:nvSpPr>
          <p:spPr>
            <a:xfrm>
              <a:off x="2711932" y="1198928"/>
              <a:ext cx="1282244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SOMALIA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9" name="Left-Right Arrow 148">
              <a:extLst>
                <a:ext uri="{FF2B5EF4-FFF2-40B4-BE49-F238E27FC236}">
                  <a16:creationId xmlns:a16="http://schemas.microsoft.com/office/drawing/2014/main" id="{2195E44B-9245-1741-A904-E1B52AD691B3}"/>
                </a:ext>
              </a:extLst>
            </p:cNvPr>
            <p:cNvSpPr/>
            <p:nvPr/>
          </p:nvSpPr>
          <p:spPr>
            <a:xfrm>
              <a:off x="3656006" y="1464973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D162DAD-CDC2-7D46-86DE-5629EAC018B2}"/>
                </a:ext>
              </a:extLst>
            </p:cNvPr>
            <p:cNvSpPr/>
            <p:nvPr/>
          </p:nvSpPr>
          <p:spPr>
            <a:xfrm>
              <a:off x="2155802" y="1168400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CB54E10-AFD7-0448-A39E-A9B9A6B53AC4}"/>
                </a:ext>
              </a:extLst>
            </p:cNvPr>
            <p:cNvSpPr txBox="1"/>
            <p:nvPr/>
          </p:nvSpPr>
          <p:spPr>
            <a:xfrm>
              <a:off x="2061226" y="1197531"/>
              <a:ext cx="614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163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A091EC-AF15-9948-8B75-972A4CAF0948}"/>
              </a:ext>
            </a:extLst>
          </p:cNvPr>
          <p:cNvGrpSpPr/>
          <p:nvPr/>
        </p:nvGrpSpPr>
        <p:grpSpPr>
          <a:xfrm>
            <a:off x="4138153" y="1165272"/>
            <a:ext cx="2571778" cy="460827"/>
            <a:chOff x="4138153" y="1165272"/>
            <a:chExt cx="2571778" cy="46082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F7C24A1-DE9B-1D43-9490-990750693E73}"/>
                </a:ext>
              </a:extLst>
            </p:cNvPr>
            <p:cNvSpPr txBox="1"/>
            <p:nvPr/>
          </p:nvSpPr>
          <p:spPr>
            <a:xfrm>
              <a:off x="4812228" y="1185597"/>
              <a:ext cx="1897703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NORTH KOREA</a:t>
              </a:r>
              <a:endParaRPr lang="en-US" sz="1200" b="1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55C1AA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rgbClr val="55C1AA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4FE44F9-455C-B045-AF2D-46F5A1DD797F}"/>
                </a:ext>
              </a:extLst>
            </p:cNvPr>
            <p:cNvSpPr/>
            <p:nvPr/>
          </p:nvSpPr>
          <p:spPr>
            <a:xfrm>
              <a:off x="4252901" y="1165272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6CC69A8-1808-0C49-9155-F48397AC1486}"/>
                </a:ext>
              </a:extLst>
            </p:cNvPr>
            <p:cNvSpPr txBox="1"/>
            <p:nvPr/>
          </p:nvSpPr>
          <p:spPr>
            <a:xfrm>
              <a:off x="4138153" y="1202253"/>
              <a:ext cx="6518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158</a:t>
              </a:r>
            </a:p>
          </p:txBody>
        </p:sp>
        <p:sp>
          <p:nvSpPr>
            <p:cNvPr id="59" name="Up Arrow 58">
              <a:extLst>
                <a:ext uri="{FF2B5EF4-FFF2-40B4-BE49-F238E27FC236}">
                  <a16:creationId xmlns:a16="http://schemas.microsoft.com/office/drawing/2014/main" id="{67BA481C-3D3B-DA46-A378-B3963B2AB5F9}"/>
                </a:ext>
              </a:extLst>
            </p:cNvPr>
            <p:cNvSpPr/>
            <p:nvPr/>
          </p:nvSpPr>
          <p:spPr>
            <a:xfrm>
              <a:off x="5843064" y="1400551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3AEC82-052E-FB40-B31E-450026DB6B44}"/>
              </a:ext>
            </a:extLst>
          </p:cNvPr>
          <p:cNvGrpSpPr/>
          <p:nvPr/>
        </p:nvGrpSpPr>
        <p:grpSpPr>
          <a:xfrm>
            <a:off x="2020882" y="1824724"/>
            <a:ext cx="2474918" cy="668753"/>
            <a:chOff x="2020882" y="1762167"/>
            <a:chExt cx="2474918" cy="668753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7412B3A-1DE2-DB4F-B687-5940A9F1A7B9}"/>
                </a:ext>
              </a:extLst>
            </p:cNvPr>
            <p:cNvSpPr txBox="1"/>
            <p:nvPr/>
          </p:nvSpPr>
          <p:spPr>
            <a:xfrm>
              <a:off x="2711931" y="1807668"/>
              <a:ext cx="1783869" cy="623252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CENTRAL AFRICAN REPUBLIC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37CE6F9-8DE2-8749-94BE-D707DA238690}"/>
                </a:ext>
              </a:extLst>
            </p:cNvPr>
            <p:cNvSpPr/>
            <p:nvPr/>
          </p:nvSpPr>
          <p:spPr>
            <a:xfrm>
              <a:off x="2155802" y="176216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92124B-B9CF-0544-AAAC-D54202C2D44F}"/>
                </a:ext>
              </a:extLst>
            </p:cNvPr>
            <p:cNvSpPr txBox="1"/>
            <p:nvPr/>
          </p:nvSpPr>
          <p:spPr>
            <a:xfrm>
              <a:off x="2020882" y="1796694"/>
              <a:ext cx="7166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162</a:t>
              </a:r>
            </a:p>
          </p:txBody>
        </p:sp>
        <p:sp>
          <p:nvSpPr>
            <p:cNvPr id="70" name="Left-Right Arrow 69">
              <a:extLst>
                <a:ext uri="{FF2B5EF4-FFF2-40B4-BE49-F238E27FC236}">
                  <a16:creationId xmlns:a16="http://schemas.microsoft.com/office/drawing/2014/main" id="{EFC427D1-7565-B243-9095-C299261A6B96}"/>
                </a:ext>
              </a:extLst>
            </p:cNvPr>
            <p:cNvSpPr/>
            <p:nvPr/>
          </p:nvSpPr>
          <p:spPr>
            <a:xfrm>
              <a:off x="3656006" y="2251957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FC56C8-8076-2149-BA67-25674DD95028}"/>
              </a:ext>
            </a:extLst>
          </p:cNvPr>
          <p:cNvGrpSpPr/>
          <p:nvPr/>
        </p:nvGrpSpPr>
        <p:grpSpPr>
          <a:xfrm>
            <a:off x="2072521" y="2548587"/>
            <a:ext cx="1921655" cy="487231"/>
            <a:chOff x="2072521" y="2548587"/>
            <a:chExt cx="1921655" cy="487231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158CF1CF-CD5F-2A4E-A30B-DA2533BF2746}"/>
                </a:ext>
              </a:extLst>
            </p:cNvPr>
            <p:cNvSpPr txBox="1"/>
            <p:nvPr/>
          </p:nvSpPr>
          <p:spPr>
            <a:xfrm>
              <a:off x="2711931" y="2597233"/>
              <a:ext cx="1282245" cy="438585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YEMEN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dirty="0">
                <a:solidFill>
                  <a:srgbClr val="2C3744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0BA2228-C6F5-294B-B63A-2833C31DD733}"/>
                </a:ext>
              </a:extLst>
            </p:cNvPr>
            <p:cNvGrpSpPr/>
            <p:nvPr/>
          </p:nvGrpSpPr>
          <p:grpSpPr>
            <a:xfrm>
              <a:off x="2072521" y="2548587"/>
              <a:ext cx="617085" cy="460827"/>
              <a:chOff x="550901" y="1468990"/>
              <a:chExt cx="723816" cy="540532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AD79811-0700-0342-B27C-B14DFAF62AAB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70AAB6F-7FAF-8144-9AAF-903B7E128762}"/>
                  </a:ext>
                </a:extLst>
              </p:cNvPr>
              <p:cNvSpPr txBox="1"/>
              <p:nvPr/>
            </p:nvSpPr>
            <p:spPr>
              <a:xfrm>
                <a:off x="550901" y="1505840"/>
                <a:ext cx="723816" cy="46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spc="-150" dirty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161</a:t>
                </a:r>
              </a:p>
            </p:txBody>
          </p:sp>
        </p:grpSp>
        <p:sp>
          <p:nvSpPr>
            <p:cNvPr id="71" name="Left-Right Arrow 70">
              <a:extLst>
                <a:ext uri="{FF2B5EF4-FFF2-40B4-BE49-F238E27FC236}">
                  <a16:creationId xmlns:a16="http://schemas.microsoft.com/office/drawing/2014/main" id="{C3ECE378-A797-8F42-BD1E-55FDB89ACB7C}"/>
                </a:ext>
              </a:extLst>
            </p:cNvPr>
            <p:cNvSpPr/>
            <p:nvPr/>
          </p:nvSpPr>
          <p:spPr>
            <a:xfrm>
              <a:off x="3663501" y="2860760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525C44-187E-F940-A44C-942326CD6347}"/>
              </a:ext>
            </a:extLst>
          </p:cNvPr>
          <p:cNvGrpSpPr/>
          <p:nvPr/>
        </p:nvGrpSpPr>
        <p:grpSpPr>
          <a:xfrm>
            <a:off x="2061226" y="3256907"/>
            <a:ext cx="1932950" cy="469114"/>
            <a:chOff x="2061226" y="3256907"/>
            <a:chExt cx="1932950" cy="469114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9EA2EC3-449E-574B-8725-3CF807FDFE60}"/>
                </a:ext>
              </a:extLst>
            </p:cNvPr>
            <p:cNvSpPr txBox="1"/>
            <p:nvPr/>
          </p:nvSpPr>
          <p:spPr>
            <a:xfrm>
              <a:off x="2711932" y="3287435"/>
              <a:ext cx="1282244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ERITHREA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D680B44-D567-B742-9B28-B45C55896CA8}"/>
                </a:ext>
              </a:extLst>
            </p:cNvPr>
            <p:cNvSpPr/>
            <p:nvPr/>
          </p:nvSpPr>
          <p:spPr>
            <a:xfrm>
              <a:off x="2155802" y="325690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33D4D4C5-EA2B-7142-8294-89AE1432BBAB}"/>
                </a:ext>
              </a:extLst>
            </p:cNvPr>
            <p:cNvSpPr txBox="1"/>
            <p:nvPr/>
          </p:nvSpPr>
          <p:spPr>
            <a:xfrm>
              <a:off x="2061226" y="3286038"/>
              <a:ext cx="614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160</a:t>
              </a:r>
            </a:p>
          </p:txBody>
        </p:sp>
        <p:sp>
          <p:nvSpPr>
            <p:cNvPr id="72" name="Left-Right Arrow 71">
              <a:extLst>
                <a:ext uri="{FF2B5EF4-FFF2-40B4-BE49-F238E27FC236}">
                  <a16:creationId xmlns:a16="http://schemas.microsoft.com/office/drawing/2014/main" id="{3A41D39B-86DC-9A48-A37A-C598B1D70DA5}"/>
                </a:ext>
              </a:extLst>
            </p:cNvPr>
            <p:cNvSpPr/>
            <p:nvPr/>
          </p:nvSpPr>
          <p:spPr>
            <a:xfrm>
              <a:off x="3656006" y="3557577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5352D5-7633-594F-BEC6-8639F141D926}"/>
              </a:ext>
            </a:extLst>
          </p:cNvPr>
          <p:cNvGrpSpPr/>
          <p:nvPr/>
        </p:nvGrpSpPr>
        <p:grpSpPr>
          <a:xfrm>
            <a:off x="2041054" y="3982708"/>
            <a:ext cx="2039316" cy="472847"/>
            <a:chOff x="2041054" y="3982708"/>
            <a:chExt cx="2039316" cy="472847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ABF2B51-E608-0241-9226-7AD322067B33}"/>
                </a:ext>
              </a:extLst>
            </p:cNvPr>
            <p:cNvSpPr txBox="1"/>
            <p:nvPr/>
          </p:nvSpPr>
          <p:spPr>
            <a:xfrm>
              <a:off x="2715129" y="4016969"/>
              <a:ext cx="1365241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SOUTH SUDAN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C00000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3</a:t>
              </a:r>
              <a:endParaRPr lang="en-US" sz="1200" dirty="0">
                <a:solidFill>
                  <a:srgbClr val="C00000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62971CF-8269-184A-98FC-2C34F1F91DE3}"/>
                </a:ext>
              </a:extLst>
            </p:cNvPr>
            <p:cNvSpPr/>
            <p:nvPr/>
          </p:nvSpPr>
          <p:spPr>
            <a:xfrm>
              <a:off x="2155802" y="3982708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B1AFDD8-8D85-B240-92C6-BEC6EEEF2809}"/>
                </a:ext>
              </a:extLst>
            </p:cNvPr>
            <p:cNvSpPr txBox="1"/>
            <p:nvPr/>
          </p:nvSpPr>
          <p:spPr>
            <a:xfrm>
              <a:off x="2041054" y="4019689"/>
              <a:ext cx="6518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159</a:t>
              </a:r>
            </a:p>
          </p:txBody>
        </p:sp>
        <p:sp>
          <p:nvSpPr>
            <p:cNvPr id="73" name="Up Arrow 72">
              <a:extLst>
                <a:ext uri="{FF2B5EF4-FFF2-40B4-BE49-F238E27FC236}">
                  <a16:creationId xmlns:a16="http://schemas.microsoft.com/office/drawing/2014/main" id="{AAB3136A-5C9B-B64B-8663-39FD90ADBA67}"/>
                </a:ext>
              </a:extLst>
            </p:cNvPr>
            <p:cNvSpPr/>
            <p:nvPr/>
          </p:nvSpPr>
          <p:spPr>
            <a:xfrm rot="10800000">
              <a:off x="3754743" y="4260523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E7B0C-C06E-8B4F-A2A6-916293F146DA}"/>
              </a:ext>
            </a:extLst>
          </p:cNvPr>
          <p:cNvGrpSpPr/>
          <p:nvPr/>
        </p:nvGrpSpPr>
        <p:grpSpPr>
          <a:xfrm>
            <a:off x="4161136" y="2544046"/>
            <a:ext cx="1934866" cy="487232"/>
            <a:chOff x="4161136" y="2428880"/>
            <a:chExt cx="1934866" cy="487232"/>
          </a:xfrm>
        </p:grpSpPr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8A98570-D6E8-994F-8FC7-52401466EF19}"/>
                </a:ext>
              </a:extLst>
            </p:cNvPr>
            <p:cNvSpPr txBox="1"/>
            <p:nvPr/>
          </p:nvSpPr>
          <p:spPr>
            <a:xfrm>
              <a:off x="4811612" y="2477526"/>
              <a:ext cx="1284390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CHAD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C00000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200" dirty="0">
                <a:solidFill>
                  <a:srgbClr val="C00000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B5FD0BA-B1A0-7A44-A72C-64C3EE642B5A}"/>
                </a:ext>
              </a:extLst>
            </p:cNvPr>
            <p:cNvSpPr/>
            <p:nvPr/>
          </p:nvSpPr>
          <p:spPr>
            <a:xfrm>
              <a:off x="4252284" y="2428880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EFD14741-74F1-3141-AE1D-4C4A64FDD602}"/>
                </a:ext>
              </a:extLst>
            </p:cNvPr>
            <p:cNvSpPr txBox="1"/>
            <p:nvPr/>
          </p:nvSpPr>
          <p:spPr>
            <a:xfrm>
              <a:off x="4161136" y="2459137"/>
              <a:ext cx="6175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156</a:t>
              </a:r>
            </a:p>
          </p:txBody>
        </p:sp>
        <p:sp>
          <p:nvSpPr>
            <p:cNvPr id="74" name="Up Arrow 73">
              <a:extLst>
                <a:ext uri="{FF2B5EF4-FFF2-40B4-BE49-F238E27FC236}">
                  <a16:creationId xmlns:a16="http://schemas.microsoft.com/office/drawing/2014/main" id="{C74EB5CE-4499-9747-A2F3-8711415A972F}"/>
                </a:ext>
              </a:extLst>
            </p:cNvPr>
            <p:cNvSpPr/>
            <p:nvPr/>
          </p:nvSpPr>
          <p:spPr>
            <a:xfrm rot="10800000">
              <a:off x="5856476" y="2734295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9DB76A-0D17-E345-B9DA-28D6D9039CA1}"/>
              </a:ext>
            </a:extLst>
          </p:cNvPr>
          <p:cNvGrpSpPr/>
          <p:nvPr/>
        </p:nvGrpSpPr>
        <p:grpSpPr>
          <a:xfrm>
            <a:off x="4138152" y="3261307"/>
            <a:ext cx="1957849" cy="469115"/>
            <a:chOff x="4138153" y="3261307"/>
            <a:chExt cx="1957848" cy="469115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096F293C-A344-F746-830C-AD6B6C469524}"/>
                </a:ext>
              </a:extLst>
            </p:cNvPr>
            <p:cNvSpPr txBox="1"/>
            <p:nvPr/>
          </p:nvSpPr>
          <p:spPr>
            <a:xfrm>
              <a:off x="4808517" y="3291836"/>
              <a:ext cx="1287484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SYRIA</a:t>
              </a:r>
              <a:endParaRPr lang="en-US" sz="1200" b="1" dirty="0">
                <a:solidFill>
                  <a:schemeClr val="accent6">
                    <a:lumMod val="10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200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B17D3D45-CF55-0D47-8B08-9CDC32CA7070}"/>
                </a:ext>
              </a:extLst>
            </p:cNvPr>
            <p:cNvSpPr/>
            <p:nvPr/>
          </p:nvSpPr>
          <p:spPr>
            <a:xfrm>
              <a:off x="4252284" y="326130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6E0EF04-65FA-3042-919F-02FC99C386E5}"/>
                </a:ext>
              </a:extLst>
            </p:cNvPr>
            <p:cNvSpPr txBox="1"/>
            <p:nvPr/>
          </p:nvSpPr>
          <p:spPr>
            <a:xfrm>
              <a:off x="4138153" y="3296373"/>
              <a:ext cx="6539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155</a:t>
              </a:r>
            </a:p>
          </p:txBody>
        </p:sp>
        <p:sp>
          <p:nvSpPr>
            <p:cNvPr id="75" name="Up Arrow 74">
              <a:extLst>
                <a:ext uri="{FF2B5EF4-FFF2-40B4-BE49-F238E27FC236}">
                  <a16:creationId xmlns:a16="http://schemas.microsoft.com/office/drawing/2014/main" id="{407CC51C-8417-7D41-B704-E002E502B40E}"/>
                </a:ext>
              </a:extLst>
            </p:cNvPr>
            <p:cNvSpPr/>
            <p:nvPr/>
          </p:nvSpPr>
          <p:spPr>
            <a:xfrm rot="10800000">
              <a:off x="5854148" y="3532414"/>
              <a:ext cx="127319" cy="153734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6A0B98-A2AF-BB44-885D-B7A35F4FE46C}"/>
              </a:ext>
            </a:extLst>
          </p:cNvPr>
          <p:cNvGrpSpPr/>
          <p:nvPr/>
        </p:nvGrpSpPr>
        <p:grpSpPr>
          <a:xfrm>
            <a:off x="4156676" y="3977448"/>
            <a:ext cx="1802126" cy="482893"/>
            <a:chOff x="4156676" y="3977448"/>
            <a:chExt cx="1802126" cy="482893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066DD24-D048-F240-AD5D-606F2C2AFF8A}"/>
                </a:ext>
              </a:extLst>
            </p:cNvPr>
            <p:cNvSpPr/>
            <p:nvPr/>
          </p:nvSpPr>
          <p:spPr>
            <a:xfrm>
              <a:off x="4252284" y="3977448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6E7F3D27-8059-7B45-92C0-42C454431244}"/>
                </a:ext>
              </a:extLst>
            </p:cNvPr>
            <p:cNvSpPr txBox="1"/>
            <p:nvPr/>
          </p:nvSpPr>
          <p:spPr>
            <a:xfrm>
              <a:off x="4808516" y="4021755"/>
              <a:ext cx="1029259" cy="438586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SUDAN</a:t>
              </a:r>
            </a:p>
            <a:p>
              <a:r>
                <a:rPr lang="en-US" sz="1200" i="1" dirty="0">
                  <a:solidFill>
                    <a:schemeClr val="accent6">
                      <a:lumMod val="10000"/>
                    </a:schemeClr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2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748F1CD-3980-634B-8C07-BF3975F61ADA}"/>
                </a:ext>
              </a:extLst>
            </p:cNvPr>
            <p:cNvSpPr txBox="1"/>
            <p:nvPr/>
          </p:nvSpPr>
          <p:spPr>
            <a:xfrm>
              <a:off x="4156676" y="4008210"/>
              <a:ext cx="6182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152</a:t>
              </a:r>
            </a:p>
          </p:txBody>
        </p:sp>
        <p:sp>
          <p:nvSpPr>
            <p:cNvPr id="76" name="Left-Right Arrow 75">
              <a:extLst>
                <a:ext uri="{FF2B5EF4-FFF2-40B4-BE49-F238E27FC236}">
                  <a16:creationId xmlns:a16="http://schemas.microsoft.com/office/drawing/2014/main" id="{0FF96D53-1C08-D349-B228-F2564D470AB2}"/>
                </a:ext>
              </a:extLst>
            </p:cNvPr>
            <p:cNvSpPr/>
            <p:nvPr/>
          </p:nvSpPr>
          <p:spPr>
            <a:xfrm>
              <a:off x="5754150" y="4303415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0115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27F3281-63D8-5842-A77B-801A055CBB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81434" y="1002368"/>
            <a:ext cx="5893167" cy="36745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574" y="461971"/>
            <a:ext cx="8128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score improved steadily between 2005 and 2013, but progress has been uneven in the last four years. 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3C0E36C8-3C29-3C4C-B8F3-212D9AA3F287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 in Positive Peace, 2005-2017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FAFAB6-5728-1540-9E95-CD843103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0"/>
          <a:stretch/>
        </p:blipFill>
        <p:spPr>
          <a:xfrm>
            <a:off x="0" y="2173817"/>
            <a:ext cx="2581434" cy="29712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F1A108-D7E8-6442-B58C-1291B569E6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81434" y="1002368"/>
            <a:ext cx="5893167" cy="367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39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58"/>
          <p:cNvSpPr txBox="1"/>
          <p:nvPr/>
        </p:nvSpPr>
        <p:spPr>
          <a:xfrm>
            <a:off x="177725" y="344778"/>
            <a:ext cx="864396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endParaRPr sz="2400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24" y="452728"/>
            <a:ext cx="369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of the eight pillars have improved since 2005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E6F5D3A8-5BB8-3F45-BC0F-B9C7EDAC3ADC}"/>
              </a:ext>
            </a:extLst>
          </p:cNvPr>
          <p:cNvSpPr txBox="1"/>
          <p:nvPr/>
        </p:nvSpPr>
        <p:spPr>
          <a:xfrm>
            <a:off x="167474" y="164705"/>
            <a:ext cx="70376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Percentage change in Positive Peace, 2005 - 2017</a:t>
            </a:r>
            <a:endParaRPr lang="en-AU" sz="2000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B57AEDC-E6B1-6F42-AFB9-9CCE458B09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9744"/>
          <a:stretch/>
        </p:blipFill>
        <p:spPr>
          <a:xfrm>
            <a:off x="853797" y="953743"/>
            <a:ext cx="7464981" cy="38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9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245" y="473872"/>
            <a:ext cx="8124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 and MENA are the only regions that did not improve in Positive Peace between 2005 and 2017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0D3098DB-A7E7-7C48-B34E-E1040772FA0E}"/>
              </a:ext>
            </a:extLst>
          </p:cNvPr>
          <p:cNvSpPr txBox="1"/>
          <p:nvPr/>
        </p:nvSpPr>
        <p:spPr>
          <a:xfrm>
            <a:off x="167474" y="198573"/>
            <a:ext cx="625872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US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Changes in regional scores, 2005 - 2017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B386CC-D328-BF42-884D-6DD6E8338F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5117"/>
          <a:stretch/>
        </p:blipFill>
        <p:spPr>
          <a:xfrm>
            <a:off x="1238658" y="1090178"/>
            <a:ext cx="6695259" cy="35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38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300" y="473872"/>
            <a:ext cx="782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 Business Environment, Free Flow of Information, </a:t>
            </a:r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1200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Distribution of Resources </a:t>
            </a:r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significantly between 2005 and 2012</a:t>
            </a:r>
          </a:p>
        </p:txBody>
      </p:sp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154AE557-E449-3541-B64D-B302700F3829}"/>
              </a:ext>
            </a:extLst>
          </p:cNvPr>
          <p:cNvSpPr txBox="1"/>
          <p:nvPr/>
        </p:nvSpPr>
        <p:spPr>
          <a:xfrm>
            <a:off x="167474" y="198573"/>
            <a:ext cx="750332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Global Percentage Change in Positive Peace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7990358-30D5-D04F-A073-2CECE31A1F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2798"/>
          <a:stretch/>
        </p:blipFill>
        <p:spPr>
          <a:xfrm>
            <a:off x="875331" y="1210836"/>
            <a:ext cx="7137382" cy="350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89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7474" y="503051"/>
            <a:ext cx="430085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USA, six of the eight Pillars have deteriorated since 2005</a:t>
            </a:r>
          </a:p>
        </p:txBody>
      </p:sp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3FCA1C47-7F45-4B4A-B079-9A1A750790F8}"/>
              </a:ext>
            </a:extLst>
          </p:cNvPr>
          <p:cNvSpPr txBox="1"/>
          <p:nvPr/>
        </p:nvSpPr>
        <p:spPr>
          <a:xfrm>
            <a:off x="167474" y="156238"/>
            <a:ext cx="671592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US and the World Percentage Score Changes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7DC4E8-6749-8A40-8D3F-B03673FB8871}"/>
              </a:ext>
            </a:extLst>
          </p:cNvPr>
          <p:cNvGrpSpPr/>
          <p:nvPr/>
        </p:nvGrpSpPr>
        <p:grpSpPr>
          <a:xfrm>
            <a:off x="226466" y="1309524"/>
            <a:ext cx="8801768" cy="3457010"/>
            <a:chOff x="167474" y="1309524"/>
            <a:chExt cx="8801768" cy="34570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5A15E8-F145-1D43-8E7C-7C8C63F14B04}"/>
                </a:ext>
              </a:extLst>
            </p:cNvPr>
            <p:cNvGrpSpPr/>
            <p:nvPr/>
          </p:nvGrpSpPr>
          <p:grpSpPr>
            <a:xfrm>
              <a:off x="167474" y="1309524"/>
              <a:ext cx="8801768" cy="3138973"/>
              <a:chOff x="-101600" y="1309524"/>
              <a:chExt cx="8801768" cy="313897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E3448F4-3D24-EE4A-827E-A5B9D1F68A79}"/>
                  </a:ext>
                </a:extLst>
              </p:cNvPr>
              <p:cNvSpPr/>
              <p:nvPr/>
            </p:nvSpPr>
            <p:spPr>
              <a:xfrm>
                <a:off x="7996181" y="3426318"/>
                <a:ext cx="703987" cy="525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EA50778-8D0F-BA44-B99A-9142DD0F7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95599" y="1541729"/>
                <a:ext cx="3055918" cy="221112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DAE9B06-8D32-AD4D-BCA4-0AF195781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5151" y="1551323"/>
                <a:ext cx="2965730" cy="220152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88FD210-A04D-5B4B-89C0-F9EBD8E24784}"/>
                  </a:ext>
                </a:extLst>
              </p:cNvPr>
              <p:cNvSpPr txBox="1"/>
              <p:nvPr/>
            </p:nvSpPr>
            <p:spPr>
              <a:xfrm>
                <a:off x="2975883" y="4202276"/>
                <a:ext cx="322080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PERCENTAGE CHANGE, 2005 - 2017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E98251-7C02-F047-9D22-F913C479892A}"/>
                  </a:ext>
                </a:extLst>
              </p:cNvPr>
              <p:cNvSpPr txBox="1"/>
              <p:nvPr/>
            </p:nvSpPr>
            <p:spPr>
              <a:xfrm>
                <a:off x="-101600" y="1603007"/>
                <a:ext cx="2039501" cy="1943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Sound Business Environment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Good Relations with Neighbours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Well-Functioning Government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Levels of Human Capital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Equitable Distribution of Resources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Acceptance of the Rights of Others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Levels of Corruption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Free Flow of Information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0980F69-D6B4-9245-A089-A448567C2D57}"/>
                  </a:ext>
                </a:extLst>
              </p:cNvPr>
              <p:cNvGrpSpPr/>
              <p:nvPr/>
            </p:nvGrpSpPr>
            <p:grpSpPr>
              <a:xfrm>
                <a:off x="1929432" y="3801084"/>
                <a:ext cx="876015" cy="207749"/>
                <a:chOff x="2015203" y="3945780"/>
                <a:chExt cx="876015" cy="207749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8F27AB5-89C6-6C4B-9322-D8C9AF063C1C}"/>
                    </a:ext>
                  </a:extLst>
                </p:cNvPr>
                <p:cNvSpPr txBox="1"/>
                <p:nvPr/>
              </p:nvSpPr>
              <p:spPr>
                <a:xfrm>
                  <a:off x="2066724" y="3945780"/>
                  <a:ext cx="824494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Deterioration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65BE6565-6639-B649-B6F7-3F892CA2683E}"/>
                    </a:ext>
                  </a:extLst>
                </p:cNvPr>
                <p:cNvCxnSpPr/>
                <p:nvPr/>
              </p:nvCxnSpPr>
              <p:spPr>
                <a:xfrm rot="10800000">
                  <a:off x="2015203" y="4049655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A232C44-894D-CE4E-B119-65C86E6440D0}"/>
                  </a:ext>
                </a:extLst>
              </p:cNvPr>
              <p:cNvGrpSpPr/>
              <p:nvPr/>
            </p:nvGrpSpPr>
            <p:grpSpPr>
              <a:xfrm>
                <a:off x="3718988" y="3798848"/>
                <a:ext cx="886424" cy="207749"/>
                <a:chOff x="3507686" y="4072978"/>
                <a:chExt cx="886424" cy="207749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18A5DC4-DD80-7443-AF2D-4C4FD8B401C2}"/>
                    </a:ext>
                  </a:extLst>
                </p:cNvPr>
                <p:cNvSpPr txBox="1"/>
                <p:nvPr/>
              </p:nvSpPr>
              <p:spPr>
                <a:xfrm>
                  <a:off x="3507686" y="4072978"/>
                  <a:ext cx="831089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Improvement</a:t>
                  </a: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A825095D-A45B-7541-B435-53941EAA509F}"/>
                    </a:ext>
                  </a:extLst>
                </p:cNvPr>
                <p:cNvCxnSpPr/>
                <p:nvPr/>
              </p:nvCxnSpPr>
              <p:spPr>
                <a:xfrm>
                  <a:off x="4248999" y="4185279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5B922339-922A-3C4F-A66C-B2884995CB7E}"/>
                  </a:ext>
                </a:extLst>
              </p:cNvPr>
              <p:cNvGrpSpPr/>
              <p:nvPr/>
            </p:nvGrpSpPr>
            <p:grpSpPr>
              <a:xfrm>
                <a:off x="5130559" y="3817245"/>
                <a:ext cx="867960" cy="207749"/>
                <a:chOff x="5210741" y="3961941"/>
                <a:chExt cx="867960" cy="207749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53CE104-3D62-EB4E-9C60-A27E9D591919}"/>
                    </a:ext>
                  </a:extLst>
                </p:cNvPr>
                <p:cNvSpPr txBox="1"/>
                <p:nvPr/>
              </p:nvSpPr>
              <p:spPr>
                <a:xfrm>
                  <a:off x="5254207" y="3961941"/>
                  <a:ext cx="824494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Deterioration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5FAF55E2-DBFE-DD42-B81B-1104807C9BF6}"/>
                    </a:ext>
                  </a:extLst>
                </p:cNvPr>
                <p:cNvCxnSpPr/>
                <p:nvPr/>
              </p:nvCxnSpPr>
              <p:spPr>
                <a:xfrm rot="10800000">
                  <a:off x="5210741" y="4062823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BA4E545-ACD4-DB46-B278-F5B55277F038}"/>
                  </a:ext>
                </a:extLst>
              </p:cNvPr>
              <p:cNvGrpSpPr/>
              <p:nvPr/>
            </p:nvGrpSpPr>
            <p:grpSpPr>
              <a:xfrm>
                <a:off x="7064830" y="3814252"/>
                <a:ext cx="876015" cy="207749"/>
                <a:chOff x="5996808" y="3993771"/>
                <a:chExt cx="876015" cy="207749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10F88AF-123C-F644-B1AB-E1E8B8A2ACCF}"/>
                    </a:ext>
                  </a:extLst>
                </p:cNvPr>
                <p:cNvSpPr txBox="1"/>
                <p:nvPr/>
              </p:nvSpPr>
              <p:spPr>
                <a:xfrm>
                  <a:off x="5996808" y="3993771"/>
                  <a:ext cx="831089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Improvement</a:t>
                  </a:r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6965ED8B-954B-6A4D-B726-7C3A548B9C01}"/>
                    </a:ext>
                  </a:extLst>
                </p:cNvPr>
                <p:cNvCxnSpPr/>
                <p:nvPr/>
              </p:nvCxnSpPr>
              <p:spPr>
                <a:xfrm>
                  <a:off x="6727712" y="4093372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D4EAF8-300F-B943-A6A7-726EC8EED685}"/>
                  </a:ext>
                </a:extLst>
              </p:cNvPr>
              <p:cNvSpPr txBox="1"/>
              <p:nvPr/>
            </p:nvSpPr>
            <p:spPr>
              <a:xfrm>
                <a:off x="2025650" y="1309524"/>
                <a:ext cx="256063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United States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7006C48-D0E9-9348-AC2A-43B623D02F99}"/>
                  </a:ext>
                </a:extLst>
              </p:cNvPr>
              <p:cNvSpPr txBox="1"/>
              <p:nvPr/>
            </p:nvSpPr>
            <p:spPr>
              <a:xfrm>
                <a:off x="5140710" y="1314217"/>
                <a:ext cx="275520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World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DD54A6-92F4-5A40-9888-532E640708F7}"/>
                </a:ext>
              </a:extLst>
            </p:cNvPr>
            <p:cNvSpPr txBox="1"/>
            <p:nvPr/>
          </p:nvSpPr>
          <p:spPr>
            <a:xfrm>
              <a:off x="305095" y="4612646"/>
              <a:ext cx="67967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AU" sz="1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IEP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181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F442B052-8261-C449-A5FC-343D92CDE979}"/>
              </a:ext>
            </a:extLst>
          </p:cNvPr>
          <p:cNvSpPr txBox="1"/>
          <p:nvPr/>
        </p:nvSpPr>
        <p:spPr>
          <a:xfrm>
            <a:off x="167474" y="198573"/>
            <a:ext cx="6197473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US and the World Percentage Score Changes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3D5AF2-2E07-7A44-9717-64C8405BB925}"/>
              </a:ext>
            </a:extLst>
          </p:cNvPr>
          <p:cNvSpPr txBox="1"/>
          <p:nvPr/>
        </p:nvSpPr>
        <p:spPr>
          <a:xfrm>
            <a:off x="179389" y="529288"/>
            <a:ext cx="520495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of the Rights of Others </a:t>
            </a:r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experienced the largest deterioration</a:t>
            </a:r>
            <a:endParaRPr lang="en-AU" sz="1200" i="1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6F980E-876C-7C41-AA15-76870D297388}"/>
              </a:ext>
            </a:extLst>
          </p:cNvPr>
          <p:cNvGrpSpPr/>
          <p:nvPr/>
        </p:nvGrpSpPr>
        <p:grpSpPr>
          <a:xfrm>
            <a:off x="179389" y="1309524"/>
            <a:ext cx="8091898" cy="3457010"/>
            <a:chOff x="179389" y="1309524"/>
            <a:chExt cx="8091898" cy="34570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9A871DD-F1E6-004A-B299-2BD56CCEB6CF}"/>
                </a:ext>
              </a:extLst>
            </p:cNvPr>
            <p:cNvGrpSpPr/>
            <p:nvPr/>
          </p:nvGrpSpPr>
          <p:grpSpPr>
            <a:xfrm>
              <a:off x="179389" y="1309524"/>
              <a:ext cx="8091898" cy="3114124"/>
              <a:chOff x="-101600" y="1309524"/>
              <a:chExt cx="8091898" cy="311412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2600" y="1555155"/>
                <a:ext cx="3059257" cy="230704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6791" y="1555155"/>
                <a:ext cx="2833507" cy="231253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FAB7A2-E015-8D46-820E-4DA43985EC99}"/>
                  </a:ext>
                </a:extLst>
              </p:cNvPr>
              <p:cNvSpPr txBox="1"/>
              <p:nvPr/>
            </p:nvSpPr>
            <p:spPr>
              <a:xfrm>
                <a:off x="2975883" y="4177427"/>
                <a:ext cx="322080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PERCENTAGE CHANGE, 2013 - 2017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480CF2-8339-884E-9EFF-4625E0B0D6B0}"/>
                  </a:ext>
                </a:extLst>
              </p:cNvPr>
              <p:cNvSpPr txBox="1"/>
              <p:nvPr/>
            </p:nvSpPr>
            <p:spPr>
              <a:xfrm>
                <a:off x="-101600" y="1603007"/>
                <a:ext cx="2039501" cy="1943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Sound Business Environment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Good Relations with Neighbours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Well-Functioning Government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Levels of Human Capital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Equitable Distribution of Resources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Acceptance of the Rights of Others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Levels of Corruption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Free Flow of Information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8700C1B-741D-7E4D-AB46-8F449EB8CCFF}"/>
                  </a:ext>
                </a:extLst>
              </p:cNvPr>
              <p:cNvGrpSpPr/>
              <p:nvPr/>
            </p:nvGrpSpPr>
            <p:grpSpPr>
              <a:xfrm>
                <a:off x="1929432" y="3801084"/>
                <a:ext cx="876015" cy="207749"/>
                <a:chOff x="2015203" y="3945780"/>
                <a:chExt cx="876015" cy="207749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6F3C6B5-C21C-164F-8C45-1C89E5592E8B}"/>
                    </a:ext>
                  </a:extLst>
                </p:cNvPr>
                <p:cNvSpPr txBox="1"/>
                <p:nvPr/>
              </p:nvSpPr>
              <p:spPr>
                <a:xfrm>
                  <a:off x="2066724" y="3945780"/>
                  <a:ext cx="824494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Deterioration</a:t>
                  </a: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14232167-72A4-9B4C-901B-3D5D4AEC901A}"/>
                    </a:ext>
                  </a:extLst>
                </p:cNvPr>
                <p:cNvCxnSpPr/>
                <p:nvPr/>
              </p:nvCxnSpPr>
              <p:spPr>
                <a:xfrm rot="10800000">
                  <a:off x="2015203" y="4049655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324E2E3-AFFF-F748-AAEB-326ACA0C3E68}"/>
                  </a:ext>
                </a:extLst>
              </p:cNvPr>
              <p:cNvGrpSpPr/>
              <p:nvPr/>
            </p:nvGrpSpPr>
            <p:grpSpPr>
              <a:xfrm>
                <a:off x="3914456" y="3798848"/>
                <a:ext cx="886424" cy="207749"/>
                <a:chOff x="3507686" y="4072978"/>
                <a:chExt cx="886424" cy="207749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8897AEE-56BC-7943-BA7F-1FD652D7D8B1}"/>
                    </a:ext>
                  </a:extLst>
                </p:cNvPr>
                <p:cNvSpPr txBox="1"/>
                <p:nvPr/>
              </p:nvSpPr>
              <p:spPr>
                <a:xfrm>
                  <a:off x="3507686" y="4072978"/>
                  <a:ext cx="831089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Improvement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132C62B5-DCA7-EB44-AD4E-C0A9C05A6030}"/>
                    </a:ext>
                  </a:extLst>
                </p:cNvPr>
                <p:cNvCxnSpPr/>
                <p:nvPr/>
              </p:nvCxnSpPr>
              <p:spPr>
                <a:xfrm>
                  <a:off x="4248999" y="4185279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BF21F8C-5713-4042-ADED-308D67D5D25F}"/>
                  </a:ext>
                </a:extLst>
              </p:cNvPr>
              <p:cNvGrpSpPr/>
              <p:nvPr/>
            </p:nvGrpSpPr>
            <p:grpSpPr>
              <a:xfrm>
                <a:off x="5210741" y="3817245"/>
                <a:ext cx="867960" cy="207749"/>
                <a:chOff x="5210741" y="3961941"/>
                <a:chExt cx="867960" cy="207749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384EF18-E19A-B343-B3D3-1DA83D83D788}"/>
                    </a:ext>
                  </a:extLst>
                </p:cNvPr>
                <p:cNvSpPr txBox="1"/>
                <p:nvPr/>
              </p:nvSpPr>
              <p:spPr>
                <a:xfrm>
                  <a:off x="5254207" y="3961941"/>
                  <a:ext cx="824494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Deterioration</a:t>
                  </a:r>
                </a:p>
              </p:txBody>
            </p: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9808798A-AE94-274A-9701-721E47FB14A5}"/>
                    </a:ext>
                  </a:extLst>
                </p:cNvPr>
                <p:cNvCxnSpPr/>
                <p:nvPr/>
              </p:nvCxnSpPr>
              <p:spPr>
                <a:xfrm rot="10800000">
                  <a:off x="5210741" y="4062823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B0E19996-6442-814E-9814-8CE9BF9A00A4}"/>
                  </a:ext>
                </a:extLst>
              </p:cNvPr>
              <p:cNvGrpSpPr/>
              <p:nvPr/>
            </p:nvGrpSpPr>
            <p:grpSpPr>
              <a:xfrm>
                <a:off x="7067835" y="3814252"/>
                <a:ext cx="876015" cy="207749"/>
                <a:chOff x="5996808" y="3993771"/>
                <a:chExt cx="876015" cy="207749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3CD0FAB-C22D-EA42-9A22-F8D3E8246E4F}"/>
                    </a:ext>
                  </a:extLst>
                </p:cNvPr>
                <p:cNvSpPr txBox="1"/>
                <p:nvPr/>
              </p:nvSpPr>
              <p:spPr>
                <a:xfrm>
                  <a:off x="5996808" y="3993771"/>
                  <a:ext cx="831089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Improvement</a:t>
                  </a:r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998D0DBD-48D9-4048-8D39-11C6DB276679}"/>
                    </a:ext>
                  </a:extLst>
                </p:cNvPr>
                <p:cNvCxnSpPr/>
                <p:nvPr/>
              </p:nvCxnSpPr>
              <p:spPr>
                <a:xfrm>
                  <a:off x="6727712" y="4093372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1570DB6-D149-B94B-BE60-02CFBC0E98BF}"/>
                  </a:ext>
                </a:extLst>
              </p:cNvPr>
              <p:cNvSpPr txBox="1"/>
              <p:nvPr/>
            </p:nvSpPr>
            <p:spPr>
              <a:xfrm>
                <a:off x="2025650" y="1309524"/>
                <a:ext cx="26301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United States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277277-F7C1-A148-9423-2E66692798AF}"/>
                  </a:ext>
                </a:extLst>
              </p:cNvPr>
              <p:cNvSpPr txBox="1"/>
              <p:nvPr/>
            </p:nvSpPr>
            <p:spPr>
              <a:xfrm>
                <a:off x="5313102" y="1314217"/>
                <a:ext cx="248563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World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A95C53-D295-6341-BF53-8E1CBAF23088}"/>
                </a:ext>
              </a:extLst>
            </p:cNvPr>
            <p:cNvSpPr txBox="1"/>
            <p:nvPr/>
          </p:nvSpPr>
          <p:spPr>
            <a:xfrm>
              <a:off x="305095" y="4612646"/>
              <a:ext cx="67967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AU" sz="1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IEP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443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96;p333">
            <a:extLst>
              <a:ext uri="{FF2B5EF4-FFF2-40B4-BE49-F238E27FC236}">
                <a16:creationId xmlns:a16="http://schemas.microsoft.com/office/drawing/2014/main" id="{AC5FBF07-4C51-8542-9988-D6DDD6EE798B}"/>
              </a:ext>
            </a:extLst>
          </p:cNvPr>
          <p:cNvSpPr txBox="1"/>
          <p:nvPr/>
        </p:nvSpPr>
        <p:spPr>
          <a:xfrm>
            <a:off x="167474" y="170865"/>
            <a:ext cx="6879871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Europe and the World Percentage Score Changes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599F6-7BDA-AB4F-9023-E548EA4C8835}"/>
              </a:ext>
            </a:extLst>
          </p:cNvPr>
          <p:cNvSpPr txBox="1"/>
          <p:nvPr/>
        </p:nvSpPr>
        <p:spPr>
          <a:xfrm>
            <a:off x="167474" y="526616"/>
            <a:ext cx="39129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</a:rPr>
              <a:t>In Europe, five of the eight Pillars have deteriorated since 2005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B5C6FD5-1375-624A-8248-CC81A9D413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6530"/>
          <a:stretch/>
        </p:blipFill>
        <p:spPr>
          <a:xfrm>
            <a:off x="734043" y="1060450"/>
            <a:ext cx="7253745" cy="35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8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431799" y="1523409"/>
            <a:ext cx="7332134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Understanding Systems Thinking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01.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22358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296;p333">
            <a:extLst>
              <a:ext uri="{FF2B5EF4-FFF2-40B4-BE49-F238E27FC236}">
                <a16:creationId xmlns:a16="http://schemas.microsoft.com/office/drawing/2014/main" id="{3EBA4C86-6C72-0C4D-8924-38809105E394}"/>
              </a:ext>
            </a:extLst>
          </p:cNvPr>
          <p:cNvSpPr txBox="1"/>
          <p:nvPr/>
        </p:nvSpPr>
        <p:spPr>
          <a:xfrm>
            <a:off x="167474" y="198573"/>
            <a:ext cx="6297981" cy="214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Europe and the World Percentage Score Changes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597E31-4F6F-B149-9985-CE950C26D0AA}"/>
              </a:ext>
            </a:extLst>
          </p:cNvPr>
          <p:cNvSpPr txBox="1"/>
          <p:nvPr/>
        </p:nvSpPr>
        <p:spPr>
          <a:xfrm>
            <a:off x="167474" y="529174"/>
            <a:ext cx="62056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deteriorated on </a:t>
            </a:r>
            <a:r>
              <a:rPr lang="en-AU" sz="1200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distribution of resources </a:t>
            </a:r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1200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of the rights of others </a:t>
            </a:r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the global average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E278E6-5A71-B940-9971-F8BB16EBD67E}"/>
              </a:ext>
            </a:extLst>
          </p:cNvPr>
          <p:cNvGrpSpPr/>
          <p:nvPr/>
        </p:nvGrpSpPr>
        <p:grpSpPr>
          <a:xfrm>
            <a:off x="307975" y="1214109"/>
            <a:ext cx="8264230" cy="3457010"/>
            <a:chOff x="305095" y="1309524"/>
            <a:chExt cx="8264230" cy="34570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18DF28-59C6-0A49-8162-32389A28CA23}"/>
                </a:ext>
              </a:extLst>
            </p:cNvPr>
            <p:cNvGrpSpPr/>
            <p:nvPr/>
          </p:nvGrpSpPr>
          <p:grpSpPr>
            <a:xfrm>
              <a:off x="324612" y="1309524"/>
              <a:ext cx="8244713" cy="3139609"/>
              <a:chOff x="-113242" y="1309524"/>
              <a:chExt cx="8244713" cy="31396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94207" y="1603007"/>
                <a:ext cx="3037264" cy="221124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35150" y="1544586"/>
                <a:ext cx="3138490" cy="228116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-113242" y="1603007"/>
                <a:ext cx="2051143" cy="1943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Sound Business Environment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Good Relations with Neighbours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Well-Functioning Government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Levels of Human Capital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Equitable Distribution of Resources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Acceptance of the Rights of Others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Levels of Corruption</a:t>
                </a:r>
              </a:p>
              <a:p>
                <a:pPr algn="r">
                  <a:lnSpc>
                    <a:spcPct val="170000"/>
                  </a:lnSpc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Free Flow of Information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B73144C0-0281-704B-B883-6B77DDF4753D}"/>
                  </a:ext>
                </a:extLst>
              </p:cNvPr>
              <p:cNvGrpSpPr/>
              <p:nvPr/>
            </p:nvGrpSpPr>
            <p:grpSpPr>
              <a:xfrm>
                <a:off x="1929432" y="3801084"/>
                <a:ext cx="876015" cy="207749"/>
                <a:chOff x="2015203" y="3945780"/>
                <a:chExt cx="876015" cy="207749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2066724" y="3945780"/>
                  <a:ext cx="824494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Deterioration</a:t>
                  </a: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 rot="10800000">
                  <a:off x="2015203" y="4049655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157EA95-A56C-A74A-BA31-718E80AF4F76}"/>
                  </a:ext>
                </a:extLst>
              </p:cNvPr>
              <p:cNvGrpSpPr/>
              <p:nvPr/>
            </p:nvGrpSpPr>
            <p:grpSpPr>
              <a:xfrm>
                <a:off x="3914456" y="3798848"/>
                <a:ext cx="886424" cy="207749"/>
                <a:chOff x="3507686" y="4072978"/>
                <a:chExt cx="886424" cy="207749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3507686" y="4072978"/>
                  <a:ext cx="831089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Improvement</a:t>
                  </a:r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4248999" y="4185279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4D9347E-1727-BB45-B889-8E3337BAAE44}"/>
                  </a:ext>
                </a:extLst>
              </p:cNvPr>
              <p:cNvGrpSpPr/>
              <p:nvPr/>
            </p:nvGrpSpPr>
            <p:grpSpPr>
              <a:xfrm>
                <a:off x="5210741" y="3817245"/>
                <a:ext cx="867960" cy="207749"/>
                <a:chOff x="5210741" y="3961941"/>
                <a:chExt cx="867960" cy="207749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254207" y="3961941"/>
                  <a:ext cx="824494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Deterioration</a:t>
                  </a:r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 rot="10800000">
                  <a:off x="5210741" y="4062823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AFE67B1-E707-4A4F-BBE1-264A49904360}"/>
                  </a:ext>
                </a:extLst>
              </p:cNvPr>
              <p:cNvGrpSpPr/>
              <p:nvPr/>
            </p:nvGrpSpPr>
            <p:grpSpPr>
              <a:xfrm>
                <a:off x="7067835" y="3814252"/>
                <a:ext cx="876015" cy="207749"/>
                <a:chOff x="5996808" y="3993771"/>
                <a:chExt cx="876015" cy="207749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996808" y="3993771"/>
                  <a:ext cx="831089" cy="2077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750" dirty="0"/>
                    <a:t>Improvement</a:t>
                  </a:r>
                </a:p>
              </p:txBody>
            </p: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6727712" y="4093372"/>
                  <a:ext cx="1451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/>
              <p:cNvSpPr txBox="1"/>
              <p:nvPr/>
            </p:nvSpPr>
            <p:spPr>
              <a:xfrm>
                <a:off x="1937901" y="1309524"/>
                <a:ext cx="28753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Europe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10740" y="1314217"/>
                <a:ext cx="273311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Global Average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0CB72E6-F591-414C-8C40-1F637A2B1606}"/>
                  </a:ext>
                </a:extLst>
              </p:cNvPr>
              <p:cNvSpPr txBox="1"/>
              <p:nvPr/>
            </p:nvSpPr>
            <p:spPr>
              <a:xfrm>
                <a:off x="2975883" y="4202912"/>
                <a:ext cx="322080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PERCENTAGE CHANGE, 2013 - 2017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8F6EB6-56D1-FC49-BEC4-72E596E05E3B}"/>
                </a:ext>
              </a:extLst>
            </p:cNvPr>
            <p:cNvSpPr txBox="1"/>
            <p:nvPr/>
          </p:nvSpPr>
          <p:spPr>
            <a:xfrm>
              <a:off x="305095" y="4612646"/>
              <a:ext cx="67967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AU" sz="10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IEP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188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F82587B-849D-DC42-9812-F80A8A51F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5090"/>
          <a:stretch/>
        </p:blipFill>
        <p:spPr>
          <a:xfrm>
            <a:off x="677648" y="1254125"/>
            <a:ext cx="7312454" cy="33369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2F2297D-4565-BE41-8454-7A17CAB4F3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5090"/>
          <a:stretch/>
        </p:blipFill>
        <p:spPr>
          <a:xfrm>
            <a:off x="677648" y="1254126"/>
            <a:ext cx="7312454" cy="3336925"/>
          </a:xfrm>
          <a:prstGeom prst="rect">
            <a:avLst/>
          </a:prstGeom>
        </p:spPr>
      </p:pic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04CE0225-9EB5-5E42-9492-976C353E2585}"/>
              </a:ext>
            </a:extLst>
          </p:cNvPr>
          <p:cNvSpPr txBox="1"/>
          <p:nvPr/>
        </p:nvSpPr>
        <p:spPr>
          <a:xfrm>
            <a:off x="167474" y="156238"/>
            <a:ext cx="740172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Perceptions of the Most Important Issues in the EU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DB6FA-D857-6543-9726-D555D8E8055B}"/>
              </a:ext>
            </a:extLst>
          </p:cNvPr>
          <p:cNvSpPr txBox="1"/>
          <p:nvPr/>
        </p:nvSpPr>
        <p:spPr>
          <a:xfrm>
            <a:off x="167474" y="529174"/>
            <a:ext cx="697223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2010 and 2016, the percentage of people reporting immigration as the most important issue more than tripled</a:t>
            </a:r>
          </a:p>
        </p:txBody>
      </p:sp>
    </p:spTree>
    <p:extLst>
      <p:ext uri="{BB962C8B-B14F-4D97-AF65-F5344CB8AC3E}">
        <p14:creationId xmlns:p14="http://schemas.microsoft.com/office/powerpoint/2010/main" val="481858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A6957891-EC82-0448-9B15-8A09B00FE56A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Largest Changes in Positive Peace, 2005 - 2017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677A5-194A-3741-9E82-5F477CD13A35}"/>
              </a:ext>
            </a:extLst>
          </p:cNvPr>
          <p:cNvSpPr txBox="1"/>
          <p:nvPr/>
        </p:nvSpPr>
        <p:spPr>
          <a:xfrm>
            <a:off x="167474" y="529174"/>
            <a:ext cx="75264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Cote d’Ivoire and Georgia recorded the largest improvements while Syria experienced the largest deterioration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CC04E6-5894-B64F-AA28-2B1BDE0719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2221"/>
          <a:stretch/>
        </p:blipFill>
        <p:spPr>
          <a:xfrm>
            <a:off x="1607352" y="969264"/>
            <a:ext cx="5208571" cy="38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92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397931" y="1583328"/>
            <a:ext cx="6028268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Benefits of Positive Peace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705901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04.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5" name="Google Shape;785;p94">
            <a:extLst>
              <a:ext uri="{FF2B5EF4-FFF2-40B4-BE49-F238E27FC236}">
                <a16:creationId xmlns:a16="http://schemas.microsoft.com/office/drawing/2014/main" id="{FD078316-992F-3042-A787-F2D84C61EB73}"/>
              </a:ext>
            </a:extLst>
          </p:cNvPr>
          <p:cNvSpPr txBox="1"/>
          <p:nvPr/>
        </p:nvSpPr>
        <p:spPr>
          <a:xfrm>
            <a:off x="431799" y="1109187"/>
            <a:ext cx="4154489" cy="37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rgbClr val="25AAE2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Positive Peace Index</a:t>
            </a:r>
            <a:endParaRPr sz="3600" b="1" spc="-150" dirty="0">
              <a:solidFill>
                <a:srgbClr val="25AAE2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176194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64AB9198-8B9C-6846-9273-133F6F7BE1F5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Positive Peace and GDP per Capita, 2005-2016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67CBD-3F17-D044-8B42-69D5869847B0}"/>
              </a:ext>
            </a:extLst>
          </p:cNvPr>
          <p:cNvSpPr txBox="1"/>
          <p:nvPr/>
        </p:nvSpPr>
        <p:spPr>
          <a:xfrm>
            <a:off x="167474" y="529174"/>
            <a:ext cx="74894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one per cent improvement in Positive Peace is associated with a 2.9 per cent growth in GDP per capita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C327CB8-77E2-4A48-A595-4C880A4F4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05"/>
          <a:stretch/>
        </p:blipFill>
        <p:spPr>
          <a:xfrm>
            <a:off x="2788618" y="986390"/>
            <a:ext cx="3595340" cy="37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1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9FD402C0-AA36-9140-9E18-9D8458487ACA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Positive Peace and GDP per capita,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7603C-AEF3-C248-89CE-2D69E99F7799}"/>
              </a:ext>
            </a:extLst>
          </p:cNvPr>
          <p:cNvSpPr txBox="1"/>
          <p:nvPr/>
        </p:nvSpPr>
        <p:spPr>
          <a:xfrm>
            <a:off x="167474" y="529174"/>
            <a:ext cx="66859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On average, across all levels of country income, every one index point improvement in the Positive Peace Index is associated with a 2.54 percentage point rise in GDP per capita.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A0CC9E2-066B-164B-8712-481F1938AB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7040"/>
          <a:stretch/>
        </p:blipFill>
        <p:spPr>
          <a:xfrm>
            <a:off x="431800" y="1168400"/>
            <a:ext cx="7185681" cy="355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2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3F6FC75F-D304-E048-947E-229B531796E9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Credit Ratings and Positive Peace, 2009-2018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3F3AD-5DE4-6D4C-A119-88E3CB22C6EF}"/>
              </a:ext>
            </a:extLst>
          </p:cNvPr>
          <p:cNvSpPr txBox="1"/>
          <p:nvPr/>
        </p:nvSpPr>
        <p:spPr>
          <a:xfrm>
            <a:off x="167474" y="529173"/>
            <a:ext cx="67000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Credit ratings for countries improving in Positive Peace are more likely to change positively or remain stable than for countries in which the PPI deteriorates. 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2455C10-1AC1-B842-9550-4213E9761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6465"/>
          <a:stretch/>
        </p:blipFill>
        <p:spPr>
          <a:xfrm>
            <a:off x="2075552" y="1095375"/>
            <a:ext cx="4077597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83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952B308-805B-F643-98D6-17ABA7EA9014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Frequency of Natural Disasters, 2005 - 2015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47ED5-F941-3947-87B9-395406C9C624}"/>
              </a:ext>
            </a:extLst>
          </p:cNvPr>
          <p:cNvSpPr txBox="1"/>
          <p:nvPr/>
        </p:nvSpPr>
        <p:spPr>
          <a:xfrm>
            <a:off x="167474" y="529174"/>
            <a:ext cx="71107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Positive Peace countries experience 13 times more fatalities from natural disasters compared to high Positive Peace countries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661F8-5B8A-C94F-AE54-DCA9A9CF9E40}"/>
              </a:ext>
            </a:extLst>
          </p:cNvPr>
          <p:cNvGrpSpPr/>
          <p:nvPr/>
        </p:nvGrpSpPr>
        <p:grpSpPr>
          <a:xfrm>
            <a:off x="1007673" y="1252728"/>
            <a:ext cx="7155950" cy="3480848"/>
            <a:chOff x="1007673" y="1252728"/>
            <a:chExt cx="7155950" cy="348084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A02BBD7-5647-FF4A-ACA4-65127C07C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19170"/>
            <a:stretch/>
          </p:blipFill>
          <p:spPr>
            <a:xfrm>
              <a:off x="1007673" y="1252728"/>
              <a:ext cx="3324211" cy="348084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794216B-1074-374A-8345-655CC67D2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19170"/>
            <a:stretch/>
          </p:blipFill>
          <p:spPr>
            <a:xfrm>
              <a:off x="4839412" y="1252728"/>
              <a:ext cx="3324211" cy="3480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8667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721C5A0E-9EBC-6B40-B8AC-64C1E3FD280E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Distribution of Endogenous Shocks, 2005 - 2015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8DC5340-555D-1B4E-99F2-6717B7E61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0218" r="47929" b="48568"/>
          <a:stretch/>
        </p:blipFill>
        <p:spPr>
          <a:xfrm>
            <a:off x="1253270" y="2383436"/>
            <a:ext cx="5989760" cy="77948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F919F8-F7D3-6E4D-AEB5-3504D29B61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4395" r="47929" b="15146"/>
          <a:stretch/>
        </p:blipFill>
        <p:spPr>
          <a:xfrm>
            <a:off x="1253270" y="3365291"/>
            <a:ext cx="5989760" cy="72702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7B8DDCB-1F26-9C4F-AEB1-780F2639BFDA}"/>
              </a:ext>
            </a:extLst>
          </p:cNvPr>
          <p:cNvGrpSpPr/>
          <p:nvPr/>
        </p:nvGrpSpPr>
        <p:grpSpPr>
          <a:xfrm>
            <a:off x="1253270" y="921895"/>
            <a:ext cx="5989760" cy="3871845"/>
            <a:chOff x="1253270" y="921895"/>
            <a:chExt cx="5989760" cy="387184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B1879088-62DC-694B-B032-21788A94F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21374" r="47929" b="59757"/>
            <a:stretch/>
          </p:blipFill>
          <p:spPr>
            <a:xfrm>
              <a:off x="1253270" y="921895"/>
              <a:ext cx="5989760" cy="131164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CF6F65-3540-504F-8896-BA81633CFDD1}"/>
                </a:ext>
              </a:extLst>
            </p:cNvPr>
            <p:cNvGrpSpPr/>
            <p:nvPr/>
          </p:nvGrpSpPr>
          <p:grpSpPr>
            <a:xfrm>
              <a:off x="3006214" y="4208964"/>
              <a:ext cx="4008497" cy="584776"/>
              <a:chOff x="3006214" y="4208964"/>
              <a:chExt cx="4008497" cy="58477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4B055-09F6-B64F-BC90-E6D64F9F36B8}"/>
                  </a:ext>
                </a:extLst>
              </p:cNvPr>
              <p:cNvSpPr txBox="1"/>
              <p:nvPr/>
            </p:nvSpPr>
            <p:spPr>
              <a:xfrm>
                <a:off x="3006214" y="4212942"/>
                <a:ext cx="101183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Peace</a:t>
                </a:r>
                <a:endParaRPr lang="en-US" sz="1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909318-49A1-A84E-BDD4-00E677B5DF69}"/>
                  </a:ext>
                </a:extLst>
              </p:cNvPr>
              <p:cNvSpPr txBox="1"/>
              <p:nvPr/>
            </p:nvSpPr>
            <p:spPr>
              <a:xfrm>
                <a:off x="6041037" y="4208964"/>
                <a:ext cx="9736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Low Peace</a:t>
                </a:r>
                <a:endParaRPr lang="en-US" sz="1200" i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61161D-1D84-7E40-A838-E4EFFB8AD4F3}"/>
                  </a:ext>
                </a:extLst>
              </p:cNvPr>
              <p:cNvSpPr txBox="1"/>
              <p:nvPr/>
            </p:nvSpPr>
            <p:spPr>
              <a:xfrm>
                <a:off x="4991725" y="4208964"/>
                <a:ext cx="10493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Medium</a:t>
                </a:r>
                <a:endParaRPr lang="en-US" sz="1200" i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26047C-B558-2A47-8729-7E911D45BF60}"/>
                  </a:ext>
                </a:extLst>
              </p:cNvPr>
              <p:cNvSpPr txBox="1"/>
              <p:nvPr/>
            </p:nvSpPr>
            <p:spPr>
              <a:xfrm>
                <a:off x="4018051" y="4208964"/>
                <a:ext cx="9736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</a:t>
                </a:r>
                <a:endParaRPr lang="en-US" sz="1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15A0F2-6A42-5043-982B-4C0799A9B9DE}"/>
                  </a:ext>
                </a:extLst>
              </p:cNvPr>
              <p:cNvSpPr txBox="1"/>
              <p:nvPr/>
            </p:nvSpPr>
            <p:spPr>
              <a:xfrm>
                <a:off x="4018051" y="4485963"/>
                <a:ext cx="20229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POSITIVE PEACE</a:t>
                </a:r>
                <a:endParaRPr lang="en-US" sz="1400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8343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397930" y="1583328"/>
            <a:ext cx="6942669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Economic Impact of Peace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705901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05.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5" name="Google Shape;785;p94">
            <a:extLst>
              <a:ext uri="{FF2B5EF4-FFF2-40B4-BE49-F238E27FC236}">
                <a16:creationId xmlns:a16="http://schemas.microsoft.com/office/drawing/2014/main" id="{FD078316-992F-3042-A787-F2D84C61EB73}"/>
              </a:ext>
            </a:extLst>
          </p:cNvPr>
          <p:cNvSpPr txBox="1"/>
          <p:nvPr/>
        </p:nvSpPr>
        <p:spPr>
          <a:xfrm>
            <a:off x="431799" y="1109187"/>
            <a:ext cx="4154489" cy="37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rgbClr val="25AAE2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Positive Peace Index</a:t>
            </a:r>
            <a:endParaRPr sz="3600" b="1" spc="-150" dirty="0">
              <a:solidFill>
                <a:srgbClr val="25AAE2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12167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05F9538C-C8D4-E943-95CB-824B9B714845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system?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09EB40-13B7-E844-AF65-24A6461B5D6A}"/>
              </a:ext>
            </a:extLst>
          </p:cNvPr>
          <p:cNvGrpSpPr/>
          <p:nvPr/>
        </p:nvGrpSpPr>
        <p:grpSpPr>
          <a:xfrm>
            <a:off x="439354" y="1387419"/>
            <a:ext cx="6343238" cy="253916"/>
            <a:chOff x="439354" y="1387419"/>
            <a:chExt cx="6343238" cy="253916"/>
          </a:xfrm>
        </p:grpSpPr>
        <p:sp>
          <p:nvSpPr>
            <p:cNvPr id="13" name="TextBox 12"/>
            <p:cNvSpPr txBox="1"/>
            <p:nvPr/>
          </p:nvSpPr>
          <p:spPr>
            <a:xfrm>
              <a:off x="690248" y="1387419"/>
              <a:ext cx="6092344" cy="253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1650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No generally agreed definition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D332B6E-F381-E54F-A1F5-010AE141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D69EE-45AB-CD41-8A4E-78B1A6B14E08}"/>
              </a:ext>
            </a:extLst>
          </p:cNvPr>
          <p:cNvGrpSpPr/>
          <p:nvPr/>
        </p:nvGrpSpPr>
        <p:grpSpPr>
          <a:xfrm>
            <a:off x="435142" y="1772887"/>
            <a:ext cx="5084954" cy="1269578"/>
            <a:chOff x="435142" y="1753223"/>
            <a:chExt cx="5084954" cy="1269578"/>
          </a:xfrm>
        </p:grpSpPr>
        <p:sp>
          <p:nvSpPr>
            <p:cNvPr id="14" name="TextBox 13"/>
            <p:cNvSpPr txBox="1"/>
            <p:nvPr/>
          </p:nvSpPr>
          <p:spPr>
            <a:xfrm>
              <a:off x="690248" y="1753223"/>
              <a:ext cx="4829848" cy="126957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1650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An approach:</a:t>
              </a: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650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Has more internal controls than external controls</a:t>
              </a: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650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Can be defined by its boundaries</a:t>
              </a:r>
            </a:p>
            <a:p>
              <a:pPr marL="285750" indent="-285750">
                <a:buClr>
                  <a:schemeClr val="tx1">
                    <a:lumMod val="95000"/>
                    <a:lumOff val="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650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Operates with a high degree of complexity</a:t>
              </a:r>
            </a:p>
            <a:p>
              <a:pPr>
                <a:defRPr/>
              </a:pPr>
              <a:endParaRPr lang="id-ID" sz="1650" dirty="0">
                <a:solidFill>
                  <a:srgbClr val="CAC9D0">
                    <a:lumMod val="10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D566FED-D61B-9C40-B32B-4BC03D6B7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54FCED-3527-CF42-9160-A34EC7FD44CE}"/>
              </a:ext>
            </a:extLst>
          </p:cNvPr>
          <p:cNvGrpSpPr/>
          <p:nvPr/>
        </p:nvGrpSpPr>
        <p:grpSpPr>
          <a:xfrm>
            <a:off x="435142" y="2971083"/>
            <a:ext cx="6459294" cy="253916"/>
            <a:chOff x="435142" y="2971083"/>
            <a:chExt cx="6459294" cy="253916"/>
          </a:xfrm>
        </p:grpSpPr>
        <p:sp>
          <p:nvSpPr>
            <p:cNvPr id="29" name="TextBox 28"/>
            <p:cNvSpPr txBox="1"/>
            <p:nvPr/>
          </p:nvSpPr>
          <p:spPr>
            <a:xfrm>
              <a:off x="690248" y="2971083"/>
              <a:ext cx="6204188" cy="253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1650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 nation is a system, so is a judicial system</a:t>
              </a:r>
              <a:endParaRPr lang="en-US" sz="1650" i="1" dirty="0">
                <a:solidFill>
                  <a:srgbClr val="CAC9D0">
                    <a:lumMod val="10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E0744FD0-21B2-A740-B73C-4494FCBD4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02280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6E8D91-3A26-3242-A3E4-C4DDBB0BE025}"/>
              </a:ext>
            </a:extLst>
          </p:cNvPr>
          <p:cNvGrpSpPr/>
          <p:nvPr/>
        </p:nvGrpSpPr>
        <p:grpSpPr>
          <a:xfrm>
            <a:off x="435142" y="3392449"/>
            <a:ext cx="6194310" cy="253916"/>
            <a:chOff x="435142" y="3392449"/>
            <a:chExt cx="6194310" cy="253916"/>
          </a:xfrm>
        </p:grpSpPr>
        <p:sp>
          <p:nvSpPr>
            <p:cNvPr id="15" name="TextBox 14"/>
            <p:cNvSpPr txBox="1"/>
            <p:nvPr/>
          </p:nvSpPr>
          <p:spPr>
            <a:xfrm>
              <a:off x="690248" y="3392449"/>
              <a:ext cx="5939204" cy="253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1650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Is a soccer team or loose social network a system?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9E14781-894F-7449-893A-CF4DB5C8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455192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38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F2DA-AF95-824E-A94C-031AE9D356AA}"/>
              </a:ext>
            </a:extLst>
          </p:cNvPr>
          <p:cNvGrpSpPr/>
          <p:nvPr/>
        </p:nvGrpSpPr>
        <p:grpSpPr>
          <a:xfrm>
            <a:off x="419178" y="1789941"/>
            <a:ext cx="3101529" cy="2458759"/>
            <a:chOff x="419178" y="1789941"/>
            <a:chExt cx="3101529" cy="2458759"/>
          </a:xfrm>
        </p:grpSpPr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BB87CC38-A8EA-F545-BAD3-177042480BE3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 rot="10800000" flipV="1">
              <a:off x="1484157" y="1789941"/>
              <a:ext cx="2036550" cy="628257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E9483A-B011-AA44-967F-BE605FA7B409}"/>
                </a:ext>
              </a:extLst>
            </p:cNvPr>
            <p:cNvSpPr txBox="1"/>
            <p:nvPr/>
          </p:nvSpPr>
          <p:spPr>
            <a:xfrm>
              <a:off x="419178" y="2418199"/>
              <a:ext cx="2129958" cy="1830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Which is equivalent to </a:t>
              </a:r>
            </a:p>
            <a:p>
              <a:pPr algn="ctr">
                <a:lnSpc>
                  <a:spcPct val="90000"/>
                </a:lnSpc>
              </a:pPr>
              <a:r>
                <a:rPr lang="en-US" sz="40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11.2%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of total world GDP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OR </a:t>
              </a:r>
            </a:p>
            <a:p>
              <a:pPr algn="ctr">
                <a:lnSpc>
                  <a:spcPct val="90000"/>
                </a:lnSpc>
              </a:pPr>
              <a:r>
                <a:rPr lang="en-US" sz="3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$1853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per person</a:t>
              </a:r>
            </a:p>
          </p:txBody>
        </p:sp>
      </p:grpSp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9EF02891-9EE3-B046-9112-63C2AFA29A38}"/>
              </a:ext>
            </a:extLst>
          </p:cNvPr>
          <p:cNvSpPr txBox="1"/>
          <p:nvPr/>
        </p:nvSpPr>
        <p:spPr>
          <a:xfrm>
            <a:off x="179389" y="208538"/>
            <a:ext cx="4406900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cost of violence, 2017</a:t>
            </a:r>
            <a:endParaRPr sz="2000" b="1" i="0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B7EFA8-0375-E946-BB96-B9BFE9592E1D}"/>
              </a:ext>
            </a:extLst>
          </p:cNvPr>
          <p:cNvGrpSpPr/>
          <p:nvPr/>
        </p:nvGrpSpPr>
        <p:grpSpPr>
          <a:xfrm>
            <a:off x="5586152" y="1809980"/>
            <a:ext cx="3420698" cy="2576853"/>
            <a:chOff x="5586152" y="1809980"/>
            <a:chExt cx="3420698" cy="25768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7C0881-827B-9040-99EA-ACEE242A58DA}"/>
                </a:ext>
              </a:extLst>
            </p:cNvPr>
            <p:cNvSpPr txBox="1"/>
            <p:nvPr/>
          </p:nvSpPr>
          <p:spPr>
            <a:xfrm>
              <a:off x="6044988" y="3063394"/>
              <a:ext cx="29618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$1.41 TRILLION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could be directed to 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other economic activities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C60A07-37CD-FE49-AE35-3D077668F72C}"/>
                </a:ext>
              </a:extLst>
            </p:cNvPr>
            <p:cNvSpPr/>
            <p:nvPr/>
          </p:nvSpPr>
          <p:spPr>
            <a:xfrm>
              <a:off x="6044988" y="2540174"/>
              <a:ext cx="29618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If the world decreased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violence by 10%...</a:t>
              </a: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F0F1D835-2F91-2E47-991F-514E8A9172FA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586152" y="1809980"/>
              <a:ext cx="1939767" cy="730194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oogle Shape;2310;p333">
            <a:extLst>
              <a:ext uri="{FF2B5EF4-FFF2-40B4-BE49-F238E27FC236}">
                <a16:creationId xmlns:a16="http://schemas.microsoft.com/office/drawing/2014/main" id="{AAC2A5CB-C408-714A-A7EA-47E4EA6A16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8042" y="198573"/>
            <a:ext cx="552606" cy="46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0A956C-1357-C041-A031-EE2CC6FA0C25}"/>
              </a:ext>
            </a:extLst>
          </p:cNvPr>
          <p:cNvSpPr txBox="1"/>
          <p:nvPr/>
        </p:nvSpPr>
        <p:spPr>
          <a:xfrm>
            <a:off x="167474" y="503773"/>
            <a:ext cx="75264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conflict and terrorism peaked in 2014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F9989-1137-E44A-84E8-509C63C562F9}"/>
              </a:ext>
            </a:extLst>
          </p:cNvPr>
          <p:cNvGrpSpPr/>
          <p:nvPr/>
        </p:nvGrpSpPr>
        <p:grpSpPr>
          <a:xfrm>
            <a:off x="3520707" y="936349"/>
            <a:ext cx="2148572" cy="2065490"/>
            <a:chOff x="3520707" y="936349"/>
            <a:chExt cx="2148572" cy="206549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8C136D3-4929-7B48-BC9A-C968ED8C81A1}"/>
                </a:ext>
              </a:extLst>
            </p:cNvPr>
            <p:cNvSpPr/>
            <p:nvPr/>
          </p:nvSpPr>
          <p:spPr>
            <a:xfrm>
              <a:off x="3531313" y="936349"/>
              <a:ext cx="2065490" cy="20654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Google Shape;2296;p333">
              <a:extLst>
                <a:ext uri="{FF2B5EF4-FFF2-40B4-BE49-F238E27FC236}">
                  <a16:creationId xmlns:a16="http://schemas.microsoft.com/office/drawing/2014/main" id="{758706D3-42CC-DE4C-8A76-2B05195CA90B}"/>
                </a:ext>
              </a:extLst>
            </p:cNvPr>
            <p:cNvSpPr txBox="1"/>
            <p:nvPr/>
          </p:nvSpPr>
          <p:spPr>
            <a:xfrm>
              <a:off x="3724514" y="1585069"/>
              <a:ext cx="1832746" cy="601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$14.1</a:t>
              </a:r>
              <a:endParaRPr sz="48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6ACFD5-84BF-FC44-9195-8EB949DAD216}"/>
                </a:ext>
              </a:extLst>
            </p:cNvPr>
            <p:cNvSpPr txBox="1"/>
            <p:nvPr/>
          </p:nvSpPr>
          <p:spPr>
            <a:xfrm>
              <a:off x="3520707" y="2186981"/>
              <a:ext cx="2148572" cy="294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TRILLION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8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E572D0C-3F5C-7246-A304-6F8638ED7BA2}"/>
              </a:ext>
            </a:extLst>
          </p:cNvPr>
          <p:cNvSpPr txBox="1"/>
          <p:nvPr/>
        </p:nvSpPr>
        <p:spPr>
          <a:xfrm>
            <a:off x="6004573" y="1933253"/>
            <a:ext cx="306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total global Official Development Assistance in 2017</a:t>
            </a:r>
            <a:endParaRPr lang="en-US" sz="140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4E5F26-17C4-084B-9278-065D12294594}"/>
              </a:ext>
            </a:extLst>
          </p:cNvPr>
          <p:cNvGrpSpPr/>
          <p:nvPr/>
        </p:nvGrpSpPr>
        <p:grpSpPr>
          <a:xfrm>
            <a:off x="3929294" y="1459702"/>
            <a:ext cx="5174701" cy="950910"/>
            <a:chOff x="350354" y="1391766"/>
            <a:chExt cx="5174701" cy="9509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0BF4C86-3C1E-5541-A4E3-43B3967A5F1F}"/>
                </a:ext>
              </a:extLst>
            </p:cNvPr>
            <p:cNvSpPr/>
            <p:nvPr/>
          </p:nvSpPr>
          <p:spPr>
            <a:xfrm>
              <a:off x="2425633" y="1391766"/>
              <a:ext cx="309942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A 1% reduction in the cost of </a:t>
              </a:r>
              <a:r>
                <a:rPr lang="en-US" sz="1400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violence</a:t>
              </a:r>
              <a:r>
                <a:rPr lang="en-US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 is the equivalent to: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517309-BDB3-034E-8074-ABE100971FA4}"/>
                </a:ext>
              </a:extLst>
            </p:cNvPr>
            <p:cNvSpPr/>
            <p:nvPr/>
          </p:nvSpPr>
          <p:spPr>
            <a:xfrm>
              <a:off x="350354" y="1603238"/>
              <a:ext cx="1481179" cy="5592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6000" b="1" kern="1200" spc="-300" dirty="0">
                  <a:solidFill>
                    <a:srgbClr val="000000"/>
                  </a:solidFill>
                  <a:latin typeface="Arial Black" panose="020B0604020202020204" pitchFamily="34" charset="0"/>
                  <a:ea typeface="Roboto" panose="02000000000000000000" pitchFamily="2" charset="0"/>
                  <a:cs typeface="Arial Black" panose="020B0604020202020204" pitchFamily="34" charset="0"/>
                </a:rPr>
                <a:t>1%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586893-38DA-6C48-99A8-9DFC84623599}"/>
                </a:ext>
              </a:extLst>
            </p:cNvPr>
            <p:cNvCxnSpPr/>
            <p:nvPr/>
          </p:nvCxnSpPr>
          <p:spPr>
            <a:xfrm>
              <a:off x="2264973" y="1424735"/>
              <a:ext cx="0" cy="917941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</a:schemeClr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Google Shape;2296;p333">
            <a:extLst>
              <a:ext uri="{FF2B5EF4-FFF2-40B4-BE49-F238E27FC236}">
                <a16:creationId xmlns:a16="http://schemas.microsoft.com/office/drawing/2014/main" id="{C230017D-CD53-134B-9DCF-D7517E46846A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cost of violence, 2017</a:t>
            </a:r>
            <a:endParaRPr sz="2000" b="1" i="0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E078BA0D-9C88-D649-A987-350921BA0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9023" b="3917"/>
          <a:stretch/>
        </p:blipFill>
        <p:spPr>
          <a:xfrm>
            <a:off x="167474" y="1139331"/>
            <a:ext cx="4065479" cy="319585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6E22758-A57E-DF44-9797-69E47E327BC6}"/>
              </a:ext>
            </a:extLst>
          </p:cNvPr>
          <p:cNvGrpSpPr/>
          <p:nvPr/>
        </p:nvGrpSpPr>
        <p:grpSpPr>
          <a:xfrm>
            <a:off x="3929294" y="2930024"/>
            <a:ext cx="5346120" cy="1470322"/>
            <a:chOff x="350354" y="2862088"/>
            <a:chExt cx="5346120" cy="14703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11F764-52F5-2D4C-8E31-F5914FA324F0}"/>
                </a:ext>
              </a:extLst>
            </p:cNvPr>
            <p:cNvSpPr/>
            <p:nvPr/>
          </p:nvSpPr>
          <p:spPr>
            <a:xfrm>
              <a:off x="2425633" y="2862088"/>
              <a:ext cx="32708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A 10% reduction in the cost of violence is the equivalent to: 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B69DAB7-0227-6348-AE2B-03021B9BD569}"/>
                </a:ext>
              </a:extLst>
            </p:cNvPr>
            <p:cNvCxnSpPr>
              <a:cxnSpLocks/>
            </p:cNvCxnSpPr>
            <p:nvPr/>
          </p:nvCxnSpPr>
          <p:spPr>
            <a:xfrm>
              <a:off x="2264973" y="2899573"/>
              <a:ext cx="0" cy="1432837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</a:schemeClr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896CABF-C38C-C843-9CFD-19447823113B}"/>
                </a:ext>
              </a:extLst>
            </p:cNvPr>
            <p:cNvSpPr/>
            <p:nvPr/>
          </p:nvSpPr>
          <p:spPr>
            <a:xfrm>
              <a:off x="350354" y="3299574"/>
              <a:ext cx="1914619" cy="5592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6000" b="1" kern="1200" spc="-300" dirty="0">
                  <a:solidFill>
                    <a:schemeClr val="tx1"/>
                  </a:solidFill>
                  <a:latin typeface="Arial Black" panose="020B0604020202020204" pitchFamily="34" charset="0"/>
                  <a:ea typeface="Roboto" panose="02000000000000000000" pitchFamily="2" charset="0"/>
                  <a:cs typeface="Arial Black" panose="020B0604020202020204" pitchFamily="34" charset="0"/>
                </a:rPr>
                <a:t>10%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1DAD3E2-CEA6-6D45-8380-291C95F2051A}"/>
              </a:ext>
            </a:extLst>
          </p:cNvPr>
          <p:cNvSpPr txBox="1"/>
          <p:nvPr/>
        </p:nvSpPr>
        <p:spPr>
          <a:xfrm>
            <a:off x="6004573" y="3877126"/>
            <a:ext cx="323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The size the combined economies of Switzerland, Ireland and Denmark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9E88CC-DE01-DC4B-AF1E-66D3CA3245B4}"/>
              </a:ext>
            </a:extLst>
          </p:cNvPr>
          <p:cNvSpPr txBox="1"/>
          <p:nvPr/>
        </p:nvSpPr>
        <p:spPr>
          <a:xfrm>
            <a:off x="6004573" y="3403575"/>
            <a:ext cx="294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The global total Foreign Direct Investment in 2018 </a:t>
            </a:r>
          </a:p>
        </p:txBody>
      </p:sp>
    </p:spTree>
    <p:extLst>
      <p:ext uri="{BB962C8B-B14F-4D97-AF65-F5344CB8AC3E}">
        <p14:creationId xmlns:p14="http://schemas.microsoft.com/office/powerpoint/2010/main" val="2646384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3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21411865-ADBF-AE45-AEA4-7D6F486B6B1D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Global economic impact of violence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AF457D-09F1-2047-B201-D327FC629A9B}"/>
              </a:ext>
            </a:extLst>
          </p:cNvPr>
          <p:cNvGrpSpPr/>
          <p:nvPr/>
        </p:nvGrpSpPr>
        <p:grpSpPr>
          <a:xfrm>
            <a:off x="649467" y="809123"/>
            <a:ext cx="3936821" cy="2449221"/>
            <a:chOff x="410328" y="1095951"/>
            <a:chExt cx="3936821" cy="2449221"/>
          </a:xfrm>
        </p:grpSpPr>
        <p:sp>
          <p:nvSpPr>
            <p:cNvPr id="9" name="TextBox 8"/>
            <p:cNvSpPr txBox="1"/>
            <p:nvPr/>
          </p:nvSpPr>
          <p:spPr>
            <a:xfrm>
              <a:off x="471241" y="1909089"/>
              <a:ext cx="3875908" cy="1454266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pPr lvl="0"/>
              <a:r>
                <a:rPr lang="en-AU" sz="18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 the last 70 years, annual GDP growth has been three times higher in highly peaceful countries compared to those with low levels of peace. </a:t>
              </a:r>
            </a:p>
          </p:txBody>
        </p:sp>
        <p:sp>
          <p:nvSpPr>
            <p:cNvPr id="4" name="Shape 76">
              <a:extLst>
                <a:ext uri="{FF2B5EF4-FFF2-40B4-BE49-F238E27FC236}">
                  <a16:creationId xmlns:a16="http://schemas.microsoft.com/office/drawing/2014/main" id="{819CE713-D68D-044D-9D4A-EFCC35EC1084}"/>
                </a:ext>
              </a:extLst>
            </p:cNvPr>
            <p:cNvSpPr txBox="1"/>
            <p:nvPr/>
          </p:nvSpPr>
          <p:spPr>
            <a:xfrm>
              <a:off x="410328" y="1095951"/>
              <a:ext cx="676460" cy="5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sz="7502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llerDailyTwo Roman" panose="02000603070000020004" pitchFamily="2" charset="77"/>
                  <a:cs typeface="Arial"/>
                </a:rPr>
                <a:t>“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6C622EF-1929-EF4C-ACF4-6258019184C1}"/>
                </a:ext>
              </a:extLst>
            </p:cNvPr>
            <p:cNvCxnSpPr>
              <a:cxnSpLocks/>
            </p:cNvCxnSpPr>
            <p:nvPr/>
          </p:nvCxnSpPr>
          <p:spPr>
            <a:xfrm>
              <a:off x="539645" y="3545172"/>
              <a:ext cx="19939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8D1640-4333-324E-9783-1820977BC3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5" y="2032840"/>
            <a:ext cx="5121946" cy="28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1795533"/>
              </p:ext>
            </p:extLst>
          </p:nvPr>
        </p:nvGraphicFramePr>
        <p:xfrm>
          <a:off x="884902" y="1268362"/>
          <a:ext cx="7423356" cy="344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6452BDC5-C4AD-584D-8F94-45A4F9B275FC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GPI and GDP per capita growth</a:t>
            </a:r>
            <a:endParaRPr lang="en-AU" sz="2000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A3DC0-19D3-4048-9555-25D647FD6016}"/>
              </a:ext>
            </a:extLst>
          </p:cNvPr>
          <p:cNvSpPr txBox="1"/>
          <p:nvPr/>
        </p:nvSpPr>
        <p:spPr>
          <a:xfrm>
            <a:off x="167474" y="507336"/>
            <a:ext cx="75264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with very high level of peace, on average achieved nearly three times higher GDP per capita growth compared to the least peaceful countries since 1960. </a:t>
            </a:r>
          </a:p>
        </p:txBody>
      </p:sp>
    </p:spTree>
    <p:extLst>
      <p:ext uri="{BB962C8B-B14F-4D97-AF65-F5344CB8AC3E}">
        <p14:creationId xmlns:p14="http://schemas.microsoft.com/office/powerpoint/2010/main" val="3335407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525" y="497441"/>
            <a:ext cx="8075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Historically, inflation levels have been three times lower in highly peaceful countries.</a:t>
            </a:r>
          </a:p>
          <a:p>
            <a:pPr marL="214370" indent="-214370">
              <a:buFont typeface="Arial" panose="020B0604020202020204" pitchFamily="34" charset="0"/>
              <a:buChar char="•"/>
              <a:defRPr/>
            </a:pPr>
            <a:r>
              <a:rPr lang="en-AU" sz="1200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median inflation in very high peace countries was 3.5% compared to 9.7% in very low peace countries.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300669"/>
              </p:ext>
            </p:extLst>
          </p:nvPr>
        </p:nvGraphicFramePr>
        <p:xfrm>
          <a:off x="792111" y="1527882"/>
          <a:ext cx="6912077" cy="3053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1217C9D5-23F1-DD43-9EA5-3095335CDF3C}"/>
              </a:ext>
            </a:extLst>
          </p:cNvPr>
          <p:cNvSpPr txBox="1"/>
          <p:nvPr/>
        </p:nvSpPr>
        <p:spPr>
          <a:xfrm>
            <a:off x="167474" y="164705"/>
            <a:ext cx="66058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GPI and lower levels of inflation</a:t>
            </a:r>
            <a:endParaRPr lang="en-AU" sz="2000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9838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7040" y="477479"/>
            <a:ext cx="8284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 interest rates have been twice as high in the least peaceful countries.</a:t>
            </a:r>
          </a:p>
          <a:p>
            <a:pPr marL="214370" indent="-214370">
              <a:buFont typeface="Arial" panose="020B0604020202020204" pitchFamily="34" charset="0"/>
              <a:buChar char="•"/>
              <a:defRPr/>
            </a:pPr>
            <a:r>
              <a:rPr lang="en-AU" sz="1200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interest rate in the most peaceful countries was 8.7%, compared to 20% in very low peace countries.</a:t>
            </a:r>
          </a:p>
        </p:txBody>
      </p:sp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A4EE4CBC-4BE1-574F-9348-6EC5CE0012D2}"/>
              </a:ext>
            </a:extLst>
          </p:cNvPr>
          <p:cNvSpPr txBox="1"/>
          <p:nvPr/>
        </p:nvSpPr>
        <p:spPr>
          <a:xfrm>
            <a:off x="167475" y="164705"/>
            <a:ext cx="4418814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GPI and lower interest rates</a:t>
            </a:r>
            <a:endParaRPr lang="en-AU" sz="2000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6D3C650-DA42-0740-B68F-BF8EDF1B86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083234"/>
              </p:ext>
            </p:extLst>
          </p:nvPr>
        </p:nvGraphicFramePr>
        <p:xfrm>
          <a:off x="938981" y="1468998"/>
          <a:ext cx="7000567" cy="3116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3889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/>
          <a:stretch/>
        </p:blipFill>
        <p:spPr>
          <a:xfrm>
            <a:off x="724792" y="1177826"/>
            <a:ext cx="7722991" cy="3500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800" y="795098"/>
            <a:ext cx="813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AU" sz="1400" b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strong correlations between the PPI and other measures of development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615C3BFF-DB1C-1B4C-9FDD-DAD9655AF3F1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Correlation to Common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1600660686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397930" y="1583328"/>
            <a:ext cx="6942669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Positive Peace &amp; GPI Score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705901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05.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5" name="Google Shape;785;p94">
            <a:extLst>
              <a:ext uri="{FF2B5EF4-FFF2-40B4-BE49-F238E27FC236}">
                <a16:creationId xmlns:a16="http://schemas.microsoft.com/office/drawing/2014/main" id="{FD078316-992F-3042-A787-F2D84C61EB73}"/>
              </a:ext>
            </a:extLst>
          </p:cNvPr>
          <p:cNvSpPr txBox="1"/>
          <p:nvPr/>
        </p:nvSpPr>
        <p:spPr>
          <a:xfrm>
            <a:off x="431799" y="1109187"/>
            <a:ext cx="4154489" cy="37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rgbClr val="25AAE2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Positive Peace Index</a:t>
            </a:r>
            <a:endParaRPr sz="3600" b="1" spc="-150" dirty="0">
              <a:solidFill>
                <a:srgbClr val="25AAE2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5487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800" y="757376"/>
            <a:ext cx="813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AU" sz="1400" b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in one Pillar only results in a higher likelihood of deteriorations in peace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7" b="13820"/>
          <a:stretch/>
        </p:blipFill>
        <p:spPr>
          <a:xfrm>
            <a:off x="542362" y="1172663"/>
            <a:ext cx="8277173" cy="2953228"/>
          </a:xfrm>
          <a:prstGeom prst="rect">
            <a:avLst/>
          </a:prstGeom>
        </p:spPr>
      </p:pic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087661DC-F1E1-0041-8B7D-0409FB707A79}"/>
              </a:ext>
            </a:extLst>
          </p:cNvPr>
          <p:cNvSpPr txBox="1"/>
          <p:nvPr/>
        </p:nvSpPr>
        <p:spPr>
          <a:xfrm>
            <a:off x="167475" y="164705"/>
            <a:ext cx="4418814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Improvements in one Pillar only</a:t>
            </a:r>
            <a:endParaRPr lang="en-AU" sz="2000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96789037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74" y="515853"/>
            <a:ext cx="71684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in connectivity, material well-being, the economy, gender equality and youth development are common leading indicators of improvements in Positive Peace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F018316C-1A0C-BE43-98C6-712CDE0FB2D9}"/>
              </a:ext>
            </a:extLst>
          </p:cNvPr>
          <p:cNvSpPr txBox="1"/>
          <p:nvPr/>
        </p:nvSpPr>
        <p:spPr>
          <a:xfrm>
            <a:off x="167474" y="164705"/>
            <a:ext cx="770190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Indicators associated with improvements in GPI</a:t>
            </a:r>
            <a:endParaRPr lang="en-AU" sz="2000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E8A8F02-4FB0-6D48-B909-1D9DB1DEBC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4711"/>
          <a:stretch/>
        </p:blipFill>
        <p:spPr>
          <a:xfrm>
            <a:off x="1067913" y="1060450"/>
            <a:ext cx="6507988" cy="363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15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8C2C03D8-9E00-4D45-AF20-1552BE0B0F95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systems thinking?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62889F-BFE6-BD41-B983-688671AB52EC}"/>
              </a:ext>
            </a:extLst>
          </p:cNvPr>
          <p:cNvGrpSpPr/>
          <p:nvPr/>
        </p:nvGrpSpPr>
        <p:grpSpPr>
          <a:xfrm>
            <a:off x="439354" y="1345843"/>
            <a:ext cx="6286401" cy="323188"/>
            <a:chOff x="439354" y="1345843"/>
            <a:chExt cx="6286401" cy="323188"/>
          </a:xfrm>
        </p:grpSpPr>
        <p:sp>
          <p:nvSpPr>
            <p:cNvPr id="13" name="TextBox 12"/>
            <p:cNvSpPr txBox="1"/>
            <p:nvPr/>
          </p:nvSpPr>
          <p:spPr>
            <a:xfrm>
              <a:off x="633411" y="1345843"/>
              <a:ext cx="6092344" cy="323188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65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Government and most </a:t>
              </a:r>
              <a:r>
                <a:rPr lang="en-US" sz="1650" dirty="0" err="1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organisations</a:t>
              </a:r>
              <a:r>
                <a:rPr lang="en-US" sz="165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think in cause and effect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F4E7951-B0A3-7F4D-8E2F-25B1C319D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30536-7FBD-EA49-ABA1-B58F5AAC6F91}"/>
              </a:ext>
            </a:extLst>
          </p:cNvPr>
          <p:cNvGrpSpPr/>
          <p:nvPr/>
        </p:nvGrpSpPr>
        <p:grpSpPr>
          <a:xfrm>
            <a:off x="435142" y="1743212"/>
            <a:ext cx="6137473" cy="323188"/>
            <a:chOff x="435142" y="1743212"/>
            <a:chExt cx="6137473" cy="323188"/>
          </a:xfrm>
        </p:grpSpPr>
        <p:sp>
          <p:nvSpPr>
            <p:cNvPr id="15" name="TextBox 14"/>
            <p:cNvSpPr txBox="1"/>
            <p:nvPr/>
          </p:nvSpPr>
          <p:spPr>
            <a:xfrm>
              <a:off x="633411" y="1743212"/>
              <a:ext cx="5939204" cy="323188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65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Modern science is based on cause and effect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C3D099E-DE59-514D-B078-68072D3DE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295B324-8171-594B-B783-C3CFAA6B4510}"/>
              </a:ext>
            </a:extLst>
          </p:cNvPr>
          <p:cNvGrpSpPr/>
          <p:nvPr/>
        </p:nvGrpSpPr>
        <p:grpSpPr>
          <a:xfrm>
            <a:off x="435142" y="2143522"/>
            <a:ext cx="6365858" cy="600164"/>
            <a:chOff x="435142" y="2143522"/>
            <a:chExt cx="6365858" cy="600164"/>
          </a:xfrm>
        </p:grpSpPr>
        <p:sp>
          <p:nvSpPr>
            <p:cNvPr id="29" name="TextBox 28"/>
            <p:cNvSpPr txBox="1"/>
            <p:nvPr/>
          </p:nvSpPr>
          <p:spPr>
            <a:xfrm>
              <a:off x="596812" y="2143522"/>
              <a:ext cx="62041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 sum of the parts is more than the whole – therefore cannot be broken down into its parts to fully understand</a:t>
              </a:r>
              <a:endParaRPr lang="en-US" sz="1650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11A1A09-BD01-DD46-9A9D-BD78D426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234792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B3599D-89A9-0145-9AC3-FDDB90D88061}"/>
              </a:ext>
            </a:extLst>
          </p:cNvPr>
          <p:cNvGrpSpPr/>
          <p:nvPr/>
        </p:nvGrpSpPr>
        <p:grpSpPr>
          <a:xfrm>
            <a:off x="435142" y="2835922"/>
            <a:ext cx="6207727" cy="577103"/>
            <a:chOff x="435142" y="2835922"/>
            <a:chExt cx="6207727" cy="577103"/>
          </a:xfrm>
        </p:grpSpPr>
        <p:sp>
          <p:nvSpPr>
            <p:cNvPr id="14" name="TextBox 13"/>
            <p:cNvSpPr txBox="1"/>
            <p:nvPr/>
          </p:nvSpPr>
          <p:spPr>
            <a:xfrm>
              <a:off x="633411" y="2835922"/>
              <a:ext cx="6009458" cy="577103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65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Systems thinking is a radial transformation in understanding how societies operate</a:t>
              </a:r>
              <a:endParaRPr lang="id-ID" sz="165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567C875-3C4D-E84D-92F8-8286748A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885345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89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74" y="511057"/>
            <a:ext cx="75311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Deteriorations in press freedom, tensions between groups, social mobility and corruption are leading indicators of deteriorations in peace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F74F180-D71B-FF49-BFB3-3751F1F5C614}"/>
              </a:ext>
            </a:extLst>
          </p:cNvPr>
          <p:cNvSpPr txBox="1"/>
          <p:nvPr/>
        </p:nvSpPr>
        <p:spPr>
          <a:xfrm>
            <a:off x="167474" y="164705"/>
            <a:ext cx="770190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Indicators associated with deteriorations in GPI</a:t>
            </a:r>
            <a:endParaRPr lang="en-AU" sz="2000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F2983F-DEE6-8F42-A3AA-FAF8B4A8A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5373"/>
          <a:stretch/>
        </p:blipFill>
        <p:spPr>
          <a:xfrm>
            <a:off x="996106" y="1060450"/>
            <a:ext cx="6702552" cy="36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36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397930" y="1583328"/>
            <a:ext cx="7738537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Using and Creating Positive Peace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705901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06.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5" name="Google Shape;785;p94">
            <a:extLst>
              <a:ext uri="{FF2B5EF4-FFF2-40B4-BE49-F238E27FC236}">
                <a16:creationId xmlns:a16="http://schemas.microsoft.com/office/drawing/2014/main" id="{FD078316-992F-3042-A787-F2D84C61EB73}"/>
              </a:ext>
            </a:extLst>
          </p:cNvPr>
          <p:cNvSpPr txBox="1"/>
          <p:nvPr/>
        </p:nvSpPr>
        <p:spPr>
          <a:xfrm>
            <a:off x="431799" y="1109187"/>
            <a:ext cx="4154489" cy="37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rgbClr val="25AAE2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Positive Peace Index</a:t>
            </a:r>
            <a:endParaRPr sz="3600" b="1" spc="-150" dirty="0">
              <a:solidFill>
                <a:srgbClr val="25AAE2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9838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4"/>
          <a:stretch/>
        </p:blipFill>
        <p:spPr>
          <a:xfrm>
            <a:off x="748786" y="1426618"/>
            <a:ext cx="7305886" cy="2914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474" y="528130"/>
            <a:ext cx="75818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200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Levels of Corruption </a:t>
            </a:r>
            <a:r>
              <a:rPr lang="en-AU" sz="1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only Pillar that is strongly significant across all three levels of peacefulness</a:t>
            </a:r>
            <a:endParaRPr lang="en-AU" sz="1200" i="1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56102AFB-4E10-4348-803A-7458D3723342}"/>
              </a:ext>
            </a:extLst>
          </p:cNvPr>
          <p:cNvSpPr txBox="1"/>
          <p:nvPr/>
        </p:nvSpPr>
        <p:spPr>
          <a:xfrm>
            <a:off x="167474" y="164705"/>
            <a:ext cx="6571993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Correlation between Positive Peace and GPI Score</a:t>
            </a:r>
          </a:p>
        </p:txBody>
      </p:sp>
    </p:spTree>
    <p:extLst>
      <p:ext uri="{BB962C8B-B14F-4D97-AF65-F5344CB8AC3E}">
        <p14:creationId xmlns:p14="http://schemas.microsoft.com/office/powerpoint/2010/main" val="2110331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08BF3E-D149-CD4C-ABF9-6F5D7B27FE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3" y="1214560"/>
            <a:ext cx="3137896" cy="3348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069" y="1770964"/>
            <a:ext cx="5392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Falls in Positive peace preceded falls in GPI score</a:t>
            </a: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Falls in Positive Peace precede falls in many macro economic indicators</a:t>
            </a: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Improvements in Positive Peace precede improvements in GPI score</a:t>
            </a: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Improvements in Positive Peace precede improvements in many macro economic indicators.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069" y="956966"/>
            <a:ext cx="5586244" cy="682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Positive Peace – </a:t>
            </a:r>
            <a:r>
              <a:rPr lang="en" sz="18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Predicting changes in peace and economic performance 2007 to 2014</a:t>
            </a:r>
          </a:p>
        </p:txBody>
      </p:sp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2AA80324-2941-DB46-B902-71EC0AC5AC55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Correlation to Common Development Goals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8391E064-48D3-104F-958E-3F36BFB0B38E}"/>
              </a:ext>
            </a:extLst>
          </p:cNvPr>
          <p:cNvSpPr txBox="1"/>
          <p:nvPr/>
        </p:nvSpPr>
        <p:spPr>
          <a:xfrm>
            <a:off x="6929035" y="1272521"/>
            <a:ext cx="937071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SDG16</a:t>
            </a:r>
          </a:p>
        </p:txBody>
      </p:sp>
    </p:spTree>
    <p:extLst>
      <p:ext uri="{BB962C8B-B14F-4D97-AF65-F5344CB8AC3E}">
        <p14:creationId xmlns:p14="http://schemas.microsoft.com/office/powerpoint/2010/main" val="96527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142" y="1729286"/>
            <a:ext cx="5399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Countries that improve in Positive Peace since 1996 have 2% higher GDP growth than countries that deteriorate in Positive Peace</a:t>
            </a: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Countries that improved in Positive Peace saw exchange rates improve by 1.9% compared to -0.2% for countries that deteriorated in Positive Peace.</a:t>
            </a:r>
            <a:endParaRPr lang="en-AU" sz="1200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Countries that deteriorated significantly in Positive Peace had a fall in their credit rating of 4.5 points on average – Non OECD</a:t>
            </a: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14370" indent="-214370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Every 1% improvement in Positive Peace is associated with 2.9% per cent growth in real GDP per capita from 2005 to 2016.</a:t>
            </a:r>
            <a:endParaRPr lang="en-AU" sz="1200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141" y="965178"/>
            <a:ext cx="5829363" cy="682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Positive Peace - </a:t>
            </a:r>
            <a:r>
              <a:rPr lang="en" sz="18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Predicting changes in peace and economic performance 2007 to 2014</a:t>
            </a:r>
          </a:p>
        </p:txBody>
      </p:sp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3AE31F4F-9C2C-FB4E-86ED-7500A033DF62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Correlation to Common Development Goals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6C1D4-162A-E84D-86AB-29BB0A2FDB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3" y="1214560"/>
            <a:ext cx="3137896" cy="3348365"/>
          </a:xfrm>
          <a:prstGeom prst="rect">
            <a:avLst/>
          </a:prstGeom>
        </p:spPr>
      </p:pic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0A4182F8-51C0-B54E-B6C7-2C5D13D05CBB}"/>
              </a:ext>
            </a:extLst>
          </p:cNvPr>
          <p:cNvSpPr txBox="1"/>
          <p:nvPr/>
        </p:nvSpPr>
        <p:spPr>
          <a:xfrm>
            <a:off x="6929035" y="1272521"/>
            <a:ext cx="937071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SDG16</a:t>
            </a:r>
          </a:p>
        </p:txBody>
      </p:sp>
    </p:spTree>
    <p:extLst>
      <p:ext uri="{BB962C8B-B14F-4D97-AF65-F5344CB8AC3E}">
        <p14:creationId xmlns:p14="http://schemas.microsoft.com/office/powerpoint/2010/main" val="5158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296;p333">
            <a:extLst>
              <a:ext uri="{FF2B5EF4-FFF2-40B4-BE49-F238E27FC236}">
                <a16:creationId xmlns:a16="http://schemas.microsoft.com/office/drawing/2014/main" id="{ABBAA6C7-2611-4740-8EB9-C968AB093D30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Global Positive Peace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EEA3E9-A223-4B43-94F1-75B86228CACF}"/>
              </a:ext>
            </a:extLst>
          </p:cNvPr>
          <p:cNvGrpSpPr/>
          <p:nvPr/>
        </p:nvGrpSpPr>
        <p:grpSpPr>
          <a:xfrm>
            <a:off x="439354" y="1355819"/>
            <a:ext cx="4858557" cy="781718"/>
            <a:chOff x="439354" y="1355819"/>
            <a:chExt cx="4858557" cy="781718"/>
          </a:xfrm>
        </p:grpSpPr>
        <p:sp>
          <p:nvSpPr>
            <p:cNvPr id="26" name="Google Shape;303;p35"/>
            <p:cNvSpPr/>
            <p:nvPr/>
          </p:nvSpPr>
          <p:spPr>
            <a:xfrm>
              <a:off x="601496" y="1355819"/>
              <a:ext cx="4561284" cy="364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defRPr/>
              </a:pPr>
              <a:r>
                <a:rPr lang="en-US" sz="1650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Positive Peace Workshops with 17 partners</a:t>
              </a:r>
              <a:endParaRPr sz="2700" dirty="0">
                <a:solidFill>
                  <a:srgbClr val="181E28"/>
                </a:solidFill>
                <a:latin typeface="Lato Light"/>
              </a:endParaRPr>
            </a:p>
          </p:txBody>
        </p:sp>
        <p:sp>
          <p:nvSpPr>
            <p:cNvPr id="27" name="Google Shape;305;p35"/>
            <p:cNvSpPr/>
            <p:nvPr/>
          </p:nvSpPr>
          <p:spPr>
            <a:xfrm>
              <a:off x="601497" y="1625488"/>
              <a:ext cx="4696414" cy="512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defRPr/>
              </a:pPr>
              <a:r>
                <a:rPr lang="en-US" sz="1500" i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Workshops in Uganda, Kenya, Columbia, Libya, Thailand, Mexico, Cambodia, Australia… more</a:t>
              </a:r>
              <a:endParaRPr sz="1500" dirty="0">
                <a:solidFill>
                  <a:srgbClr val="181E2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1746BAD-3119-184D-9B96-9590554D3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EBAACB-F11A-0D4F-BD74-417307C79185}"/>
              </a:ext>
            </a:extLst>
          </p:cNvPr>
          <p:cNvGrpSpPr/>
          <p:nvPr/>
        </p:nvGrpSpPr>
        <p:grpSpPr>
          <a:xfrm>
            <a:off x="435142" y="2289396"/>
            <a:ext cx="4127438" cy="346249"/>
            <a:chOff x="435142" y="2289396"/>
            <a:chExt cx="4127438" cy="346249"/>
          </a:xfrm>
        </p:grpSpPr>
        <p:sp>
          <p:nvSpPr>
            <p:cNvPr id="2" name="Rectangle 1"/>
            <p:cNvSpPr/>
            <p:nvPr/>
          </p:nvSpPr>
          <p:spPr>
            <a:xfrm>
              <a:off x="601496" y="2289396"/>
              <a:ext cx="396108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50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Training a million people on Positive Peace </a:t>
              </a:r>
              <a:endParaRPr lang="en-US" sz="1650" dirty="0">
                <a:solidFill>
                  <a:srgbClr val="181E28"/>
                </a:solidFill>
                <a:latin typeface="Lato Light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1F89CD5-0F33-1D44-87F1-94430FDB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355686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DC0B41-0E26-1543-9271-D6C85F8072DA}"/>
              </a:ext>
            </a:extLst>
          </p:cNvPr>
          <p:cNvGrpSpPr/>
          <p:nvPr/>
        </p:nvGrpSpPr>
        <p:grpSpPr>
          <a:xfrm>
            <a:off x="435142" y="2758901"/>
            <a:ext cx="4970170" cy="346249"/>
            <a:chOff x="435142" y="2758901"/>
            <a:chExt cx="4970170" cy="346249"/>
          </a:xfrm>
        </p:grpSpPr>
        <p:sp>
          <p:nvSpPr>
            <p:cNvPr id="13" name="Rectangle 12"/>
            <p:cNvSpPr/>
            <p:nvPr/>
          </p:nvSpPr>
          <p:spPr>
            <a:xfrm>
              <a:off x="601496" y="2758901"/>
              <a:ext cx="4803816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50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Created over 1500 IEP ambassadors in 106 countries </a:t>
              </a:r>
              <a:endParaRPr lang="en-US" sz="1650" dirty="0">
                <a:solidFill>
                  <a:srgbClr val="181E28"/>
                </a:solidFill>
                <a:latin typeface="Lato Ligh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B27CD54-4500-5149-8020-6D1172DE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833278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BC3FBA0-5784-3F49-8EB5-AC70F963DDB2}"/>
              </a:ext>
            </a:extLst>
          </p:cNvPr>
          <p:cNvGrpSpPr/>
          <p:nvPr/>
        </p:nvGrpSpPr>
        <p:grpSpPr>
          <a:xfrm>
            <a:off x="435142" y="3228406"/>
            <a:ext cx="4259462" cy="346249"/>
            <a:chOff x="435142" y="3228406"/>
            <a:chExt cx="4259462" cy="346249"/>
          </a:xfrm>
        </p:grpSpPr>
        <p:sp>
          <p:nvSpPr>
            <p:cNvPr id="3" name="Rectangle 2"/>
            <p:cNvSpPr/>
            <p:nvPr/>
          </p:nvSpPr>
          <p:spPr>
            <a:xfrm>
              <a:off x="601496" y="3228406"/>
              <a:ext cx="409310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50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Developing masters course with </a:t>
              </a:r>
              <a:r>
                <a:rPr lang="en-US" sz="1650" b="1" dirty="0" err="1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Blanquerna</a:t>
              </a:r>
              <a:r>
                <a:rPr lang="en-US" sz="1650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lang="en-US" sz="1650" dirty="0">
                <a:solidFill>
                  <a:srgbClr val="181E28"/>
                </a:solidFill>
                <a:latin typeface="Lato Ligh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7629534-A36D-5841-82B8-3955C5CB0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311520"/>
              <a:ext cx="120822" cy="19117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2D948AD-0482-8A44-AE77-167D64DEE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66" y="2086102"/>
            <a:ext cx="4231934" cy="283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1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EA2591C2-4820-844E-A952-7C46A8C9AF0D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Project example of Positive Peace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4EA769-84BE-334D-8522-8924BFC55B67}"/>
              </a:ext>
            </a:extLst>
          </p:cNvPr>
          <p:cNvGrpSpPr/>
          <p:nvPr/>
        </p:nvGrpSpPr>
        <p:grpSpPr>
          <a:xfrm>
            <a:off x="439354" y="1363949"/>
            <a:ext cx="4894176" cy="307777"/>
            <a:chOff x="439354" y="1363949"/>
            <a:chExt cx="4894176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565875" y="1363949"/>
              <a:ext cx="4767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Literacy project post Rotary workshop in Uganda 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12C8E4A-FA11-6646-9F07-BF3C20B7F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5520D4-1D23-064F-8ECA-1CF80738DE1F}"/>
              </a:ext>
            </a:extLst>
          </p:cNvPr>
          <p:cNvGrpSpPr/>
          <p:nvPr/>
        </p:nvGrpSpPr>
        <p:grpSpPr>
          <a:xfrm>
            <a:off x="435142" y="1777777"/>
            <a:ext cx="4898388" cy="307777"/>
            <a:chOff x="435142" y="1777777"/>
            <a:chExt cx="4898388" cy="30777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BCB26D0-4402-EF4D-AFA2-947AD4607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5142" y="1833383"/>
              <a:ext cx="120822" cy="1911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C7317B-A210-CD4C-9BF5-821F44D1A033}"/>
                </a:ext>
              </a:extLst>
            </p:cNvPr>
            <p:cNvSpPr txBox="1"/>
            <p:nvPr/>
          </p:nvSpPr>
          <p:spPr>
            <a:xfrm>
              <a:off x="565875" y="1777777"/>
              <a:ext cx="4767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Jude </a:t>
              </a:r>
              <a:r>
                <a:rPr lang="en-AU" sz="1400" dirty="0" err="1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Kakuba</a:t>
              </a: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Rotaract Club of Kampala </a:t>
              </a:r>
              <a:r>
                <a:rPr lang="en-AU" sz="1400" dirty="0" err="1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Ssese</a:t>
              </a: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Islands.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3B5272-CE15-C64C-BFC1-B60B43F56635}"/>
              </a:ext>
            </a:extLst>
          </p:cNvPr>
          <p:cNvGrpSpPr/>
          <p:nvPr/>
        </p:nvGrpSpPr>
        <p:grpSpPr>
          <a:xfrm>
            <a:off x="435142" y="2192738"/>
            <a:ext cx="4898388" cy="1815882"/>
            <a:chOff x="435142" y="2192738"/>
            <a:chExt cx="4898388" cy="181588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8118368-3EE8-6247-8BAD-61FAD494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5142" y="2253367"/>
              <a:ext cx="120822" cy="1911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A8EFCD-8422-7545-85C3-211CFC86AE20}"/>
                </a:ext>
              </a:extLst>
            </p:cNvPr>
            <p:cNvSpPr txBox="1"/>
            <p:nvPr/>
          </p:nvSpPr>
          <p:spPr>
            <a:xfrm>
              <a:off x="565875" y="2192738"/>
              <a:ext cx="47676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Outcome:</a:t>
              </a:r>
            </a:p>
            <a:p>
              <a:pPr marL="628672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Before implementation of the project, 51.5% achieved poor results</a:t>
              </a:r>
            </a:p>
            <a:p>
              <a:pPr marL="628672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implementation of the project, 67.8% of the candidates achieved desirable results. </a:t>
              </a:r>
            </a:p>
            <a:p>
              <a:pPr marL="628672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students enrolled jumped by 38.5%. </a:t>
              </a:r>
            </a:p>
            <a:p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lang="en-A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77533A4-6C9B-9F49-8351-CB3EAB31D0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47" y="1872197"/>
            <a:ext cx="4554552" cy="30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3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20E4D600-C9AE-AA4E-BD86-863D5346A51F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6230E6-75B4-4446-B9E0-ED25282F9EF5}"/>
              </a:ext>
            </a:extLst>
          </p:cNvPr>
          <p:cNvGrpSpPr/>
          <p:nvPr/>
        </p:nvGrpSpPr>
        <p:grpSpPr>
          <a:xfrm>
            <a:off x="611188" y="1606461"/>
            <a:ext cx="6126677" cy="2878074"/>
            <a:chOff x="611188" y="1606461"/>
            <a:chExt cx="6126677" cy="2878074"/>
          </a:xfrm>
        </p:grpSpPr>
        <p:sp>
          <p:nvSpPr>
            <p:cNvPr id="5" name="Rectangle 4"/>
            <p:cNvSpPr/>
            <p:nvPr/>
          </p:nvSpPr>
          <p:spPr>
            <a:xfrm>
              <a:off x="630275" y="1606461"/>
              <a:ext cx="576679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0275" y="2178473"/>
              <a:ext cx="485712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0275" y="2565819"/>
              <a:ext cx="591783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0275" y="2953165"/>
              <a:ext cx="507029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0275" y="3340511"/>
              <a:ext cx="417902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0275" y="3727857"/>
              <a:ext cx="56369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99869"/>
              <a:ext cx="612667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95A760-8870-584A-8AE9-CB4958B775FB}"/>
              </a:ext>
            </a:extLst>
          </p:cNvPr>
          <p:cNvGrpSpPr/>
          <p:nvPr/>
        </p:nvGrpSpPr>
        <p:grpSpPr>
          <a:xfrm>
            <a:off x="439354" y="972894"/>
            <a:ext cx="7326590" cy="430887"/>
            <a:chOff x="439354" y="972894"/>
            <a:chExt cx="7326590" cy="430887"/>
          </a:xfrm>
        </p:grpSpPr>
        <p:sp>
          <p:nvSpPr>
            <p:cNvPr id="4" name="TextBox 3"/>
            <p:cNvSpPr txBox="1"/>
            <p:nvPr/>
          </p:nvSpPr>
          <p:spPr>
            <a:xfrm>
              <a:off x="630275" y="972894"/>
              <a:ext cx="713566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3ADA04D-7A36-624D-995D-369DDAF26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975367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930857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4D445E-68EF-1746-924B-281BC7BE3007}"/>
              </a:ext>
            </a:extLst>
          </p:cNvPr>
          <p:cNvGrpSpPr/>
          <p:nvPr/>
        </p:nvGrpSpPr>
        <p:grpSpPr>
          <a:xfrm>
            <a:off x="611188" y="1001319"/>
            <a:ext cx="7142559" cy="3465932"/>
            <a:chOff x="611188" y="993824"/>
            <a:chExt cx="7142559" cy="3465932"/>
          </a:xfrm>
        </p:grpSpPr>
        <p:sp>
          <p:nvSpPr>
            <p:cNvPr id="4" name="TextBox 3"/>
            <p:cNvSpPr txBox="1"/>
            <p:nvPr/>
          </p:nvSpPr>
          <p:spPr>
            <a:xfrm>
              <a:off x="618078" y="993824"/>
              <a:ext cx="713566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8078" y="2191166"/>
              <a:ext cx="485712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8078" y="2574394"/>
              <a:ext cx="591783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078" y="2957622"/>
              <a:ext cx="507029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8078" y="3340850"/>
              <a:ext cx="417902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724078"/>
              <a:ext cx="56369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8078" y="4275090"/>
              <a:ext cx="612667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A703B02A-875A-D245-B7E9-F08D17E2DD38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86DED-0DD0-2041-98F5-D58926188BB9}"/>
              </a:ext>
            </a:extLst>
          </p:cNvPr>
          <p:cNvGrpSpPr/>
          <p:nvPr/>
        </p:nvGrpSpPr>
        <p:grpSpPr>
          <a:xfrm>
            <a:off x="439354" y="1561717"/>
            <a:ext cx="6422190" cy="430887"/>
            <a:chOff x="439354" y="1592495"/>
            <a:chExt cx="6422190" cy="430887"/>
          </a:xfrm>
        </p:grpSpPr>
        <p:sp>
          <p:nvSpPr>
            <p:cNvPr id="5" name="Rectangle 4"/>
            <p:cNvSpPr/>
            <p:nvPr/>
          </p:nvSpPr>
          <p:spPr>
            <a:xfrm>
              <a:off x="611188" y="1592495"/>
              <a:ext cx="6250356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 </a:t>
              </a:r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CD1F63B-8578-C74D-870D-ABAD5EF3B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599901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5776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CE6315-F102-0746-9D72-4A151649D985}"/>
              </a:ext>
            </a:extLst>
          </p:cNvPr>
          <p:cNvGrpSpPr/>
          <p:nvPr/>
        </p:nvGrpSpPr>
        <p:grpSpPr>
          <a:xfrm>
            <a:off x="611188" y="1005341"/>
            <a:ext cx="7135669" cy="3412345"/>
            <a:chOff x="611188" y="1005341"/>
            <a:chExt cx="7135669" cy="3412345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1005341"/>
              <a:ext cx="713566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14872"/>
              <a:ext cx="576679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445392"/>
              <a:ext cx="591783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188" y="2840432"/>
              <a:ext cx="507029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188" y="3258272"/>
              <a:ext cx="417902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53313"/>
              <a:ext cx="56369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33020"/>
              <a:ext cx="612667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0997ED2C-BB9E-8B40-B946-5BBF8DE1E5AC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A3A9E-801A-774C-8293-D73F476C013E}"/>
              </a:ext>
            </a:extLst>
          </p:cNvPr>
          <p:cNvGrpSpPr/>
          <p:nvPr/>
        </p:nvGrpSpPr>
        <p:grpSpPr>
          <a:xfrm>
            <a:off x="439354" y="2083756"/>
            <a:ext cx="6246524" cy="215444"/>
            <a:chOff x="439354" y="2083756"/>
            <a:chExt cx="6246524" cy="215444"/>
          </a:xfrm>
        </p:grpSpPr>
        <p:sp>
          <p:nvSpPr>
            <p:cNvPr id="6" name="Rectangle 5"/>
            <p:cNvSpPr/>
            <p:nvPr/>
          </p:nvSpPr>
          <p:spPr>
            <a:xfrm>
              <a:off x="611188" y="2083756"/>
              <a:ext cx="6074690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A9643F1-F627-644A-B06D-15E90139B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2099798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342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1470" y="1168400"/>
            <a:ext cx="4270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Positive Peace and Changes in GDP</a:t>
            </a:r>
          </a:p>
        </p:txBody>
      </p:sp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9E9B3BEB-8F66-7E48-AB6A-BC41679613B1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sum is more than the parts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B83C2B-4FC1-4B4A-A4F4-452509707F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7971"/>
          <a:stretch/>
        </p:blipFill>
        <p:spPr>
          <a:xfrm>
            <a:off x="807815" y="1500808"/>
            <a:ext cx="7262477" cy="273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9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98DCD3-F985-9D41-AD7E-43F7D4544A5E}"/>
              </a:ext>
            </a:extLst>
          </p:cNvPr>
          <p:cNvGrpSpPr/>
          <p:nvPr/>
        </p:nvGrpSpPr>
        <p:grpSpPr>
          <a:xfrm>
            <a:off x="611188" y="1000170"/>
            <a:ext cx="7135669" cy="3439242"/>
            <a:chOff x="611188" y="992675"/>
            <a:chExt cx="7135669" cy="3439242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992675"/>
              <a:ext cx="713566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58741"/>
              <a:ext cx="576679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8078" y="2124807"/>
              <a:ext cx="485712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078" y="2918385"/>
              <a:ext cx="507029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8078" y="3299785"/>
              <a:ext cx="417902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81185"/>
              <a:ext cx="56369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8078" y="4247251"/>
              <a:ext cx="612667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91702410-A268-5E4F-8223-17F81F9E4F14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16EBF5-0663-6B4D-BD8D-7DF9972E9F88}"/>
              </a:ext>
            </a:extLst>
          </p:cNvPr>
          <p:cNvGrpSpPr/>
          <p:nvPr/>
        </p:nvGrpSpPr>
        <p:grpSpPr>
          <a:xfrm>
            <a:off x="439354" y="2506207"/>
            <a:ext cx="6096557" cy="215444"/>
            <a:chOff x="439354" y="2506207"/>
            <a:chExt cx="6096557" cy="215444"/>
          </a:xfrm>
        </p:grpSpPr>
        <p:sp>
          <p:nvSpPr>
            <p:cNvPr id="7" name="Rectangle 6"/>
            <p:cNvSpPr/>
            <p:nvPr/>
          </p:nvSpPr>
          <p:spPr>
            <a:xfrm>
              <a:off x="618078" y="2506207"/>
              <a:ext cx="5917833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06A2B58-E728-C04F-8B25-E1D07D97C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2518342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3721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9D1201-6975-E546-8834-6D06592BC97C}"/>
              </a:ext>
            </a:extLst>
          </p:cNvPr>
          <p:cNvGrpSpPr/>
          <p:nvPr/>
        </p:nvGrpSpPr>
        <p:grpSpPr>
          <a:xfrm>
            <a:off x="611188" y="999978"/>
            <a:ext cx="7135669" cy="3439242"/>
            <a:chOff x="611188" y="999978"/>
            <a:chExt cx="7135669" cy="3439242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999978"/>
              <a:ext cx="713566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66044"/>
              <a:ext cx="576679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188" y="2132110"/>
              <a:ext cx="485712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513510"/>
              <a:ext cx="591783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188" y="3307088"/>
              <a:ext cx="417902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88488"/>
              <a:ext cx="56369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54554"/>
              <a:ext cx="612667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D5AE1873-9320-9143-BD65-A6E69E928F56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BF3362-58A9-B84C-8B23-90DFE5BC64D9}"/>
              </a:ext>
            </a:extLst>
          </p:cNvPr>
          <p:cNvGrpSpPr/>
          <p:nvPr/>
        </p:nvGrpSpPr>
        <p:grpSpPr>
          <a:xfrm>
            <a:off x="439354" y="2913575"/>
            <a:ext cx="6064473" cy="215444"/>
            <a:chOff x="439354" y="2913575"/>
            <a:chExt cx="6064473" cy="215444"/>
          </a:xfrm>
        </p:grpSpPr>
        <p:sp>
          <p:nvSpPr>
            <p:cNvPr id="8" name="Rectangle 7"/>
            <p:cNvSpPr/>
            <p:nvPr/>
          </p:nvSpPr>
          <p:spPr>
            <a:xfrm>
              <a:off x="611188" y="2913575"/>
              <a:ext cx="5892639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4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A4F3F82-6551-764B-98DC-BD259B60A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2919181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01077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8D7FEC-49BA-1F4C-9056-7691503801B6}"/>
              </a:ext>
            </a:extLst>
          </p:cNvPr>
          <p:cNvGrpSpPr/>
          <p:nvPr/>
        </p:nvGrpSpPr>
        <p:grpSpPr>
          <a:xfrm>
            <a:off x="611188" y="994301"/>
            <a:ext cx="7135669" cy="3439242"/>
            <a:chOff x="611188" y="1001796"/>
            <a:chExt cx="7135669" cy="3439242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1001796"/>
              <a:ext cx="713566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67862"/>
              <a:ext cx="576679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188" y="2133928"/>
              <a:ext cx="485712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515328"/>
              <a:ext cx="591783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188" y="2896728"/>
              <a:ext cx="507029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90306"/>
              <a:ext cx="56369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56372"/>
              <a:ext cx="612667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525B8376-525D-674E-8C88-3BAEE38E99E2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2E09AA-9263-2F48-A422-2A735EEC1C22}"/>
              </a:ext>
            </a:extLst>
          </p:cNvPr>
          <p:cNvGrpSpPr/>
          <p:nvPr/>
        </p:nvGrpSpPr>
        <p:grpSpPr>
          <a:xfrm>
            <a:off x="439354" y="3253225"/>
            <a:ext cx="5033742" cy="215444"/>
            <a:chOff x="439354" y="3253225"/>
            <a:chExt cx="5033742" cy="215444"/>
          </a:xfrm>
        </p:grpSpPr>
        <p:sp>
          <p:nvSpPr>
            <p:cNvPr id="9" name="Rectangle 8"/>
            <p:cNvSpPr/>
            <p:nvPr/>
          </p:nvSpPr>
          <p:spPr>
            <a:xfrm>
              <a:off x="611188" y="3253225"/>
              <a:ext cx="4861908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4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93C4C71-2000-3C48-AD96-B71ABF47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3265361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316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616A52B-538D-9A49-9C83-DD0CC99E14E9}"/>
              </a:ext>
            </a:extLst>
          </p:cNvPr>
          <p:cNvGrpSpPr/>
          <p:nvPr/>
        </p:nvGrpSpPr>
        <p:grpSpPr>
          <a:xfrm>
            <a:off x="611188" y="993253"/>
            <a:ext cx="7135669" cy="3439242"/>
            <a:chOff x="611188" y="1000748"/>
            <a:chExt cx="7135669" cy="3439242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1000748"/>
              <a:ext cx="713566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71211"/>
              <a:ext cx="576679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188" y="2141674"/>
              <a:ext cx="485712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527471"/>
              <a:ext cx="591783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188" y="2913268"/>
              <a:ext cx="507029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188" y="3299065"/>
              <a:ext cx="417902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55324"/>
              <a:ext cx="6126677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403EE94B-FD67-0549-9FD4-83869E219B12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AFAC1-48BC-9443-98A5-4F686281181D}"/>
              </a:ext>
            </a:extLst>
          </p:cNvPr>
          <p:cNvGrpSpPr/>
          <p:nvPr/>
        </p:nvGrpSpPr>
        <p:grpSpPr>
          <a:xfrm>
            <a:off x="439354" y="3654083"/>
            <a:ext cx="5808788" cy="430887"/>
            <a:chOff x="439354" y="3654083"/>
            <a:chExt cx="5808788" cy="430887"/>
          </a:xfrm>
        </p:grpSpPr>
        <p:sp>
          <p:nvSpPr>
            <p:cNvPr id="10" name="Rectangle 9"/>
            <p:cNvSpPr/>
            <p:nvPr/>
          </p:nvSpPr>
          <p:spPr>
            <a:xfrm>
              <a:off x="611188" y="3654083"/>
              <a:ext cx="563695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4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20E32E6-1BF5-5E47-B17D-4F9D6175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3678355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1742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7C4A181-EA9C-E04F-B8B2-9F110EE3E850}"/>
              </a:ext>
            </a:extLst>
          </p:cNvPr>
          <p:cNvGrpSpPr/>
          <p:nvPr/>
        </p:nvGrpSpPr>
        <p:grpSpPr>
          <a:xfrm>
            <a:off x="611188" y="995177"/>
            <a:ext cx="7135669" cy="3035860"/>
            <a:chOff x="611188" y="995177"/>
            <a:chExt cx="7135669" cy="3035860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995177"/>
              <a:ext cx="713566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83227"/>
              <a:ext cx="5766793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188" y="2171277"/>
              <a:ext cx="4857125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543884"/>
              <a:ext cx="5917833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188" y="2916491"/>
              <a:ext cx="507029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188" y="3289098"/>
              <a:ext cx="4179029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61705"/>
              <a:ext cx="5636954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2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3DB887E4-32B0-0444-87A3-F7A4509961F2}"/>
              </a:ext>
            </a:extLst>
          </p:cNvPr>
          <p:cNvSpPr txBox="1"/>
          <p:nvPr/>
        </p:nvSpPr>
        <p:spPr>
          <a:xfrm>
            <a:off x="167474" y="164705"/>
            <a:ext cx="556445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000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9609B3-6BEC-4D43-BDEE-7A2131609F8D}"/>
              </a:ext>
            </a:extLst>
          </p:cNvPr>
          <p:cNvGrpSpPr/>
          <p:nvPr/>
        </p:nvGrpSpPr>
        <p:grpSpPr>
          <a:xfrm>
            <a:off x="439354" y="4249753"/>
            <a:ext cx="7249092" cy="215444"/>
            <a:chOff x="439354" y="4249753"/>
            <a:chExt cx="7249092" cy="215444"/>
          </a:xfrm>
        </p:grpSpPr>
        <p:sp>
          <p:nvSpPr>
            <p:cNvPr id="11" name="Rectangle 10"/>
            <p:cNvSpPr/>
            <p:nvPr/>
          </p:nvSpPr>
          <p:spPr>
            <a:xfrm>
              <a:off x="611188" y="4249753"/>
              <a:ext cx="7077258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400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4B15465-F989-1E40-BD14-02C2489B6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4262250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7577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DB50FC-81BC-7144-92C0-D0E3931226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"/>
            <a:ext cx="9144001" cy="5143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E9375-7DC5-1F4C-88E6-CBF8A134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40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6B2D7-F9BC-824F-8494-70B248BCE5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3"/>
          <a:stretch/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7B2F5B-FAA3-A94C-B523-C3590EA5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3AB49-1323-2548-8EB9-0AEBF28AD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/>
          <a:stretch/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011A4D-AE55-4E4C-B3F2-38B79D70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9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296;p333">
            <a:extLst>
              <a:ext uri="{FF2B5EF4-FFF2-40B4-BE49-F238E27FC236}">
                <a16:creationId xmlns:a16="http://schemas.microsoft.com/office/drawing/2014/main" id="{B1AA89FA-5F5C-7E42-9ED0-6E6EB4D46287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Index - Summary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C9B6A7-2055-0341-B55B-21531B9ECF83}"/>
              </a:ext>
            </a:extLst>
          </p:cNvPr>
          <p:cNvGrpSpPr/>
          <p:nvPr/>
        </p:nvGrpSpPr>
        <p:grpSpPr>
          <a:xfrm>
            <a:off x="3145461" y="2092002"/>
            <a:ext cx="2807384" cy="554126"/>
            <a:chOff x="3119485" y="2204313"/>
            <a:chExt cx="2807384" cy="554126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3498449" y="2204313"/>
              <a:ext cx="2023929" cy="554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001" b="1" dirty="0">
                  <a:solidFill>
                    <a:srgbClr val="131316"/>
                  </a:solidFill>
                  <a:latin typeface="Arial Black" panose="020B0604020202020204" pitchFamily="34" charset="0"/>
                  <a:ea typeface="Roboto" panose="020B0604020202020204" charset="0"/>
                  <a:cs typeface="Arial Black" panose="020B0604020202020204" pitchFamily="34" charset="0"/>
                </a:rPr>
                <a:t>ACTION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1F28235-61E3-EF49-9765-4FB1FFE4B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119485" y="2260665"/>
              <a:ext cx="274591" cy="434477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EC93EB58-25EF-714C-80E2-00F43F40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>
              <a:off x="5652278" y="2260664"/>
              <a:ext cx="274591" cy="43447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B0E786-149F-0143-ACBD-8476DE6099C7}"/>
              </a:ext>
            </a:extLst>
          </p:cNvPr>
          <p:cNvGrpSpPr/>
          <p:nvPr/>
        </p:nvGrpSpPr>
        <p:grpSpPr>
          <a:xfrm>
            <a:off x="6308511" y="1312280"/>
            <a:ext cx="1715140" cy="2538125"/>
            <a:chOff x="1227893" y="898812"/>
            <a:chExt cx="1715140" cy="2538125"/>
          </a:xfrm>
        </p:grpSpPr>
        <p:sp>
          <p:nvSpPr>
            <p:cNvPr id="166" name="TextBox 165"/>
            <p:cNvSpPr txBox="1"/>
            <p:nvPr/>
          </p:nvSpPr>
          <p:spPr>
            <a:xfrm>
              <a:off x="1759352" y="1141034"/>
              <a:ext cx="413103" cy="170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06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163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899C19-E093-9142-AEA7-42A2A603E215}"/>
                </a:ext>
              </a:extLst>
            </p:cNvPr>
            <p:cNvGrpSpPr/>
            <p:nvPr/>
          </p:nvGrpSpPr>
          <p:grpSpPr>
            <a:xfrm>
              <a:off x="1233083" y="898812"/>
              <a:ext cx="1709950" cy="1025970"/>
              <a:chOff x="932799" y="1301934"/>
              <a:chExt cx="1709950" cy="102597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932799" y="1301934"/>
                <a:ext cx="1709950" cy="1025970"/>
              </a:xfrm>
              <a:prstGeom prst="rect">
                <a:avLst/>
              </a:prstGeom>
              <a:solidFill>
                <a:srgbClr val="25AAE2"/>
              </a:solidFill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2">
                <a:schemeClr val="dk1"/>
              </a:lnRef>
              <a:fillRef idx="1001">
                <a:schemeClr val="dk2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12" name="Rounded Rectangle 4"/>
              <p:cNvSpPr/>
              <p:nvPr/>
            </p:nvSpPr>
            <p:spPr>
              <a:xfrm>
                <a:off x="951621" y="1446456"/>
                <a:ext cx="1691127" cy="63520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2">
                <a:schemeClr val="dk1"/>
              </a:lnRef>
              <a:fillRef idx="1001">
                <a:schemeClr val="dk2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77173" tIns="77173" rIns="77173" bIns="77173" numCol="1" spcCol="1270" anchor="ctr" anchorCtr="0">
                <a:noAutofit/>
              </a:bodyPr>
              <a:lstStyle/>
              <a:p>
                <a:pPr algn="ctr" defTabSz="900353">
                  <a:lnSpc>
                    <a:spcPct val="80000"/>
                  </a:lnSpc>
                  <a:spcAft>
                    <a:spcPct val="35000"/>
                  </a:spcAft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Measure and </a:t>
                </a:r>
                <a:r>
                  <a:rPr lang="en-US" sz="16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analyse</a:t>
                </a: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 peace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233083" y="2292020"/>
              <a:ext cx="1709950" cy="1144917"/>
            </a:xfrm>
            <a:prstGeom prst="rect">
              <a:avLst/>
            </a:prstGeom>
            <a:solidFill>
              <a:srgbClr val="55C1AA"/>
            </a:solidFill>
            <a:ln>
              <a:noFill/>
            </a:ln>
            <a:scene3d>
              <a:camera prst="orthographicFront"/>
              <a:lightRig rig="threePt" dir="t"/>
            </a:scene3d>
          </p:spPr>
          <p:style>
            <a:lnRef idx="2">
              <a:schemeClr val="dk1"/>
            </a:lnRef>
            <a:fillRef idx="1001">
              <a:schemeClr val="dk2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AU" sz="506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7893" y="2611818"/>
              <a:ext cx="171514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AU" sz="18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Factors that create peace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1868876" y="1924782"/>
              <a:ext cx="363569" cy="319798"/>
            </a:xfrm>
            <a:prstGeom prst="downArrow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701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077493-A9D3-0C43-B5FB-551B4B28802F}"/>
              </a:ext>
            </a:extLst>
          </p:cNvPr>
          <p:cNvGrpSpPr/>
          <p:nvPr/>
        </p:nvGrpSpPr>
        <p:grpSpPr>
          <a:xfrm>
            <a:off x="1106448" y="1304241"/>
            <a:ext cx="1909062" cy="2546166"/>
            <a:chOff x="6368289" y="890773"/>
            <a:chExt cx="1909062" cy="25461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08A94E-B183-AE4C-B19C-E13B69D8974E}"/>
                </a:ext>
              </a:extLst>
            </p:cNvPr>
            <p:cNvGrpSpPr/>
            <p:nvPr/>
          </p:nvGrpSpPr>
          <p:grpSpPr>
            <a:xfrm>
              <a:off x="6368289" y="890773"/>
              <a:ext cx="1709950" cy="1025970"/>
              <a:chOff x="6368289" y="1293895"/>
              <a:chExt cx="1709950" cy="102597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6368289" y="1293895"/>
                <a:ext cx="1709950" cy="102597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2">
                <a:schemeClr val="dk1"/>
              </a:lnRef>
              <a:fillRef idx="1001">
                <a:schemeClr val="dk2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24" name="Rounded Rectangle 4">
                <a:extLst>
                  <a:ext uri="{FF2B5EF4-FFF2-40B4-BE49-F238E27FC236}">
                    <a16:creationId xmlns:a16="http://schemas.microsoft.com/office/drawing/2014/main" id="{88F6122D-3FF5-6D48-9AF4-66038ADA8A4E}"/>
                  </a:ext>
                </a:extLst>
              </p:cNvPr>
              <p:cNvSpPr/>
              <p:nvPr/>
            </p:nvSpPr>
            <p:spPr>
              <a:xfrm>
                <a:off x="6377700" y="1446456"/>
                <a:ext cx="1691127" cy="63520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2">
                <a:schemeClr val="dk1"/>
              </a:lnRef>
              <a:fillRef idx="1001">
                <a:schemeClr val="dk2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77173" tIns="77173" rIns="77173" bIns="77173" numCol="1" spcCol="1270" anchor="ctr" anchorCtr="0">
                <a:noAutofit/>
              </a:bodyPr>
              <a:lstStyle/>
              <a:p>
                <a:pPr algn="ctr" defTabSz="900353">
                  <a:lnSpc>
                    <a:spcPct val="80000"/>
                  </a:lnSpc>
                  <a:spcAft>
                    <a:spcPct val="35000"/>
                  </a:spcAft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Measure and </a:t>
                </a:r>
                <a:r>
                  <a:rPr lang="en-US" sz="16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analyse</a:t>
                </a: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 peace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F8DE82-8E8B-5D45-A968-BBB26C5037F3}"/>
                </a:ext>
              </a:extLst>
            </p:cNvPr>
            <p:cNvSpPr/>
            <p:nvPr/>
          </p:nvSpPr>
          <p:spPr>
            <a:xfrm>
              <a:off x="6373479" y="2292021"/>
              <a:ext cx="1709950" cy="114491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</p:spPr>
          <p:style>
            <a:lnRef idx="2">
              <a:schemeClr val="dk1"/>
            </a:lnRef>
            <a:fillRef idx="1001">
              <a:schemeClr val="dk2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AU" sz="506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42929" y="2593770"/>
              <a:ext cx="1434422" cy="6093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AU" sz="165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Lost opportunity cost</a:t>
              </a: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7033385" y="1916743"/>
              <a:ext cx="363569" cy="343046"/>
            </a:xfrm>
            <a:prstGeom prst="downArrow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701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368FAC-0C88-1045-A42F-87C5F619FBA4}"/>
                </a:ext>
              </a:extLst>
            </p:cNvPr>
            <p:cNvSpPr txBox="1"/>
            <p:nvPr/>
          </p:nvSpPr>
          <p:spPr>
            <a:xfrm>
              <a:off x="6416475" y="2593770"/>
              <a:ext cx="383458" cy="6647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AU" sz="54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$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DA18C2-21B0-5043-9835-E8700FF27B39}"/>
              </a:ext>
            </a:extLst>
          </p:cNvPr>
          <p:cNvGrpSpPr/>
          <p:nvPr/>
        </p:nvGrpSpPr>
        <p:grpSpPr>
          <a:xfrm>
            <a:off x="3359641" y="2891822"/>
            <a:ext cx="1968212" cy="230832"/>
            <a:chOff x="3359641" y="2891822"/>
            <a:chExt cx="1968212" cy="230832"/>
          </a:xfrm>
        </p:grpSpPr>
        <p:sp>
          <p:nvSpPr>
            <p:cNvPr id="19" name="TextBox 18"/>
            <p:cNvSpPr txBox="1"/>
            <p:nvPr/>
          </p:nvSpPr>
          <p:spPr>
            <a:xfrm>
              <a:off x="3590958" y="2891822"/>
              <a:ext cx="1736895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AU" sz="1500" dirty="0">
                  <a:solidFill>
                    <a:srgbClr val="131316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Better predictions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2F7F5CC-67E7-DC4A-8B73-14D2F7670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359641" y="2911652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3D3BB-7B96-EB49-9F72-45F035832486}"/>
              </a:ext>
            </a:extLst>
          </p:cNvPr>
          <p:cNvGrpSpPr/>
          <p:nvPr/>
        </p:nvGrpSpPr>
        <p:grpSpPr>
          <a:xfrm>
            <a:off x="3359641" y="3212601"/>
            <a:ext cx="2986623" cy="230832"/>
            <a:chOff x="3359641" y="3212601"/>
            <a:chExt cx="2986623" cy="2308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CE5F20-05D4-5141-A89A-0129E5BD9206}"/>
                </a:ext>
              </a:extLst>
            </p:cNvPr>
            <p:cNvSpPr txBox="1"/>
            <p:nvPr/>
          </p:nvSpPr>
          <p:spPr>
            <a:xfrm>
              <a:off x="3595507" y="3212601"/>
              <a:ext cx="2750757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AU" sz="1500" dirty="0">
                  <a:solidFill>
                    <a:srgbClr val="131316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Better cost/benefit analysis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0CC43ED-A35A-7B4C-96D9-72847E11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359641" y="3232431"/>
              <a:ext cx="120822" cy="19117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C52632-5B03-274B-B28E-B05EA2BB3770}"/>
              </a:ext>
            </a:extLst>
          </p:cNvPr>
          <p:cNvGrpSpPr/>
          <p:nvPr/>
        </p:nvGrpSpPr>
        <p:grpSpPr>
          <a:xfrm>
            <a:off x="3359641" y="3523982"/>
            <a:ext cx="2972861" cy="230832"/>
            <a:chOff x="3359641" y="3523982"/>
            <a:chExt cx="2972861" cy="23083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47A603-D4C2-A942-A78D-33FF2BF7C2CF}"/>
                </a:ext>
              </a:extLst>
            </p:cNvPr>
            <p:cNvSpPr txBox="1"/>
            <p:nvPr/>
          </p:nvSpPr>
          <p:spPr>
            <a:xfrm>
              <a:off x="3581745" y="3523982"/>
              <a:ext cx="2750757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AU" sz="1500" dirty="0">
                  <a:solidFill>
                    <a:srgbClr val="131316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Better program outcomes</a:t>
              </a: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E7CE910-E975-1643-A68B-1947A4FE3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359641" y="3543812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6413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instagram logo white"/>
          <p:cNvSpPr>
            <a:spLocks noChangeAspect="1" noChangeArrowheads="1"/>
          </p:cNvSpPr>
          <p:nvPr/>
        </p:nvSpPr>
        <p:spPr bwMode="auto">
          <a:xfrm>
            <a:off x="177725" y="-791416"/>
            <a:ext cx="928929" cy="9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9" tIns="17149" rIns="34299" bIns="17149" numCol="1" anchor="t" anchorCtr="0" compatLnSpc="1">
            <a:prstTxWarp prst="textNoShape">
              <a:avLst/>
            </a:prstTxWarp>
          </a:bodyPr>
          <a:lstStyle/>
          <a:p>
            <a:endParaRPr lang="en-AU" sz="506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544C97-4FCC-F340-A815-AB069221A809}"/>
              </a:ext>
            </a:extLst>
          </p:cNvPr>
          <p:cNvGrpSpPr/>
          <p:nvPr/>
        </p:nvGrpSpPr>
        <p:grpSpPr>
          <a:xfrm>
            <a:off x="1744198" y="2136086"/>
            <a:ext cx="2455932" cy="253920"/>
            <a:chOff x="591676" y="1914386"/>
            <a:chExt cx="2455932" cy="253920"/>
          </a:xfrm>
        </p:grpSpPr>
        <p:sp>
          <p:nvSpPr>
            <p:cNvPr id="33" name="TextBox 114">
              <a:extLst>
                <a:ext uri="{FF2B5EF4-FFF2-40B4-BE49-F238E27FC236}">
                  <a16:creationId xmlns:a16="http://schemas.microsoft.com/office/drawing/2014/main" id="{AED96B0E-BB2A-1A4B-8A8E-2CD279D13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914386"/>
              <a:ext cx="2244924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3" tIns="34292" rIns="68583" bIns="34292">
              <a:spAutoFit/>
            </a:bodyPr>
            <a:lstStyle/>
            <a:p>
              <a:r>
                <a:rPr lang="en-AU" altLang="en-US" sz="1200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200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609">
              <a:extLst>
                <a:ext uri="{FF2B5EF4-FFF2-40B4-BE49-F238E27FC236}">
                  <a16:creationId xmlns:a16="http://schemas.microsoft.com/office/drawing/2014/main" id="{80D827FF-EFFE-AA46-8498-972DB880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76" y="1952649"/>
              <a:ext cx="99155" cy="198310"/>
            </a:xfrm>
            <a:custGeom>
              <a:avLst/>
              <a:gdLst>
                <a:gd name="T0" fmla="*/ 52231 w 213"/>
                <a:gd name="T1" fmla="*/ 28328 h 425"/>
                <a:gd name="T2" fmla="*/ 75842 w 213"/>
                <a:gd name="T3" fmla="*/ 28328 h 425"/>
                <a:gd name="T4" fmla="*/ 75842 w 213"/>
                <a:gd name="T5" fmla="*/ 0 h 425"/>
                <a:gd name="T6" fmla="*/ 52231 w 213"/>
                <a:gd name="T7" fmla="*/ 0 h 425"/>
                <a:gd name="T8" fmla="*/ 18961 w 213"/>
                <a:gd name="T9" fmla="*/ 32990 h 425"/>
                <a:gd name="T10" fmla="*/ 18961 w 213"/>
                <a:gd name="T11" fmla="*/ 47334 h 425"/>
                <a:gd name="T12" fmla="*/ 0 w 213"/>
                <a:gd name="T13" fmla="*/ 47334 h 425"/>
                <a:gd name="T14" fmla="*/ 0 w 213"/>
                <a:gd name="T15" fmla="*/ 76021 h 425"/>
                <a:gd name="T16" fmla="*/ 18961 w 213"/>
                <a:gd name="T17" fmla="*/ 76021 h 425"/>
                <a:gd name="T18" fmla="*/ 18961 w 213"/>
                <a:gd name="T19" fmla="*/ 152041 h 425"/>
                <a:gd name="T20" fmla="*/ 47580 w 213"/>
                <a:gd name="T21" fmla="*/ 152041 h 425"/>
                <a:gd name="T22" fmla="*/ 47580 w 213"/>
                <a:gd name="T23" fmla="*/ 76021 h 425"/>
                <a:gd name="T24" fmla="*/ 71192 w 213"/>
                <a:gd name="T25" fmla="*/ 76021 h 425"/>
                <a:gd name="T26" fmla="*/ 75842 w 213"/>
                <a:gd name="T27" fmla="*/ 47334 h 425"/>
                <a:gd name="T28" fmla="*/ 47580 w 213"/>
                <a:gd name="T29" fmla="*/ 47334 h 425"/>
                <a:gd name="T30" fmla="*/ 47580 w 213"/>
                <a:gd name="T31" fmla="*/ 32990 h 425"/>
                <a:gd name="T32" fmla="*/ 52231 w 213"/>
                <a:gd name="T33" fmla="*/ 28328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425">
                  <a:moveTo>
                    <a:pt x="146" y="79"/>
                  </a:moveTo>
                  <a:lnTo>
                    <a:pt x="212" y="79"/>
                  </a:lnTo>
                  <a:lnTo>
                    <a:pt x="212" y="0"/>
                  </a:lnTo>
                  <a:lnTo>
                    <a:pt x="146" y="0"/>
                  </a:lnTo>
                  <a:cubicBezTo>
                    <a:pt x="95" y="0"/>
                    <a:pt x="53" y="41"/>
                    <a:pt x="53" y="92"/>
                  </a:cubicBezTo>
                  <a:lnTo>
                    <a:pt x="53" y="132"/>
                  </a:lnTo>
                  <a:lnTo>
                    <a:pt x="0" y="132"/>
                  </a:lnTo>
                  <a:lnTo>
                    <a:pt x="0" y="212"/>
                  </a:lnTo>
                  <a:lnTo>
                    <a:pt x="53" y="212"/>
                  </a:lnTo>
                  <a:lnTo>
                    <a:pt x="53" y="424"/>
                  </a:lnTo>
                  <a:lnTo>
                    <a:pt x="133" y="424"/>
                  </a:lnTo>
                  <a:lnTo>
                    <a:pt x="133" y="212"/>
                  </a:lnTo>
                  <a:lnTo>
                    <a:pt x="199" y="212"/>
                  </a:lnTo>
                  <a:lnTo>
                    <a:pt x="212" y="132"/>
                  </a:lnTo>
                  <a:lnTo>
                    <a:pt x="133" y="132"/>
                  </a:lnTo>
                  <a:lnTo>
                    <a:pt x="133" y="92"/>
                  </a:lnTo>
                  <a:cubicBezTo>
                    <a:pt x="132" y="86"/>
                    <a:pt x="139" y="79"/>
                    <a:pt x="146" y="79"/>
                  </a:cubicBezTo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b="0" i="0" dirty="0">
                <a:latin typeface="Muli Regular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197A5A-27A9-694F-93F1-465BEF58BDC0}"/>
              </a:ext>
            </a:extLst>
          </p:cNvPr>
          <p:cNvGrpSpPr/>
          <p:nvPr/>
        </p:nvGrpSpPr>
        <p:grpSpPr>
          <a:xfrm>
            <a:off x="1705895" y="2501964"/>
            <a:ext cx="2470515" cy="253920"/>
            <a:chOff x="553373" y="2631075"/>
            <a:chExt cx="2470515" cy="253920"/>
          </a:xfrm>
        </p:grpSpPr>
        <p:sp>
          <p:nvSpPr>
            <p:cNvPr id="36" name="TextBox 116">
              <a:extLst>
                <a:ext uri="{FF2B5EF4-FFF2-40B4-BE49-F238E27FC236}">
                  <a16:creationId xmlns:a16="http://schemas.microsoft.com/office/drawing/2014/main" id="{0F5251D9-F75A-0942-A78B-FE746ED55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64" y="2631075"/>
              <a:ext cx="2244924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3" tIns="34292" rIns="68583" bIns="34292">
              <a:spAutoFit/>
            </a:bodyPr>
            <a:lstStyle/>
            <a:p>
              <a:r>
                <a:rPr lang="en-AU" altLang="en-US" sz="1200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200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GlobPeaceIndex</a:t>
              </a:r>
              <a:endParaRPr lang="id-ID" altLang="en-US" sz="1200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615">
              <a:extLst>
                <a:ext uri="{FF2B5EF4-FFF2-40B4-BE49-F238E27FC236}">
                  <a16:creationId xmlns:a16="http://schemas.microsoft.com/office/drawing/2014/main" id="{7E148E15-A170-9C43-B547-965FFF3BE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73" y="2691471"/>
              <a:ext cx="183404" cy="145975"/>
            </a:xfrm>
            <a:custGeom>
              <a:avLst/>
              <a:gdLst>
                <a:gd name="T0" fmla="*/ 153627 w 427"/>
                <a:gd name="T1" fmla="*/ 14673 h 346"/>
                <a:gd name="T2" fmla="*/ 135596 w 427"/>
                <a:gd name="T3" fmla="*/ 19325 h 346"/>
                <a:gd name="T4" fmla="*/ 149300 w 427"/>
                <a:gd name="T5" fmla="*/ 2147 h 346"/>
                <a:gd name="T6" fmla="*/ 129465 w 427"/>
                <a:gd name="T7" fmla="*/ 9663 h 346"/>
                <a:gd name="T8" fmla="*/ 106385 w 427"/>
                <a:gd name="T9" fmla="*/ 0 h 346"/>
                <a:gd name="T10" fmla="*/ 75011 w 427"/>
                <a:gd name="T11" fmla="*/ 31135 h 346"/>
                <a:gd name="T12" fmla="*/ 75732 w 427"/>
                <a:gd name="T13" fmla="*/ 38293 h 346"/>
                <a:gd name="T14" fmla="*/ 10819 w 427"/>
                <a:gd name="T15" fmla="*/ 5726 h 346"/>
                <a:gd name="T16" fmla="*/ 6491 w 427"/>
                <a:gd name="T17" fmla="*/ 21115 h 346"/>
                <a:gd name="T18" fmla="*/ 20556 w 427"/>
                <a:gd name="T19" fmla="*/ 47240 h 346"/>
                <a:gd name="T20" fmla="*/ 6491 w 427"/>
                <a:gd name="T21" fmla="*/ 43303 h 346"/>
                <a:gd name="T22" fmla="*/ 6491 w 427"/>
                <a:gd name="T23" fmla="*/ 43661 h 346"/>
                <a:gd name="T24" fmla="*/ 31735 w 427"/>
                <a:gd name="T25" fmla="*/ 74438 h 346"/>
                <a:gd name="T26" fmla="*/ 23441 w 427"/>
                <a:gd name="T27" fmla="*/ 75512 h 346"/>
                <a:gd name="T28" fmla="*/ 17310 w 427"/>
                <a:gd name="T29" fmla="*/ 74796 h 346"/>
                <a:gd name="T30" fmla="*/ 46882 w 427"/>
                <a:gd name="T31" fmla="*/ 96626 h 346"/>
                <a:gd name="T32" fmla="*/ 7573 w 427"/>
                <a:gd name="T33" fmla="*/ 109868 h 346"/>
                <a:gd name="T34" fmla="*/ 0 w 427"/>
                <a:gd name="T35" fmla="*/ 109510 h 346"/>
                <a:gd name="T36" fmla="*/ 48324 w 427"/>
                <a:gd name="T37" fmla="*/ 123467 h 346"/>
                <a:gd name="T38" fmla="*/ 137760 w 427"/>
                <a:gd name="T39" fmla="*/ 34714 h 346"/>
                <a:gd name="T40" fmla="*/ 137760 w 427"/>
                <a:gd name="T41" fmla="*/ 30419 h 346"/>
                <a:gd name="T42" fmla="*/ 153627 w 427"/>
                <a:gd name="T43" fmla="*/ 14673 h 3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346">
                  <a:moveTo>
                    <a:pt x="426" y="41"/>
                  </a:moveTo>
                  <a:cubicBezTo>
                    <a:pt x="411" y="48"/>
                    <a:pt x="394" y="52"/>
                    <a:pt x="376" y="54"/>
                  </a:cubicBezTo>
                  <a:cubicBezTo>
                    <a:pt x="394" y="44"/>
                    <a:pt x="408" y="27"/>
                    <a:pt x="414" y="6"/>
                  </a:cubicBezTo>
                  <a:cubicBezTo>
                    <a:pt x="398" y="16"/>
                    <a:pt x="379" y="23"/>
                    <a:pt x="359" y="27"/>
                  </a:cubicBezTo>
                  <a:cubicBezTo>
                    <a:pt x="343" y="10"/>
                    <a:pt x="320" y="0"/>
                    <a:pt x="295" y="0"/>
                  </a:cubicBezTo>
                  <a:cubicBezTo>
                    <a:pt x="247" y="0"/>
                    <a:pt x="208" y="39"/>
                    <a:pt x="208" y="87"/>
                  </a:cubicBezTo>
                  <a:cubicBezTo>
                    <a:pt x="208" y="94"/>
                    <a:pt x="209" y="101"/>
                    <a:pt x="210" y="107"/>
                  </a:cubicBezTo>
                  <a:cubicBezTo>
                    <a:pt x="137" y="103"/>
                    <a:pt x="73" y="69"/>
                    <a:pt x="30" y="16"/>
                  </a:cubicBezTo>
                  <a:cubicBezTo>
                    <a:pt x="23" y="29"/>
                    <a:pt x="18" y="44"/>
                    <a:pt x="18" y="59"/>
                  </a:cubicBezTo>
                  <a:cubicBezTo>
                    <a:pt x="18" y="90"/>
                    <a:pt x="34" y="117"/>
                    <a:pt x="57" y="132"/>
                  </a:cubicBezTo>
                  <a:cubicBezTo>
                    <a:pt x="43" y="132"/>
                    <a:pt x="29" y="127"/>
                    <a:pt x="18" y="121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65"/>
                    <a:pt x="48" y="200"/>
                    <a:pt x="88" y="208"/>
                  </a:cubicBezTo>
                  <a:cubicBezTo>
                    <a:pt x="81" y="210"/>
                    <a:pt x="73" y="211"/>
                    <a:pt x="65" y="211"/>
                  </a:cubicBezTo>
                  <a:cubicBezTo>
                    <a:pt x="59" y="211"/>
                    <a:pt x="54" y="211"/>
                    <a:pt x="48" y="209"/>
                  </a:cubicBezTo>
                  <a:cubicBezTo>
                    <a:pt x="60" y="244"/>
                    <a:pt x="92" y="269"/>
                    <a:pt x="130" y="270"/>
                  </a:cubicBezTo>
                  <a:cubicBezTo>
                    <a:pt x="100" y="293"/>
                    <a:pt x="62" y="307"/>
                    <a:pt x="21" y="307"/>
                  </a:cubicBezTo>
                  <a:cubicBezTo>
                    <a:pt x="14" y="307"/>
                    <a:pt x="8" y="307"/>
                    <a:pt x="0" y="306"/>
                  </a:cubicBezTo>
                  <a:cubicBezTo>
                    <a:pt x="39" y="331"/>
                    <a:pt x="85" y="345"/>
                    <a:pt x="134" y="345"/>
                  </a:cubicBezTo>
                  <a:cubicBezTo>
                    <a:pt x="294" y="345"/>
                    <a:pt x="382" y="212"/>
                    <a:pt x="382" y="97"/>
                  </a:cubicBezTo>
                  <a:cubicBezTo>
                    <a:pt x="382" y="93"/>
                    <a:pt x="382" y="89"/>
                    <a:pt x="382" y="85"/>
                  </a:cubicBezTo>
                  <a:cubicBezTo>
                    <a:pt x="400" y="74"/>
                    <a:pt x="414" y="58"/>
                    <a:pt x="426" y="41"/>
                  </a:cubicBezTo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b="0" i="0" dirty="0">
                <a:latin typeface="Muli Regular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EC21DB-3765-D54F-AB59-65D1813C1F3A}"/>
              </a:ext>
            </a:extLst>
          </p:cNvPr>
          <p:cNvGrpSpPr/>
          <p:nvPr/>
        </p:nvGrpSpPr>
        <p:grpSpPr>
          <a:xfrm>
            <a:off x="1685448" y="2870944"/>
            <a:ext cx="1913941" cy="253920"/>
            <a:chOff x="532926" y="3398871"/>
            <a:chExt cx="1913941" cy="253920"/>
          </a:xfrm>
        </p:grpSpPr>
        <p:sp>
          <p:nvSpPr>
            <p:cNvPr id="39" name="TextBox 119">
              <a:extLst>
                <a:ext uri="{FF2B5EF4-FFF2-40B4-BE49-F238E27FC236}">
                  <a16:creationId xmlns:a16="http://schemas.microsoft.com/office/drawing/2014/main" id="{1AFA51F5-B13C-4447-833E-D2198610A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64" y="3398871"/>
              <a:ext cx="1667903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68583" tIns="34292" rIns="68583" bIns="34292" anchor="t" anchorCtr="0">
              <a:noAutofit/>
            </a:bodyPr>
            <a:lstStyle/>
            <a:p>
              <a:r>
                <a:rPr lang="en-AU" altLang="en-US" sz="1200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200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200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808">
              <a:extLst>
                <a:ext uri="{FF2B5EF4-FFF2-40B4-BE49-F238E27FC236}">
                  <a16:creationId xmlns:a16="http://schemas.microsoft.com/office/drawing/2014/main" id="{868DB67F-CA3D-E548-8D87-623E234115F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2926" y="3426221"/>
              <a:ext cx="201276" cy="199220"/>
            </a:xfrm>
            <a:custGeom>
              <a:avLst/>
              <a:gdLst/>
              <a:ahLst/>
              <a:cxnLst/>
              <a:rect l="0" t="0" r="r" b="b"/>
              <a:pathLst>
                <a:path w="7559315" h="7559315">
                  <a:moveTo>
                    <a:pt x="3716254" y="2509540"/>
                  </a:moveTo>
                  <a:lnTo>
                    <a:pt x="3652523" y="2516020"/>
                  </a:lnTo>
                  <a:lnTo>
                    <a:pt x="3590593" y="2522500"/>
                  </a:lnTo>
                  <a:lnTo>
                    <a:pt x="3529022" y="2535101"/>
                  </a:lnTo>
                  <a:lnTo>
                    <a:pt x="3469252" y="2548061"/>
                  </a:lnTo>
                  <a:lnTo>
                    <a:pt x="3409482" y="2565341"/>
                  </a:lnTo>
                  <a:lnTo>
                    <a:pt x="3351872" y="2584422"/>
                  </a:lnTo>
                  <a:lnTo>
                    <a:pt x="3294623" y="2607822"/>
                  </a:lnTo>
                  <a:lnTo>
                    <a:pt x="3238813" y="2633383"/>
                  </a:lnTo>
                  <a:lnTo>
                    <a:pt x="3185884" y="2661103"/>
                  </a:lnTo>
                  <a:lnTo>
                    <a:pt x="3134756" y="2690624"/>
                  </a:lnTo>
                  <a:lnTo>
                    <a:pt x="3083267" y="2722664"/>
                  </a:lnTo>
                  <a:lnTo>
                    <a:pt x="3034299" y="2756865"/>
                  </a:lnTo>
                  <a:lnTo>
                    <a:pt x="2987491" y="2795026"/>
                  </a:lnTo>
                  <a:lnTo>
                    <a:pt x="2940683" y="2833547"/>
                  </a:lnTo>
                  <a:lnTo>
                    <a:pt x="2898196" y="2876388"/>
                  </a:lnTo>
                  <a:lnTo>
                    <a:pt x="2857509" y="2918868"/>
                  </a:lnTo>
                  <a:lnTo>
                    <a:pt x="2817182" y="2963510"/>
                  </a:lnTo>
                  <a:lnTo>
                    <a:pt x="2780816" y="3010310"/>
                  </a:lnTo>
                  <a:lnTo>
                    <a:pt x="2744810" y="3059271"/>
                  </a:lnTo>
                  <a:lnTo>
                    <a:pt x="2712765" y="3110753"/>
                  </a:lnTo>
                  <a:lnTo>
                    <a:pt x="2682880" y="3163674"/>
                  </a:lnTo>
                  <a:lnTo>
                    <a:pt x="2655155" y="3216955"/>
                  </a:lnTo>
                  <a:lnTo>
                    <a:pt x="2629591" y="3272396"/>
                  </a:lnTo>
                  <a:lnTo>
                    <a:pt x="2608347" y="3327837"/>
                  </a:lnTo>
                  <a:lnTo>
                    <a:pt x="2589264" y="3387598"/>
                  </a:lnTo>
                  <a:lnTo>
                    <a:pt x="2571981" y="3447360"/>
                  </a:lnTo>
                  <a:lnTo>
                    <a:pt x="2556858" y="3507121"/>
                  </a:lnTo>
                  <a:lnTo>
                    <a:pt x="2546417" y="3568682"/>
                  </a:lnTo>
                  <a:lnTo>
                    <a:pt x="2537775" y="3630243"/>
                  </a:lnTo>
                  <a:lnTo>
                    <a:pt x="2533455" y="3694325"/>
                  </a:lnTo>
                  <a:lnTo>
                    <a:pt x="2531294" y="3758406"/>
                  </a:lnTo>
                  <a:lnTo>
                    <a:pt x="2533455" y="3821768"/>
                  </a:lnTo>
                  <a:lnTo>
                    <a:pt x="2537775" y="3885849"/>
                  </a:lnTo>
                  <a:lnTo>
                    <a:pt x="2546417" y="3947770"/>
                  </a:lnTo>
                  <a:lnTo>
                    <a:pt x="2556858" y="4009331"/>
                  </a:lnTo>
                  <a:lnTo>
                    <a:pt x="2571981" y="4069093"/>
                  </a:lnTo>
                  <a:lnTo>
                    <a:pt x="2589264" y="4128854"/>
                  </a:lnTo>
                  <a:lnTo>
                    <a:pt x="2608347" y="4186455"/>
                  </a:lnTo>
                  <a:lnTo>
                    <a:pt x="2629591" y="4243696"/>
                  </a:lnTo>
                  <a:lnTo>
                    <a:pt x="2655155" y="4299498"/>
                  </a:lnTo>
                  <a:lnTo>
                    <a:pt x="2682880" y="4352419"/>
                  </a:lnTo>
                  <a:lnTo>
                    <a:pt x="2712765" y="4405700"/>
                  </a:lnTo>
                  <a:lnTo>
                    <a:pt x="2744810" y="4455021"/>
                  </a:lnTo>
                  <a:lnTo>
                    <a:pt x="2780816" y="4503622"/>
                  </a:lnTo>
                  <a:lnTo>
                    <a:pt x="2817182" y="4550783"/>
                  </a:lnTo>
                  <a:lnTo>
                    <a:pt x="2857509" y="4597584"/>
                  </a:lnTo>
                  <a:lnTo>
                    <a:pt x="2898196" y="4640065"/>
                  </a:lnTo>
                  <a:lnTo>
                    <a:pt x="2940683" y="4682546"/>
                  </a:lnTo>
                  <a:lnTo>
                    <a:pt x="2987491" y="4721066"/>
                  </a:lnTo>
                  <a:lnTo>
                    <a:pt x="3034299" y="4757427"/>
                  </a:lnTo>
                  <a:lnTo>
                    <a:pt x="3083267" y="4793428"/>
                  </a:lnTo>
                  <a:lnTo>
                    <a:pt x="3134756" y="4825469"/>
                  </a:lnTo>
                  <a:lnTo>
                    <a:pt x="3185884" y="4855349"/>
                  </a:lnTo>
                  <a:lnTo>
                    <a:pt x="3238813" y="4883070"/>
                  </a:lnTo>
                  <a:lnTo>
                    <a:pt x="3294623" y="4908630"/>
                  </a:lnTo>
                  <a:lnTo>
                    <a:pt x="3351872" y="4929871"/>
                  </a:lnTo>
                  <a:lnTo>
                    <a:pt x="3409482" y="4951111"/>
                  </a:lnTo>
                  <a:lnTo>
                    <a:pt x="3469252" y="4966232"/>
                  </a:lnTo>
                  <a:lnTo>
                    <a:pt x="3529022" y="4981352"/>
                  </a:lnTo>
                  <a:lnTo>
                    <a:pt x="3590593" y="4991792"/>
                  </a:lnTo>
                  <a:lnTo>
                    <a:pt x="3652523" y="5000432"/>
                  </a:lnTo>
                  <a:lnTo>
                    <a:pt x="3716254" y="5004752"/>
                  </a:lnTo>
                  <a:lnTo>
                    <a:pt x="3780345" y="5006552"/>
                  </a:lnTo>
                  <a:lnTo>
                    <a:pt x="3844075" y="5004752"/>
                  </a:lnTo>
                  <a:lnTo>
                    <a:pt x="3907806" y="5000432"/>
                  </a:lnTo>
                  <a:lnTo>
                    <a:pt x="3969736" y="4991792"/>
                  </a:lnTo>
                  <a:lnTo>
                    <a:pt x="4031307" y="4981352"/>
                  </a:lnTo>
                  <a:lnTo>
                    <a:pt x="4093237" y="4966232"/>
                  </a:lnTo>
                  <a:lnTo>
                    <a:pt x="4150847" y="4951111"/>
                  </a:lnTo>
                  <a:lnTo>
                    <a:pt x="4210617" y="4929871"/>
                  </a:lnTo>
                  <a:lnTo>
                    <a:pt x="4265706" y="4908630"/>
                  </a:lnTo>
                  <a:lnTo>
                    <a:pt x="4321516" y="4883070"/>
                  </a:lnTo>
                  <a:lnTo>
                    <a:pt x="4374444" y="4855349"/>
                  </a:lnTo>
                  <a:lnTo>
                    <a:pt x="4427733" y="4825469"/>
                  </a:lnTo>
                  <a:lnTo>
                    <a:pt x="4479222" y="4793428"/>
                  </a:lnTo>
                  <a:lnTo>
                    <a:pt x="4527830" y="4757427"/>
                  </a:lnTo>
                  <a:lnTo>
                    <a:pt x="4574998" y="4721066"/>
                  </a:lnTo>
                  <a:lnTo>
                    <a:pt x="4619646" y="4682546"/>
                  </a:lnTo>
                  <a:lnTo>
                    <a:pt x="4664293" y="4640065"/>
                  </a:lnTo>
                  <a:lnTo>
                    <a:pt x="4704980" y="4597584"/>
                  </a:lnTo>
                  <a:lnTo>
                    <a:pt x="4743147" y="4550783"/>
                  </a:lnTo>
                  <a:lnTo>
                    <a:pt x="4781673" y="4503622"/>
                  </a:lnTo>
                  <a:lnTo>
                    <a:pt x="4815519" y="4455021"/>
                  </a:lnTo>
                  <a:lnTo>
                    <a:pt x="4847564" y="4405700"/>
                  </a:lnTo>
                  <a:lnTo>
                    <a:pt x="4879610" y="4352419"/>
                  </a:lnTo>
                  <a:lnTo>
                    <a:pt x="4907334" y="4299498"/>
                  </a:lnTo>
                  <a:lnTo>
                    <a:pt x="4930738" y="4243696"/>
                  </a:lnTo>
                  <a:lnTo>
                    <a:pt x="4954142" y="4186455"/>
                  </a:lnTo>
                  <a:lnTo>
                    <a:pt x="4973225" y="4128854"/>
                  </a:lnTo>
                  <a:lnTo>
                    <a:pt x="4990508" y="4069093"/>
                  </a:lnTo>
                  <a:lnTo>
                    <a:pt x="5005631" y="4009331"/>
                  </a:lnTo>
                  <a:lnTo>
                    <a:pt x="5016073" y="3947770"/>
                  </a:lnTo>
                  <a:lnTo>
                    <a:pt x="5022554" y="3885849"/>
                  </a:lnTo>
                  <a:lnTo>
                    <a:pt x="5029035" y="3821768"/>
                  </a:lnTo>
                  <a:lnTo>
                    <a:pt x="5029035" y="3758406"/>
                  </a:lnTo>
                  <a:lnTo>
                    <a:pt x="5029035" y="3694325"/>
                  </a:lnTo>
                  <a:lnTo>
                    <a:pt x="5022554" y="3630243"/>
                  </a:lnTo>
                  <a:lnTo>
                    <a:pt x="5016073" y="3568682"/>
                  </a:lnTo>
                  <a:lnTo>
                    <a:pt x="5005631" y="3507121"/>
                  </a:lnTo>
                  <a:lnTo>
                    <a:pt x="4990508" y="3447360"/>
                  </a:lnTo>
                  <a:lnTo>
                    <a:pt x="4973225" y="3387598"/>
                  </a:lnTo>
                  <a:lnTo>
                    <a:pt x="4954142" y="3327837"/>
                  </a:lnTo>
                  <a:lnTo>
                    <a:pt x="4930738" y="3272396"/>
                  </a:lnTo>
                  <a:lnTo>
                    <a:pt x="4907334" y="3216955"/>
                  </a:lnTo>
                  <a:lnTo>
                    <a:pt x="4879610" y="3163674"/>
                  </a:lnTo>
                  <a:lnTo>
                    <a:pt x="4847564" y="3110753"/>
                  </a:lnTo>
                  <a:lnTo>
                    <a:pt x="4815519" y="3059271"/>
                  </a:lnTo>
                  <a:lnTo>
                    <a:pt x="4781673" y="3010310"/>
                  </a:lnTo>
                  <a:lnTo>
                    <a:pt x="4743147" y="2963510"/>
                  </a:lnTo>
                  <a:lnTo>
                    <a:pt x="4704980" y="2918868"/>
                  </a:lnTo>
                  <a:lnTo>
                    <a:pt x="4664293" y="2876388"/>
                  </a:lnTo>
                  <a:lnTo>
                    <a:pt x="4619646" y="2833547"/>
                  </a:lnTo>
                  <a:lnTo>
                    <a:pt x="4574998" y="2795026"/>
                  </a:lnTo>
                  <a:lnTo>
                    <a:pt x="4527830" y="2756865"/>
                  </a:lnTo>
                  <a:lnTo>
                    <a:pt x="4479222" y="2722664"/>
                  </a:lnTo>
                  <a:lnTo>
                    <a:pt x="4427733" y="2690624"/>
                  </a:lnTo>
                  <a:lnTo>
                    <a:pt x="4374444" y="2661103"/>
                  </a:lnTo>
                  <a:lnTo>
                    <a:pt x="4321516" y="2633383"/>
                  </a:lnTo>
                  <a:lnTo>
                    <a:pt x="4265706" y="2607822"/>
                  </a:lnTo>
                  <a:lnTo>
                    <a:pt x="4210617" y="2584422"/>
                  </a:lnTo>
                  <a:lnTo>
                    <a:pt x="4150847" y="2565341"/>
                  </a:lnTo>
                  <a:lnTo>
                    <a:pt x="4093237" y="2548061"/>
                  </a:lnTo>
                  <a:lnTo>
                    <a:pt x="4031307" y="2535101"/>
                  </a:lnTo>
                  <a:lnTo>
                    <a:pt x="3969736" y="2522500"/>
                  </a:lnTo>
                  <a:lnTo>
                    <a:pt x="3907806" y="2516020"/>
                  </a:lnTo>
                  <a:lnTo>
                    <a:pt x="3844075" y="2509540"/>
                  </a:lnTo>
                  <a:lnTo>
                    <a:pt x="3780345" y="2509540"/>
                  </a:lnTo>
                  <a:lnTo>
                    <a:pt x="3716254" y="2509540"/>
                  </a:lnTo>
                  <a:close/>
                  <a:moveTo>
                    <a:pt x="3780345" y="1812925"/>
                  </a:moveTo>
                  <a:lnTo>
                    <a:pt x="3880081" y="1815085"/>
                  </a:lnTo>
                  <a:lnTo>
                    <a:pt x="3978018" y="1823725"/>
                  </a:lnTo>
                  <a:lnTo>
                    <a:pt x="4076314" y="1836326"/>
                  </a:lnTo>
                  <a:lnTo>
                    <a:pt x="4172090" y="1853246"/>
                  </a:lnTo>
                  <a:lnTo>
                    <a:pt x="4265706" y="1874487"/>
                  </a:lnTo>
                  <a:lnTo>
                    <a:pt x="4357522" y="1900407"/>
                  </a:lnTo>
                  <a:lnTo>
                    <a:pt x="4448977" y="1932088"/>
                  </a:lnTo>
                  <a:lnTo>
                    <a:pt x="4536472" y="1966288"/>
                  </a:lnTo>
                  <a:lnTo>
                    <a:pt x="4623967" y="2004449"/>
                  </a:lnTo>
                  <a:lnTo>
                    <a:pt x="4707141" y="2047290"/>
                  </a:lnTo>
                  <a:lnTo>
                    <a:pt x="4788154" y="2094091"/>
                  </a:lnTo>
                  <a:lnTo>
                    <a:pt x="4866647" y="2145572"/>
                  </a:lnTo>
                  <a:lnTo>
                    <a:pt x="4943700" y="2200653"/>
                  </a:lnTo>
                  <a:lnTo>
                    <a:pt x="5018233" y="2258255"/>
                  </a:lnTo>
                  <a:lnTo>
                    <a:pt x="5088445" y="2318016"/>
                  </a:lnTo>
                  <a:lnTo>
                    <a:pt x="5154696" y="2383897"/>
                  </a:lnTo>
                  <a:lnTo>
                    <a:pt x="5220587" y="2450139"/>
                  </a:lnTo>
                  <a:lnTo>
                    <a:pt x="5280357" y="2522500"/>
                  </a:lnTo>
                  <a:lnTo>
                    <a:pt x="5337967" y="2594862"/>
                  </a:lnTo>
                  <a:lnTo>
                    <a:pt x="5393056" y="2671543"/>
                  </a:lnTo>
                  <a:lnTo>
                    <a:pt x="5444545" y="2750385"/>
                  </a:lnTo>
                  <a:lnTo>
                    <a:pt x="5491353" y="2831387"/>
                  </a:lnTo>
                  <a:lnTo>
                    <a:pt x="5533840" y="2914549"/>
                  </a:lnTo>
                  <a:lnTo>
                    <a:pt x="5572366" y="3002030"/>
                  </a:lnTo>
                  <a:lnTo>
                    <a:pt x="5608372" y="3089152"/>
                  </a:lnTo>
                  <a:lnTo>
                    <a:pt x="5638257" y="3180954"/>
                  </a:lnTo>
                  <a:lnTo>
                    <a:pt x="5664182" y="3272396"/>
                  </a:lnTo>
                  <a:lnTo>
                    <a:pt x="5685425" y="3366358"/>
                  </a:lnTo>
                  <a:lnTo>
                    <a:pt x="5702348" y="3462120"/>
                  </a:lnTo>
                  <a:lnTo>
                    <a:pt x="5714950" y="3560042"/>
                  </a:lnTo>
                  <a:lnTo>
                    <a:pt x="5723592" y="3658324"/>
                  </a:lnTo>
                  <a:lnTo>
                    <a:pt x="5725752" y="3758406"/>
                  </a:lnTo>
                  <a:lnTo>
                    <a:pt x="5723592" y="3858128"/>
                  </a:lnTo>
                  <a:lnTo>
                    <a:pt x="5714950" y="3956050"/>
                  </a:lnTo>
                  <a:lnTo>
                    <a:pt x="5702348" y="4054332"/>
                  </a:lnTo>
                  <a:lnTo>
                    <a:pt x="5685425" y="4150094"/>
                  </a:lnTo>
                  <a:lnTo>
                    <a:pt x="5664182" y="4243696"/>
                  </a:lnTo>
                  <a:lnTo>
                    <a:pt x="5638257" y="4335498"/>
                  </a:lnTo>
                  <a:lnTo>
                    <a:pt x="5608372" y="4424780"/>
                  </a:lnTo>
                  <a:lnTo>
                    <a:pt x="5572366" y="4514422"/>
                  </a:lnTo>
                  <a:lnTo>
                    <a:pt x="5533840" y="4599384"/>
                  </a:lnTo>
                  <a:lnTo>
                    <a:pt x="5491353" y="4684706"/>
                  </a:lnTo>
                  <a:lnTo>
                    <a:pt x="5444545" y="4766067"/>
                  </a:lnTo>
                  <a:lnTo>
                    <a:pt x="5393056" y="4844549"/>
                  </a:lnTo>
                  <a:lnTo>
                    <a:pt x="5337967" y="4921591"/>
                  </a:lnTo>
                  <a:lnTo>
                    <a:pt x="5280357" y="4993592"/>
                  </a:lnTo>
                  <a:lnTo>
                    <a:pt x="5220587" y="5064154"/>
                  </a:lnTo>
                  <a:lnTo>
                    <a:pt x="5154696" y="5132555"/>
                  </a:lnTo>
                  <a:lnTo>
                    <a:pt x="5088445" y="5196276"/>
                  </a:lnTo>
                  <a:lnTo>
                    <a:pt x="5018233" y="5257838"/>
                  </a:lnTo>
                  <a:lnTo>
                    <a:pt x="4943700" y="5315799"/>
                  </a:lnTo>
                  <a:lnTo>
                    <a:pt x="4866647" y="5368720"/>
                  </a:lnTo>
                  <a:lnTo>
                    <a:pt x="4788154" y="5420201"/>
                  </a:lnTo>
                  <a:lnTo>
                    <a:pt x="4707141" y="5467002"/>
                  </a:lnTo>
                  <a:lnTo>
                    <a:pt x="4623967" y="5509483"/>
                  </a:lnTo>
                  <a:lnTo>
                    <a:pt x="4536472" y="5550164"/>
                  </a:lnTo>
                  <a:lnTo>
                    <a:pt x="4448977" y="5584005"/>
                  </a:lnTo>
                  <a:lnTo>
                    <a:pt x="4357522" y="5613885"/>
                  </a:lnTo>
                  <a:lnTo>
                    <a:pt x="4265706" y="5641606"/>
                  </a:lnTo>
                  <a:lnTo>
                    <a:pt x="4172090" y="5663206"/>
                  </a:lnTo>
                  <a:lnTo>
                    <a:pt x="4076314" y="5680127"/>
                  </a:lnTo>
                  <a:lnTo>
                    <a:pt x="3978018" y="5692727"/>
                  </a:lnTo>
                  <a:lnTo>
                    <a:pt x="3880081" y="5699207"/>
                  </a:lnTo>
                  <a:lnTo>
                    <a:pt x="3780345" y="5703527"/>
                  </a:lnTo>
                  <a:lnTo>
                    <a:pt x="3680248" y="5699207"/>
                  </a:lnTo>
                  <a:lnTo>
                    <a:pt x="3582311" y="5692727"/>
                  </a:lnTo>
                  <a:lnTo>
                    <a:pt x="3484015" y="5680127"/>
                  </a:lnTo>
                  <a:lnTo>
                    <a:pt x="3390399" y="5663206"/>
                  </a:lnTo>
                  <a:lnTo>
                    <a:pt x="3294623" y="5641606"/>
                  </a:lnTo>
                  <a:lnTo>
                    <a:pt x="3202807" y="5613885"/>
                  </a:lnTo>
                  <a:lnTo>
                    <a:pt x="3113512" y="5584005"/>
                  </a:lnTo>
                  <a:lnTo>
                    <a:pt x="3023857" y="5550164"/>
                  </a:lnTo>
                  <a:lnTo>
                    <a:pt x="2938523" y="5509483"/>
                  </a:lnTo>
                  <a:lnTo>
                    <a:pt x="2855349" y="5467002"/>
                  </a:lnTo>
                  <a:lnTo>
                    <a:pt x="2772175" y="5420201"/>
                  </a:lnTo>
                  <a:lnTo>
                    <a:pt x="2693681" y="5368720"/>
                  </a:lnTo>
                  <a:lnTo>
                    <a:pt x="2618789" y="5315799"/>
                  </a:lnTo>
                  <a:lnTo>
                    <a:pt x="2544256" y="5257838"/>
                  </a:lnTo>
                  <a:lnTo>
                    <a:pt x="2474044" y="5196276"/>
                  </a:lnTo>
                  <a:lnTo>
                    <a:pt x="2405633" y="5132555"/>
                  </a:lnTo>
                  <a:lnTo>
                    <a:pt x="2341902" y="5064154"/>
                  </a:lnTo>
                  <a:lnTo>
                    <a:pt x="2279972" y="4993592"/>
                  </a:lnTo>
                  <a:lnTo>
                    <a:pt x="2222362" y="4921591"/>
                  </a:lnTo>
                  <a:lnTo>
                    <a:pt x="2169433" y="4844549"/>
                  </a:lnTo>
                  <a:lnTo>
                    <a:pt x="2117944" y="4766067"/>
                  </a:lnTo>
                  <a:lnTo>
                    <a:pt x="2071137" y="4684706"/>
                  </a:lnTo>
                  <a:lnTo>
                    <a:pt x="2028290" y="4599384"/>
                  </a:lnTo>
                  <a:lnTo>
                    <a:pt x="1987963" y="4514422"/>
                  </a:lnTo>
                  <a:lnTo>
                    <a:pt x="1954117" y="4424780"/>
                  </a:lnTo>
                  <a:lnTo>
                    <a:pt x="1924232" y="4335498"/>
                  </a:lnTo>
                  <a:lnTo>
                    <a:pt x="1896147" y="4243696"/>
                  </a:lnTo>
                  <a:lnTo>
                    <a:pt x="1874904" y="4150094"/>
                  </a:lnTo>
                  <a:lnTo>
                    <a:pt x="1857981" y="4054332"/>
                  </a:lnTo>
                  <a:lnTo>
                    <a:pt x="1845379" y="3956050"/>
                  </a:lnTo>
                  <a:lnTo>
                    <a:pt x="1838898" y="3858128"/>
                  </a:lnTo>
                  <a:lnTo>
                    <a:pt x="1836737" y="3758406"/>
                  </a:lnTo>
                  <a:lnTo>
                    <a:pt x="1838898" y="3658324"/>
                  </a:lnTo>
                  <a:lnTo>
                    <a:pt x="1845379" y="3560042"/>
                  </a:lnTo>
                  <a:lnTo>
                    <a:pt x="1857981" y="3462120"/>
                  </a:lnTo>
                  <a:lnTo>
                    <a:pt x="1874904" y="3366358"/>
                  </a:lnTo>
                  <a:lnTo>
                    <a:pt x="1896147" y="3272396"/>
                  </a:lnTo>
                  <a:lnTo>
                    <a:pt x="1924232" y="3180954"/>
                  </a:lnTo>
                  <a:lnTo>
                    <a:pt x="1954117" y="3089152"/>
                  </a:lnTo>
                  <a:lnTo>
                    <a:pt x="1987963" y="3002030"/>
                  </a:lnTo>
                  <a:lnTo>
                    <a:pt x="2028290" y="2914549"/>
                  </a:lnTo>
                  <a:lnTo>
                    <a:pt x="2071137" y="2831387"/>
                  </a:lnTo>
                  <a:lnTo>
                    <a:pt x="2117944" y="2750385"/>
                  </a:lnTo>
                  <a:lnTo>
                    <a:pt x="2169433" y="2671543"/>
                  </a:lnTo>
                  <a:lnTo>
                    <a:pt x="2222362" y="2594862"/>
                  </a:lnTo>
                  <a:lnTo>
                    <a:pt x="2279972" y="2522500"/>
                  </a:lnTo>
                  <a:lnTo>
                    <a:pt x="2341902" y="2450139"/>
                  </a:lnTo>
                  <a:lnTo>
                    <a:pt x="2405633" y="2383897"/>
                  </a:lnTo>
                  <a:lnTo>
                    <a:pt x="2474044" y="2318016"/>
                  </a:lnTo>
                  <a:lnTo>
                    <a:pt x="2544256" y="2258255"/>
                  </a:lnTo>
                  <a:lnTo>
                    <a:pt x="2618789" y="2200653"/>
                  </a:lnTo>
                  <a:lnTo>
                    <a:pt x="2693681" y="2145572"/>
                  </a:lnTo>
                  <a:lnTo>
                    <a:pt x="2772175" y="2094091"/>
                  </a:lnTo>
                  <a:lnTo>
                    <a:pt x="2855349" y="2047290"/>
                  </a:lnTo>
                  <a:lnTo>
                    <a:pt x="2938523" y="2004449"/>
                  </a:lnTo>
                  <a:lnTo>
                    <a:pt x="3023857" y="1966288"/>
                  </a:lnTo>
                  <a:lnTo>
                    <a:pt x="3113512" y="1932088"/>
                  </a:lnTo>
                  <a:lnTo>
                    <a:pt x="3202807" y="1900407"/>
                  </a:lnTo>
                  <a:lnTo>
                    <a:pt x="3294623" y="1874487"/>
                  </a:lnTo>
                  <a:lnTo>
                    <a:pt x="3390399" y="1853246"/>
                  </a:lnTo>
                  <a:lnTo>
                    <a:pt x="3484015" y="1836326"/>
                  </a:lnTo>
                  <a:lnTo>
                    <a:pt x="3582311" y="1823725"/>
                  </a:lnTo>
                  <a:lnTo>
                    <a:pt x="3680248" y="1815085"/>
                  </a:lnTo>
                  <a:lnTo>
                    <a:pt x="3780345" y="1812925"/>
                  </a:lnTo>
                  <a:close/>
                  <a:moveTo>
                    <a:pt x="5797084" y="1323975"/>
                  </a:moveTo>
                  <a:lnTo>
                    <a:pt x="5843869" y="1326135"/>
                  </a:lnTo>
                  <a:lnTo>
                    <a:pt x="5886695" y="1332615"/>
                  </a:lnTo>
                  <a:lnTo>
                    <a:pt x="5929162" y="1343414"/>
                  </a:lnTo>
                  <a:lnTo>
                    <a:pt x="5969829" y="1358172"/>
                  </a:lnTo>
                  <a:lnTo>
                    <a:pt x="6007977" y="1377611"/>
                  </a:lnTo>
                  <a:lnTo>
                    <a:pt x="6044325" y="1398849"/>
                  </a:lnTo>
                  <a:lnTo>
                    <a:pt x="6078514" y="1424407"/>
                  </a:lnTo>
                  <a:lnTo>
                    <a:pt x="6110184" y="1452125"/>
                  </a:lnTo>
                  <a:lnTo>
                    <a:pt x="6137895" y="1484162"/>
                  </a:lnTo>
                  <a:lnTo>
                    <a:pt x="6163447" y="1518000"/>
                  </a:lnTo>
                  <a:lnTo>
                    <a:pt x="6186839" y="1554357"/>
                  </a:lnTo>
                  <a:lnTo>
                    <a:pt x="6203754" y="1592514"/>
                  </a:lnTo>
                  <a:lnTo>
                    <a:pt x="6218869" y="1632831"/>
                  </a:lnTo>
                  <a:lnTo>
                    <a:pt x="6229666" y="1675667"/>
                  </a:lnTo>
                  <a:lnTo>
                    <a:pt x="6237943" y="1720304"/>
                  </a:lnTo>
                  <a:lnTo>
                    <a:pt x="6240102" y="1764940"/>
                  </a:lnTo>
                  <a:lnTo>
                    <a:pt x="6237943" y="1809937"/>
                  </a:lnTo>
                  <a:lnTo>
                    <a:pt x="6229666" y="1854573"/>
                  </a:lnTo>
                  <a:lnTo>
                    <a:pt x="6218869" y="1894890"/>
                  </a:lnTo>
                  <a:lnTo>
                    <a:pt x="6203754" y="1937726"/>
                  </a:lnTo>
                  <a:lnTo>
                    <a:pt x="6186839" y="1976243"/>
                  </a:lnTo>
                  <a:lnTo>
                    <a:pt x="6163447" y="2012601"/>
                  </a:lnTo>
                  <a:lnTo>
                    <a:pt x="6137895" y="2046438"/>
                  </a:lnTo>
                  <a:lnTo>
                    <a:pt x="6110184" y="2076315"/>
                  </a:lnTo>
                  <a:lnTo>
                    <a:pt x="6078514" y="2106193"/>
                  </a:lnTo>
                  <a:lnTo>
                    <a:pt x="6044325" y="2131751"/>
                  </a:lnTo>
                  <a:lnTo>
                    <a:pt x="6007977" y="2152989"/>
                  </a:lnTo>
                  <a:lnTo>
                    <a:pt x="5969829" y="2172068"/>
                  </a:lnTo>
                  <a:lnTo>
                    <a:pt x="5929162" y="2187187"/>
                  </a:lnTo>
                  <a:lnTo>
                    <a:pt x="5886695" y="2197626"/>
                  </a:lnTo>
                  <a:lnTo>
                    <a:pt x="5843869" y="2204106"/>
                  </a:lnTo>
                  <a:lnTo>
                    <a:pt x="5797084" y="2206265"/>
                  </a:lnTo>
                  <a:lnTo>
                    <a:pt x="5752458" y="2204106"/>
                  </a:lnTo>
                  <a:lnTo>
                    <a:pt x="5709992" y="2197626"/>
                  </a:lnTo>
                  <a:lnTo>
                    <a:pt x="5667166" y="2187187"/>
                  </a:lnTo>
                  <a:lnTo>
                    <a:pt x="5626859" y="2172068"/>
                  </a:lnTo>
                  <a:lnTo>
                    <a:pt x="5588351" y="2152989"/>
                  </a:lnTo>
                  <a:lnTo>
                    <a:pt x="5552362" y="2131751"/>
                  </a:lnTo>
                  <a:lnTo>
                    <a:pt x="5518173" y="2106193"/>
                  </a:lnTo>
                  <a:lnTo>
                    <a:pt x="5486144" y="2076315"/>
                  </a:lnTo>
                  <a:lnTo>
                    <a:pt x="5456273" y="2046438"/>
                  </a:lnTo>
                  <a:lnTo>
                    <a:pt x="5432881" y="2012601"/>
                  </a:lnTo>
                  <a:lnTo>
                    <a:pt x="5409488" y="1976243"/>
                  </a:lnTo>
                  <a:lnTo>
                    <a:pt x="5390054" y="1937726"/>
                  </a:lnTo>
                  <a:lnTo>
                    <a:pt x="5375299" y="1894890"/>
                  </a:lnTo>
                  <a:lnTo>
                    <a:pt x="5364503" y="1854573"/>
                  </a:lnTo>
                  <a:lnTo>
                    <a:pt x="5358385" y="1809937"/>
                  </a:lnTo>
                  <a:lnTo>
                    <a:pt x="5356225" y="1764940"/>
                  </a:lnTo>
                  <a:lnTo>
                    <a:pt x="5358385" y="1720304"/>
                  </a:lnTo>
                  <a:lnTo>
                    <a:pt x="5364503" y="1675667"/>
                  </a:lnTo>
                  <a:lnTo>
                    <a:pt x="5375299" y="1632831"/>
                  </a:lnTo>
                  <a:lnTo>
                    <a:pt x="5390054" y="1592514"/>
                  </a:lnTo>
                  <a:lnTo>
                    <a:pt x="5409488" y="1554357"/>
                  </a:lnTo>
                  <a:lnTo>
                    <a:pt x="5432881" y="1518000"/>
                  </a:lnTo>
                  <a:lnTo>
                    <a:pt x="5456273" y="1484162"/>
                  </a:lnTo>
                  <a:lnTo>
                    <a:pt x="5486144" y="1452125"/>
                  </a:lnTo>
                  <a:lnTo>
                    <a:pt x="5518173" y="1424407"/>
                  </a:lnTo>
                  <a:lnTo>
                    <a:pt x="5552362" y="1398849"/>
                  </a:lnTo>
                  <a:lnTo>
                    <a:pt x="5588351" y="1377611"/>
                  </a:lnTo>
                  <a:lnTo>
                    <a:pt x="5626859" y="1358172"/>
                  </a:lnTo>
                  <a:lnTo>
                    <a:pt x="5667166" y="1343414"/>
                  </a:lnTo>
                  <a:lnTo>
                    <a:pt x="5709992" y="1332615"/>
                  </a:lnTo>
                  <a:lnTo>
                    <a:pt x="5752458" y="1326135"/>
                  </a:lnTo>
                  <a:lnTo>
                    <a:pt x="5797084" y="1323975"/>
                  </a:lnTo>
                  <a:close/>
                  <a:moveTo>
                    <a:pt x="2126429" y="696930"/>
                  </a:moveTo>
                  <a:lnTo>
                    <a:pt x="2043272" y="703050"/>
                  </a:lnTo>
                  <a:lnTo>
                    <a:pt x="1960116" y="709530"/>
                  </a:lnTo>
                  <a:lnTo>
                    <a:pt x="1881639" y="722489"/>
                  </a:lnTo>
                  <a:lnTo>
                    <a:pt x="1804602" y="737248"/>
                  </a:lnTo>
                  <a:lnTo>
                    <a:pt x="1730086" y="754168"/>
                  </a:lnTo>
                  <a:lnTo>
                    <a:pt x="1655569" y="775407"/>
                  </a:lnTo>
                  <a:lnTo>
                    <a:pt x="1585012" y="798806"/>
                  </a:lnTo>
                  <a:lnTo>
                    <a:pt x="1516975" y="824725"/>
                  </a:lnTo>
                  <a:lnTo>
                    <a:pt x="1451097" y="856403"/>
                  </a:lnTo>
                  <a:lnTo>
                    <a:pt x="1387021" y="888442"/>
                  </a:lnTo>
                  <a:lnTo>
                    <a:pt x="1325103" y="924800"/>
                  </a:lnTo>
                  <a:lnTo>
                    <a:pt x="1265706" y="962959"/>
                  </a:lnTo>
                  <a:lnTo>
                    <a:pt x="1208108" y="1005797"/>
                  </a:lnTo>
                  <a:lnTo>
                    <a:pt x="1154831" y="1050435"/>
                  </a:lnTo>
                  <a:lnTo>
                    <a:pt x="1103713" y="1099393"/>
                  </a:lnTo>
                  <a:lnTo>
                    <a:pt x="1054754" y="1150511"/>
                  </a:lnTo>
                  <a:lnTo>
                    <a:pt x="1010116" y="1203788"/>
                  </a:lnTo>
                  <a:lnTo>
                    <a:pt x="967278" y="1261386"/>
                  </a:lnTo>
                  <a:lnTo>
                    <a:pt x="928760" y="1318983"/>
                  </a:lnTo>
                  <a:lnTo>
                    <a:pt x="890602" y="1380901"/>
                  </a:lnTo>
                  <a:lnTo>
                    <a:pt x="858563" y="1444618"/>
                  </a:lnTo>
                  <a:lnTo>
                    <a:pt x="826885" y="1513015"/>
                  </a:lnTo>
                  <a:lnTo>
                    <a:pt x="800965" y="1581052"/>
                  </a:lnTo>
                  <a:lnTo>
                    <a:pt x="775407" y="1651249"/>
                  </a:lnTo>
                  <a:lnTo>
                    <a:pt x="756328" y="1725766"/>
                  </a:lnTo>
                  <a:lnTo>
                    <a:pt x="737248" y="1800283"/>
                  </a:lnTo>
                  <a:lnTo>
                    <a:pt x="722489" y="1879119"/>
                  </a:lnTo>
                  <a:lnTo>
                    <a:pt x="711689" y="1957956"/>
                  </a:lnTo>
                  <a:lnTo>
                    <a:pt x="703050" y="2041112"/>
                  </a:lnTo>
                  <a:lnTo>
                    <a:pt x="699090" y="2124269"/>
                  </a:lnTo>
                  <a:lnTo>
                    <a:pt x="696930" y="2209585"/>
                  </a:lnTo>
                  <a:lnTo>
                    <a:pt x="696930" y="5330651"/>
                  </a:lnTo>
                  <a:lnTo>
                    <a:pt x="699090" y="5418127"/>
                  </a:lnTo>
                  <a:lnTo>
                    <a:pt x="703050" y="5503084"/>
                  </a:lnTo>
                  <a:lnTo>
                    <a:pt x="711689" y="5586240"/>
                  </a:lnTo>
                  <a:lnTo>
                    <a:pt x="724289" y="5667237"/>
                  </a:lnTo>
                  <a:lnTo>
                    <a:pt x="739408" y="5746073"/>
                  </a:lnTo>
                  <a:lnTo>
                    <a:pt x="758487" y="5822750"/>
                  </a:lnTo>
                  <a:lnTo>
                    <a:pt x="779726" y="5897267"/>
                  </a:lnTo>
                  <a:lnTo>
                    <a:pt x="805646" y="5969984"/>
                  </a:lnTo>
                  <a:lnTo>
                    <a:pt x="833004" y="6040181"/>
                  </a:lnTo>
                  <a:lnTo>
                    <a:pt x="865043" y="6108218"/>
                  </a:lnTo>
                  <a:lnTo>
                    <a:pt x="899241" y="6172295"/>
                  </a:lnTo>
                  <a:lnTo>
                    <a:pt x="937760" y="6236372"/>
                  </a:lnTo>
                  <a:lnTo>
                    <a:pt x="980238" y="6295770"/>
                  </a:lnTo>
                  <a:lnTo>
                    <a:pt x="1022716" y="6353367"/>
                  </a:lnTo>
                  <a:lnTo>
                    <a:pt x="1071674" y="6408805"/>
                  </a:lnTo>
                  <a:lnTo>
                    <a:pt x="1122792" y="6459923"/>
                  </a:lnTo>
                  <a:lnTo>
                    <a:pt x="1173909" y="6506721"/>
                  </a:lnTo>
                  <a:lnTo>
                    <a:pt x="1229347" y="6553519"/>
                  </a:lnTo>
                  <a:lnTo>
                    <a:pt x="1286944" y="6594197"/>
                  </a:lnTo>
                  <a:lnTo>
                    <a:pt x="1346342" y="6634515"/>
                  </a:lnTo>
                  <a:lnTo>
                    <a:pt x="1408260" y="6670873"/>
                  </a:lnTo>
                  <a:lnTo>
                    <a:pt x="1472337" y="6702912"/>
                  </a:lnTo>
                  <a:lnTo>
                    <a:pt x="1538214" y="6732431"/>
                  </a:lnTo>
                  <a:lnTo>
                    <a:pt x="1606611" y="6760510"/>
                  </a:lnTo>
                  <a:lnTo>
                    <a:pt x="1678968" y="6783909"/>
                  </a:lnTo>
                  <a:lnTo>
                    <a:pt x="1751685" y="6805148"/>
                  </a:lnTo>
                  <a:lnTo>
                    <a:pt x="1825842" y="6822067"/>
                  </a:lnTo>
                  <a:lnTo>
                    <a:pt x="1902878" y="6836826"/>
                  </a:lnTo>
                  <a:lnTo>
                    <a:pt x="1981355" y="6847626"/>
                  </a:lnTo>
                  <a:lnTo>
                    <a:pt x="2062712" y="6856265"/>
                  </a:lnTo>
                  <a:lnTo>
                    <a:pt x="2143348" y="6860225"/>
                  </a:lnTo>
                  <a:lnTo>
                    <a:pt x="2228664" y="6862385"/>
                  </a:lnTo>
                  <a:lnTo>
                    <a:pt x="5332811" y="6862385"/>
                  </a:lnTo>
                  <a:lnTo>
                    <a:pt x="5418127" y="6860225"/>
                  </a:lnTo>
                  <a:lnTo>
                    <a:pt x="5503084" y="6856265"/>
                  </a:lnTo>
                  <a:lnTo>
                    <a:pt x="5584080" y="6847626"/>
                  </a:lnTo>
                  <a:lnTo>
                    <a:pt x="5665077" y="6836826"/>
                  </a:lnTo>
                  <a:lnTo>
                    <a:pt x="5743913" y="6822067"/>
                  </a:lnTo>
                  <a:lnTo>
                    <a:pt x="5818790" y="6805148"/>
                  </a:lnTo>
                  <a:lnTo>
                    <a:pt x="5892947" y="6783909"/>
                  </a:lnTo>
                  <a:lnTo>
                    <a:pt x="5965664" y="6760510"/>
                  </a:lnTo>
                  <a:lnTo>
                    <a:pt x="6033701" y="6734591"/>
                  </a:lnTo>
                  <a:lnTo>
                    <a:pt x="6102098" y="6704712"/>
                  </a:lnTo>
                  <a:lnTo>
                    <a:pt x="6165815" y="6670873"/>
                  </a:lnTo>
                  <a:lnTo>
                    <a:pt x="6227733" y="6636675"/>
                  </a:lnTo>
                  <a:lnTo>
                    <a:pt x="6287130" y="6596357"/>
                  </a:lnTo>
                  <a:lnTo>
                    <a:pt x="6345087" y="6555678"/>
                  </a:lnTo>
                  <a:lnTo>
                    <a:pt x="6398005" y="6511040"/>
                  </a:lnTo>
                  <a:lnTo>
                    <a:pt x="6451283" y="6462082"/>
                  </a:lnTo>
                  <a:lnTo>
                    <a:pt x="6500601" y="6410965"/>
                  </a:lnTo>
                  <a:lnTo>
                    <a:pt x="6545239" y="6357327"/>
                  </a:lnTo>
                  <a:lnTo>
                    <a:pt x="6589877" y="6302249"/>
                  </a:lnTo>
                  <a:lnTo>
                    <a:pt x="6628395" y="6242492"/>
                  </a:lnTo>
                  <a:lnTo>
                    <a:pt x="6666554" y="6180575"/>
                  </a:lnTo>
                  <a:lnTo>
                    <a:pt x="6700752" y="6116857"/>
                  </a:lnTo>
                  <a:lnTo>
                    <a:pt x="6730271" y="6050620"/>
                  </a:lnTo>
                  <a:lnTo>
                    <a:pt x="6758350" y="5980423"/>
                  </a:lnTo>
                  <a:lnTo>
                    <a:pt x="6783909" y="5910226"/>
                  </a:lnTo>
                  <a:lnTo>
                    <a:pt x="6805148" y="5835709"/>
                  </a:lnTo>
                  <a:lnTo>
                    <a:pt x="6822067" y="5759033"/>
                  </a:lnTo>
                  <a:lnTo>
                    <a:pt x="6836826" y="5682356"/>
                  </a:lnTo>
                  <a:lnTo>
                    <a:pt x="6849786" y="5601359"/>
                  </a:lnTo>
                  <a:lnTo>
                    <a:pt x="6856265" y="5520003"/>
                  </a:lnTo>
                  <a:lnTo>
                    <a:pt x="6862385" y="5435047"/>
                  </a:lnTo>
                  <a:lnTo>
                    <a:pt x="6864545" y="5347570"/>
                  </a:lnTo>
                  <a:lnTo>
                    <a:pt x="6864545" y="2209585"/>
                  </a:lnTo>
                  <a:lnTo>
                    <a:pt x="6862385" y="2126429"/>
                  </a:lnTo>
                  <a:lnTo>
                    <a:pt x="6858425" y="2043272"/>
                  </a:lnTo>
                  <a:lnTo>
                    <a:pt x="6849786" y="1964436"/>
                  </a:lnTo>
                  <a:lnTo>
                    <a:pt x="6836826" y="1885599"/>
                  </a:lnTo>
                  <a:lnTo>
                    <a:pt x="6822067" y="1808922"/>
                  </a:lnTo>
                  <a:lnTo>
                    <a:pt x="6805148" y="1734405"/>
                  </a:lnTo>
                  <a:lnTo>
                    <a:pt x="6783909" y="1662049"/>
                  </a:lnTo>
                  <a:lnTo>
                    <a:pt x="6760510" y="1591492"/>
                  </a:lnTo>
                  <a:lnTo>
                    <a:pt x="6732431" y="1521295"/>
                  </a:lnTo>
                  <a:lnTo>
                    <a:pt x="6702912" y="1455058"/>
                  </a:lnTo>
                  <a:lnTo>
                    <a:pt x="6668714" y="1391340"/>
                  </a:lnTo>
                  <a:lnTo>
                    <a:pt x="6632355" y="1331583"/>
                  </a:lnTo>
                  <a:lnTo>
                    <a:pt x="6592037" y="1272185"/>
                  </a:lnTo>
                  <a:lnTo>
                    <a:pt x="6549199" y="1214228"/>
                  </a:lnTo>
                  <a:lnTo>
                    <a:pt x="6504561" y="1161310"/>
                  </a:lnTo>
                  <a:lnTo>
                    <a:pt x="6455603" y="1108032"/>
                  </a:lnTo>
                  <a:lnTo>
                    <a:pt x="6404485" y="1058715"/>
                  </a:lnTo>
                  <a:lnTo>
                    <a:pt x="6351207" y="1014076"/>
                  </a:lnTo>
                  <a:lnTo>
                    <a:pt x="6293610" y="969438"/>
                  </a:lnTo>
                  <a:lnTo>
                    <a:pt x="6234212" y="930920"/>
                  </a:lnTo>
                  <a:lnTo>
                    <a:pt x="6172295" y="892762"/>
                  </a:lnTo>
                  <a:lnTo>
                    <a:pt x="6108218" y="858563"/>
                  </a:lnTo>
                  <a:lnTo>
                    <a:pt x="6042340" y="829044"/>
                  </a:lnTo>
                  <a:lnTo>
                    <a:pt x="5974303" y="800966"/>
                  </a:lnTo>
                  <a:lnTo>
                    <a:pt x="5901587" y="775407"/>
                  </a:lnTo>
                  <a:lnTo>
                    <a:pt x="5829230" y="754168"/>
                  </a:lnTo>
                  <a:lnTo>
                    <a:pt x="5754713" y="737248"/>
                  </a:lnTo>
                  <a:lnTo>
                    <a:pt x="5677676" y="722489"/>
                  </a:lnTo>
                  <a:lnTo>
                    <a:pt x="5599200" y="711689"/>
                  </a:lnTo>
                  <a:lnTo>
                    <a:pt x="5518203" y="703050"/>
                  </a:lnTo>
                  <a:lnTo>
                    <a:pt x="5435047" y="696930"/>
                  </a:lnTo>
                  <a:lnTo>
                    <a:pt x="5349730" y="696930"/>
                  </a:lnTo>
                  <a:lnTo>
                    <a:pt x="2211745" y="696930"/>
                  </a:lnTo>
                  <a:lnTo>
                    <a:pt x="2126429" y="696930"/>
                  </a:lnTo>
                  <a:close/>
                  <a:moveTo>
                    <a:pt x="2149828" y="0"/>
                  </a:moveTo>
                  <a:lnTo>
                    <a:pt x="2211745" y="0"/>
                  </a:lnTo>
                  <a:lnTo>
                    <a:pt x="5349730" y="0"/>
                  </a:lnTo>
                  <a:lnTo>
                    <a:pt x="5469245" y="2160"/>
                  </a:lnTo>
                  <a:lnTo>
                    <a:pt x="5586240" y="10800"/>
                  </a:lnTo>
                  <a:lnTo>
                    <a:pt x="5645998" y="15119"/>
                  </a:lnTo>
                  <a:lnTo>
                    <a:pt x="5703595" y="23399"/>
                  </a:lnTo>
                  <a:lnTo>
                    <a:pt x="5759033" y="29879"/>
                  </a:lnTo>
                  <a:lnTo>
                    <a:pt x="5816630" y="40678"/>
                  </a:lnTo>
                  <a:lnTo>
                    <a:pt x="5871708" y="51118"/>
                  </a:lnTo>
                  <a:lnTo>
                    <a:pt x="5925346" y="61917"/>
                  </a:lnTo>
                  <a:lnTo>
                    <a:pt x="5980423" y="74517"/>
                  </a:lnTo>
                  <a:lnTo>
                    <a:pt x="6033701" y="89636"/>
                  </a:lnTo>
                  <a:lnTo>
                    <a:pt x="6086979" y="104396"/>
                  </a:lnTo>
                  <a:lnTo>
                    <a:pt x="6138096" y="121315"/>
                  </a:lnTo>
                  <a:lnTo>
                    <a:pt x="6191374" y="138234"/>
                  </a:lnTo>
                  <a:lnTo>
                    <a:pt x="6240332" y="157673"/>
                  </a:lnTo>
                  <a:lnTo>
                    <a:pt x="6291450" y="176752"/>
                  </a:lnTo>
                  <a:lnTo>
                    <a:pt x="6340768" y="197991"/>
                  </a:lnTo>
                  <a:lnTo>
                    <a:pt x="6389726" y="221390"/>
                  </a:lnTo>
                  <a:lnTo>
                    <a:pt x="6436524" y="245150"/>
                  </a:lnTo>
                  <a:lnTo>
                    <a:pt x="6485481" y="270348"/>
                  </a:lnTo>
                  <a:lnTo>
                    <a:pt x="6530120" y="296267"/>
                  </a:lnTo>
                  <a:lnTo>
                    <a:pt x="6576917" y="323986"/>
                  </a:lnTo>
                  <a:lnTo>
                    <a:pt x="6621556" y="351705"/>
                  </a:lnTo>
                  <a:lnTo>
                    <a:pt x="6664394" y="381224"/>
                  </a:lnTo>
                  <a:lnTo>
                    <a:pt x="6709032" y="411462"/>
                  </a:lnTo>
                  <a:lnTo>
                    <a:pt x="6751870" y="443141"/>
                  </a:lnTo>
                  <a:lnTo>
                    <a:pt x="6792188" y="475180"/>
                  </a:lnTo>
                  <a:lnTo>
                    <a:pt x="6832866" y="509018"/>
                  </a:lnTo>
                  <a:lnTo>
                    <a:pt x="6873185" y="545377"/>
                  </a:lnTo>
                  <a:lnTo>
                    <a:pt x="6911703" y="581735"/>
                  </a:lnTo>
                  <a:lnTo>
                    <a:pt x="6949861" y="617733"/>
                  </a:lnTo>
                  <a:lnTo>
                    <a:pt x="6986220" y="656252"/>
                  </a:lnTo>
                  <a:lnTo>
                    <a:pt x="7022578" y="696930"/>
                  </a:lnTo>
                  <a:lnTo>
                    <a:pt x="7056417" y="735088"/>
                  </a:lnTo>
                  <a:lnTo>
                    <a:pt x="7090615" y="775407"/>
                  </a:lnTo>
                  <a:lnTo>
                    <a:pt x="7122654" y="818245"/>
                  </a:lnTo>
                  <a:lnTo>
                    <a:pt x="7154692" y="860723"/>
                  </a:lnTo>
                  <a:lnTo>
                    <a:pt x="7184211" y="903201"/>
                  </a:lnTo>
                  <a:lnTo>
                    <a:pt x="7214090" y="946039"/>
                  </a:lnTo>
                  <a:lnTo>
                    <a:pt x="7241808" y="990678"/>
                  </a:lnTo>
                  <a:lnTo>
                    <a:pt x="7267368" y="1037475"/>
                  </a:lnTo>
                  <a:lnTo>
                    <a:pt x="7292926" y="1082474"/>
                  </a:lnTo>
                  <a:lnTo>
                    <a:pt x="7318486" y="1129272"/>
                  </a:lnTo>
                  <a:lnTo>
                    <a:pt x="7341884" y="1178229"/>
                  </a:lnTo>
                  <a:lnTo>
                    <a:pt x="7363124" y="1227187"/>
                  </a:lnTo>
                  <a:lnTo>
                    <a:pt x="7384722" y="1276145"/>
                  </a:lnTo>
                  <a:lnTo>
                    <a:pt x="7403802" y="1325103"/>
                  </a:lnTo>
                  <a:lnTo>
                    <a:pt x="7422881" y="1376581"/>
                  </a:lnTo>
                  <a:lnTo>
                    <a:pt x="7440160" y="1427699"/>
                  </a:lnTo>
                  <a:lnTo>
                    <a:pt x="7457080" y="1478457"/>
                  </a:lnTo>
                  <a:lnTo>
                    <a:pt x="7471839" y="1532094"/>
                  </a:lnTo>
                  <a:lnTo>
                    <a:pt x="7486958" y="1585012"/>
                  </a:lnTo>
                  <a:lnTo>
                    <a:pt x="7497398" y="1638650"/>
                  </a:lnTo>
                  <a:lnTo>
                    <a:pt x="7510357" y="1693727"/>
                  </a:lnTo>
                  <a:lnTo>
                    <a:pt x="7520796" y="1747005"/>
                  </a:lnTo>
                  <a:lnTo>
                    <a:pt x="7529436" y="1804602"/>
                  </a:lnTo>
                  <a:lnTo>
                    <a:pt x="7538076" y="1860040"/>
                  </a:lnTo>
                  <a:lnTo>
                    <a:pt x="7551036" y="1975235"/>
                  </a:lnTo>
                  <a:lnTo>
                    <a:pt x="7557155" y="2090070"/>
                  </a:lnTo>
                  <a:lnTo>
                    <a:pt x="7559315" y="2209585"/>
                  </a:lnTo>
                  <a:lnTo>
                    <a:pt x="7559315" y="5347570"/>
                  </a:lnTo>
                  <a:lnTo>
                    <a:pt x="7557155" y="5471405"/>
                  </a:lnTo>
                  <a:lnTo>
                    <a:pt x="7553196" y="5531162"/>
                  </a:lnTo>
                  <a:lnTo>
                    <a:pt x="7548516" y="5590560"/>
                  </a:lnTo>
                  <a:lnTo>
                    <a:pt x="7544196" y="5648157"/>
                  </a:lnTo>
                  <a:lnTo>
                    <a:pt x="7538076" y="5707915"/>
                  </a:lnTo>
                  <a:lnTo>
                    <a:pt x="7529436" y="5765152"/>
                  </a:lnTo>
                  <a:lnTo>
                    <a:pt x="7518637" y="5820590"/>
                  </a:lnTo>
                  <a:lnTo>
                    <a:pt x="7508197" y="5878188"/>
                  </a:lnTo>
                  <a:lnTo>
                    <a:pt x="7497398" y="5933625"/>
                  </a:lnTo>
                  <a:lnTo>
                    <a:pt x="7484798" y="5989063"/>
                  </a:lnTo>
                  <a:lnTo>
                    <a:pt x="7469679" y="6042340"/>
                  </a:lnTo>
                  <a:lnTo>
                    <a:pt x="7454920" y="6095618"/>
                  </a:lnTo>
                  <a:lnTo>
                    <a:pt x="7438000" y="6148896"/>
                  </a:lnTo>
                  <a:lnTo>
                    <a:pt x="7421081" y="6200014"/>
                  </a:lnTo>
                  <a:lnTo>
                    <a:pt x="7401642" y="6251132"/>
                  </a:lnTo>
                  <a:lnTo>
                    <a:pt x="7380402" y="6302249"/>
                  </a:lnTo>
                  <a:lnTo>
                    <a:pt x="7359164" y="6351207"/>
                  </a:lnTo>
                  <a:lnTo>
                    <a:pt x="7337924" y="6400165"/>
                  </a:lnTo>
                  <a:lnTo>
                    <a:pt x="7312366" y="6449123"/>
                  </a:lnTo>
                  <a:lnTo>
                    <a:pt x="7288966" y="6496281"/>
                  </a:lnTo>
                  <a:lnTo>
                    <a:pt x="7260888" y="6543079"/>
                  </a:lnTo>
                  <a:lnTo>
                    <a:pt x="7235329" y="6587717"/>
                  </a:lnTo>
                  <a:lnTo>
                    <a:pt x="7205810" y="6632355"/>
                  </a:lnTo>
                  <a:lnTo>
                    <a:pt x="7175932" y="6677353"/>
                  </a:lnTo>
                  <a:lnTo>
                    <a:pt x="7146053" y="6719831"/>
                  </a:lnTo>
                  <a:lnTo>
                    <a:pt x="7114014" y="6762670"/>
                  </a:lnTo>
                  <a:lnTo>
                    <a:pt x="7079816" y="6802988"/>
                  </a:lnTo>
                  <a:lnTo>
                    <a:pt x="7045977" y="6843306"/>
                  </a:lnTo>
                  <a:lnTo>
                    <a:pt x="7011779" y="6883624"/>
                  </a:lnTo>
                  <a:lnTo>
                    <a:pt x="6973260" y="6922143"/>
                  </a:lnTo>
                  <a:lnTo>
                    <a:pt x="6937262" y="6960661"/>
                  </a:lnTo>
                  <a:lnTo>
                    <a:pt x="6898744" y="6996659"/>
                  </a:lnTo>
                  <a:lnTo>
                    <a:pt x="6860225" y="7030858"/>
                  </a:lnTo>
                  <a:lnTo>
                    <a:pt x="6819907" y="7065057"/>
                  </a:lnTo>
                  <a:lnTo>
                    <a:pt x="6779589" y="7098895"/>
                  </a:lnTo>
                  <a:lnTo>
                    <a:pt x="6736751" y="7130934"/>
                  </a:lnTo>
                  <a:lnTo>
                    <a:pt x="6696432" y="7160812"/>
                  </a:lnTo>
                  <a:lnTo>
                    <a:pt x="6651794" y="7190691"/>
                  </a:lnTo>
                  <a:lnTo>
                    <a:pt x="6608956" y="7218410"/>
                  </a:lnTo>
                  <a:lnTo>
                    <a:pt x="6564318" y="7246129"/>
                  </a:lnTo>
                  <a:lnTo>
                    <a:pt x="6517520" y="7271688"/>
                  </a:lnTo>
                  <a:lnTo>
                    <a:pt x="6470362" y="7297247"/>
                  </a:lnTo>
                  <a:lnTo>
                    <a:pt x="6423564" y="7322805"/>
                  </a:lnTo>
                  <a:lnTo>
                    <a:pt x="6376766" y="7344045"/>
                  </a:lnTo>
                  <a:lnTo>
                    <a:pt x="6327808" y="7365284"/>
                  </a:lnTo>
                  <a:lnTo>
                    <a:pt x="6278850" y="7386523"/>
                  </a:lnTo>
                  <a:lnTo>
                    <a:pt x="6227733" y="7405962"/>
                  </a:lnTo>
                  <a:lnTo>
                    <a:pt x="6176615" y="7425041"/>
                  </a:lnTo>
                  <a:lnTo>
                    <a:pt x="6125497" y="7442320"/>
                  </a:lnTo>
                  <a:lnTo>
                    <a:pt x="6071859" y="7457080"/>
                  </a:lnTo>
                  <a:lnTo>
                    <a:pt x="6018941" y="7471839"/>
                  </a:lnTo>
                  <a:lnTo>
                    <a:pt x="5965664" y="7486958"/>
                  </a:lnTo>
                  <a:lnTo>
                    <a:pt x="5910226" y="7499558"/>
                  </a:lnTo>
                  <a:lnTo>
                    <a:pt x="5799351" y="7520797"/>
                  </a:lnTo>
                  <a:lnTo>
                    <a:pt x="5686676" y="7538076"/>
                  </a:lnTo>
                  <a:lnTo>
                    <a:pt x="5571481" y="7548516"/>
                  </a:lnTo>
                  <a:lnTo>
                    <a:pt x="5451966" y="7557155"/>
                  </a:lnTo>
                  <a:lnTo>
                    <a:pt x="5332811" y="7559315"/>
                  </a:lnTo>
                  <a:lnTo>
                    <a:pt x="2228664" y="7559315"/>
                  </a:lnTo>
                  <a:lnTo>
                    <a:pt x="2109509" y="7557155"/>
                  </a:lnTo>
                  <a:lnTo>
                    <a:pt x="1994315" y="7548516"/>
                  </a:lnTo>
                  <a:lnTo>
                    <a:pt x="1879119" y="7538076"/>
                  </a:lnTo>
                  <a:lnTo>
                    <a:pt x="1768604" y="7520797"/>
                  </a:lnTo>
                  <a:lnTo>
                    <a:pt x="1657729" y="7499558"/>
                  </a:lnTo>
                  <a:lnTo>
                    <a:pt x="1604451" y="7486958"/>
                  </a:lnTo>
                  <a:lnTo>
                    <a:pt x="1551173" y="7471839"/>
                  </a:lnTo>
                  <a:lnTo>
                    <a:pt x="1500055" y="7457080"/>
                  </a:lnTo>
                  <a:lnTo>
                    <a:pt x="1446778" y="7442320"/>
                  </a:lnTo>
                  <a:lnTo>
                    <a:pt x="1395660" y="7425041"/>
                  </a:lnTo>
                  <a:lnTo>
                    <a:pt x="1346342" y="7405962"/>
                  </a:lnTo>
                  <a:lnTo>
                    <a:pt x="1295584" y="7386523"/>
                  </a:lnTo>
                  <a:lnTo>
                    <a:pt x="1246626" y="7365284"/>
                  </a:lnTo>
                  <a:lnTo>
                    <a:pt x="1197308" y="7344045"/>
                  </a:lnTo>
                  <a:lnTo>
                    <a:pt x="1150510" y="7320646"/>
                  </a:lnTo>
                  <a:lnTo>
                    <a:pt x="1103713" y="7297247"/>
                  </a:lnTo>
                  <a:lnTo>
                    <a:pt x="1056915" y="7271688"/>
                  </a:lnTo>
                  <a:lnTo>
                    <a:pt x="1011916" y="7246129"/>
                  </a:lnTo>
                  <a:lnTo>
                    <a:pt x="967278" y="7218410"/>
                  </a:lnTo>
                  <a:lnTo>
                    <a:pt x="922640" y="7190691"/>
                  </a:lnTo>
                  <a:lnTo>
                    <a:pt x="879802" y="7160812"/>
                  </a:lnTo>
                  <a:lnTo>
                    <a:pt x="837324" y="7128774"/>
                  </a:lnTo>
                  <a:lnTo>
                    <a:pt x="794846" y="7097095"/>
                  </a:lnTo>
                  <a:lnTo>
                    <a:pt x="754168" y="7065057"/>
                  </a:lnTo>
                  <a:lnTo>
                    <a:pt x="713849" y="7030858"/>
                  </a:lnTo>
                  <a:lnTo>
                    <a:pt x="675691" y="6994500"/>
                  </a:lnTo>
                  <a:lnTo>
                    <a:pt x="637173" y="6958501"/>
                  </a:lnTo>
                  <a:lnTo>
                    <a:pt x="598654" y="6919983"/>
                  </a:lnTo>
                  <a:lnTo>
                    <a:pt x="562656" y="6881824"/>
                  </a:lnTo>
                  <a:lnTo>
                    <a:pt x="526297" y="6841146"/>
                  </a:lnTo>
                  <a:lnTo>
                    <a:pt x="489939" y="6800828"/>
                  </a:lnTo>
                  <a:lnTo>
                    <a:pt x="456100" y="6758350"/>
                  </a:lnTo>
                  <a:lnTo>
                    <a:pt x="424062" y="6715512"/>
                  </a:lnTo>
                  <a:lnTo>
                    <a:pt x="392023" y="6670873"/>
                  </a:lnTo>
                  <a:lnTo>
                    <a:pt x="362145" y="6628395"/>
                  </a:lnTo>
                  <a:lnTo>
                    <a:pt x="332266" y="6581237"/>
                  </a:lnTo>
                  <a:lnTo>
                    <a:pt x="304907" y="6536599"/>
                  </a:lnTo>
                  <a:lnTo>
                    <a:pt x="279348" y="6487641"/>
                  </a:lnTo>
                  <a:lnTo>
                    <a:pt x="253429" y="6440843"/>
                  </a:lnTo>
                  <a:lnTo>
                    <a:pt x="227870" y="6391885"/>
                  </a:lnTo>
                  <a:lnTo>
                    <a:pt x="204471" y="6342928"/>
                  </a:lnTo>
                  <a:lnTo>
                    <a:pt x="183232" y="6291450"/>
                  </a:lnTo>
                  <a:lnTo>
                    <a:pt x="161993" y="6240332"/>
                  </a:lnTo>
                  <a:lnTo>
                    <a:pt x="142914" y="6189574"/>
                  </a:lnTo>
                  <a:lnTo>
                    <a:pt x="125635" y="6138096"/>
                  </a:lnTo>
                  <a:lnTo>
                    <a:pt x="108715" y="6084819"/>
                  </a:lnTo>
                  <a:lnTo>
                    <a:pt x="91436" y="6029381"/>
                  </a:lnTo>
                  <a:lnTo>
                    <a:pt x="78837" y="5976103"/>
                  </a:lnTo>
                  <a:lnTo>
                    <a:pt x="64077" y="5920666"/>
                  </a:lnTo>
                  <a:lnTo>
                    <a:pt x="53278" y="5863428"/>
                  </a:lnTo>
                  <a:lnTo>
                    <a:pt x="42478" y="5807631"/>
                  </a:lnTo>
                  <a:lnTo>
                    <a:pt x="32039" y="5750393"/>
                  </a:lnTo>
                  <a:lnTo>
                    <a:pt x="23399" y="5692796"/>
                  </a:lnTo>
                  <a:lnTo>
                    <a:pt x="17279" y="5633038"/>
                  </a:lnTo>
                  <a:lnTo>
                    <a:pt x="10800" y="5573641"/>
                  </a:lnTo>
                  <a:lnTo>
                    <a:pt x="6120" y="5513883"/>
                  </a:lnTo>
                  <a:lnTo>
                    <a:pt x="4320" y="5454126"/>
                  </a:lnTo>
                  <a:lnTo>
                    <a:pt x="2160" y="5392208"/>
                  </a:lnTo>
                  <a:lnTo>
                    <a:pt x="0" y="5330651"/>
                  </a:lnTo>
                  <a:lnTo>
                    <a:pt x="0" y="2209585"/>
                  </a:lnTo>
                  <a:lnTo>
                    <a:pt x="2160" y="2147668"/>
                  </a:lnTo>
                  <a:lnTo>
                    <a:pt x="4320" y="2087911"/>
                  </a:lnTo>
                  <a:lnTo>
                    <a:pt x="6120" y="2026353"/>
                  </a:lnTo>
                  <a:lnTo>
                    <a:pt x="10800" y="1966596"/>
                  </a:lnTo>
                  <a:lnTo>
                    <a:pt x="17279" y="1908998"/>
                  </a:lnTo>
                  <a:lnTo>
                    <a:pt x="23399" y="1849241"/>
                  </a:lnTo>
                  <a:lnTo>
                    <a:pt x="32039" y="1792003"/>
                  </a:lnTo>
                  <a:lnTo>
                    <a:pt x="42478" y="1736565"/>
                  </a:lnTo>
                  <a:lnTo>
                    <a:pt x="53278" y="1678968"/>
                  </a:lnTo>
                  <a:lnTo>
                    <a:pt x="64077" y="1623530"/>
                  </a:lnTo>
                  <a:lnTo>
                    <a:pt x="76677" y="1568093"/>
                  </a:lnTo>
                  <a:lnTo>
                    <a:pt x="91436" y="1514815"/>
                  </a:lnTo>
                  <a:lnTo>
                    <a:pt x="106555" y="1461537"/>
                  </a:lnTo>
                  <a:lnTo>
                    <a:pt x="123835" y="1410419"/>
                  </a:lnTo>
                  <a:lnTo>
                    <a:pt x="140394" y="1357502"/>
                  </a:lnTo>
                  <a:lnTo>
                    <a:pt x="159833" y="1306024"/>
                  </a:lnTo>
                  <a:lnTo>
                    <a:pt x="181072" y="1257066"/>
                  </a:lnTo>
                  <a:lnTo>
                    <a:pt x="202311" y="1208108"/>
                  </a:lnTo>
                  <a:lnTo>
                    <a:pt x="223550" y="1159150"/>
                  </a:lnTo>
                  <a:lnTo>
                    <a:pt x="246949" y="1112352"/>
                  </a:lnTo>
                  <a:lnTo>
                    <a:pt x="272508" y="1065194"/>
                  </a:lnTo>
                  <a:lnTo>
                    <a:pt x="298427" y="1018396"/>
                  </a:lnTo>
                  <a:lnTo>
                    <a:pt x="323986" y="973758"/>
                  </a:lnTo>
                  <a:lnTo>
                    <a:pt x="351705" y="928760"/>
                  </a:lnTo>
                  <a:lnTo>
                    <a:pt x="381224" y="886282"/>
                  </a:lnTo>
                  <a:lnTo>
                    <a:pt x="411462" y="843804"/>
                  </a:lnTo>
                  <a:lnTo>
                    <a:pt x="440981" y="803486"/>
                  </a:lnTo>
                  <a:lnTo>
                    <a:pt x="473020" y="762807"/>
                  </a:lnTo>
                  <a:lnTo>
                    <a:pt x="505058" y="722489"/>
                  </a:lnTo>
                  <a:lnTo>
                    <a:pt x="539257" y="683971"/>
                  </a:lnTo>
                  <a:lnTo>
                    <a:pt x="575255" y="645452"/>
                  </a:lnTo>
                  <a:lnTo>
                    <a:pt x="609454" y="609454"/>
                  </a:lnTo>
                  <a:lnTo>
                    <a:pt x="647612" y="573095"/>
                  </a:lnTo>
                  <a:lnTo>
                    <a:pt x="683971" y="539257"/>
                  </a:lnTo>
                  <a:lnTo>
                    <a:pt x="724289" y="505058"/>
                  </a:lnTo>
                  <a:lnTo>
                    <a:pt x="762807" y="470860"/>
                  </a:lnTo>
                  <a:lnTo>
                    <a:pt x="803485" y="440981"/>
                  </a:lnTo>
                  <a:lnTo>
                    <a:pt x="845963" y="409302"/>
                  </a:lnTo>
                  <a:lnTo>
                    <a:pt x="888442" y="379064"/>
                  </a:lnTo>
                  <a:lnTo>
                    <a:pt x="930920" y="351705"/>
                  </a:lnTo>
                  <a:lnTo>
                    <a:pt x="975918" y="323986"/>
                  </a:lnTo>
                  <a:lnTo>
                    <a:pt x="1020556" y="296267"/>
                  </a:lnTo>
                  <a:lnTo>
                    <a:pt x="1065194" y="270348"/>
                  </a:lnTo>
                  <a:lnTo>
                    <a:pt x="1112352" y="246949"/>
                  </a:lnTo>
                  <a:lnTo>
                    <a:pt x="1161310" y="223550"/>
                  </a:lnTo>
                  <a:lnTo>
                    <a:pt x="1208108" y="200151"/>
                  </a:lnTo>
                  <a:lnTo>
                    <a:pt x="1257066" y="178912"/>
                  </a:lnTo>
                  <a:lnTo>
                    <a:pt x="1308184" y="159833"/>
                  </a:lnTo>
                  <a:lnTo>
                    <a:pt x="1359301" y="140394"/>
                  </a:lnTo>
                  <a:lnTo>
                    <a:pt x="1410419" y="123835"/>
                  </a:lnTo>
                  <a:lnTo>
                    <a:pt x="1463697" y="106555"/>
                  </a:lnTo>
                  <a:lnTo>
                    <a:pt x="1516975" y="91436"/>
                  </a:lnTo>
                  <a:lnTo>
                    <a:pt x="1570252" y="76677"/>
                  </a:lnTo>
                  <a:lnTo>
                    <a:pt x="1625690" y="64077"/>
                  </a:lnTo>
                  <a:lnTo>
                    <a:pt x="1681128" y="51118"/>
                  </a:lnTo>
                  <a:lnTo>
                    <a:pt x="1736566" y="40678"/>
                  </a:lnTo>
                  <a:lnTo>
                    <a:pt x="1794163" y="32039"/>
                  </a:lnTo>
                  <a:lnTo>
                    <a:pt x="1851401" y="23399"/>
                  </a:lnTo>
                  <a:lnTo>
                    <a:pt x="1908998" y="17279"/>
                  </a:lnTo>
                  <a:lnTo>
                    <a:pt x="1968756" y="10800"/>
                  </a:lnTo>
                  <a:lnTo>
                    <a:pt x="2028153" y="6120"/>
                  </a:lnTo>
                  <a:lnTo>
                    <a:pt x="2087910" y="2160"/>
                  </a:lnTo>
                  <a:lnTo>
                    <a:pt x="2149828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en-US" b="0" i="0" dirty="0">
                <a:latin typeface="Muli Regular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4FC46C-7C41-494D-BF31-4294E85879A5}"/>
              </a:ext>
            </a:extLst>
          </p:cNvPr>
          <p:cNvGrpSpPr/>
          <p:nvPr/>
        </p:nvGrpSpPr>
        <p:grpSpPr>
          <a:xfrm>
            <a:off x="1702074" y="1775797"/>
            <a:ext cx="2570469" cy="253920"/>
            <a:chOff x="549552" y="1138571"/>
            <a:chExt cx="2570469" cy="253920"/>
          </a:xfrm>
        </p:grpSpPr>
        <p:sp>
          <p:nvSpPr>
            <p:cNvPr id="42" name="TextBox 112">
              <a:extLst>
                <a:ext uri="{FF2B5EF4-FFF2-40B4-BE49-F238E27FC236}">
                  <a16:creationId xmlns:a16="http://schemas.microsoft.com/office/drawing/2014/main" id="{D1AFF482-A640-4D42-921E-52C46EFD0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138571"/>
              <a:ext cx="2317337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3" tIns="34292" rIns="68583" bIns="34292">
              <a:spAutoFit/>
            </a:bodyPr>
            <a:lstStyle/>
            <a:p>
              <a:r>
                <a:rPr lang="en-AU" altLang="en-US" sz="1200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visionofhumanity.org</a:t>
              </a:r>
              <a:endParaRPr lang="id-ID" altLang="en-US" sz="1200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34">
              <a:extLst>
                <a:ext uri="{FF2B5EF4-FFF2-40B4-BE49-F238E27FC236}">
                  <a16:creationId xmlns:a16="http://schemas.microsoft.com/office/drawing/2014/main" id="{E391DA8F-470C-4A47-9AFE-CEAF76BCA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52" y="1184214"/>
              <a:ext cx="204421" cy="179131"/>
            </a:xfrm>
            <a:custGeom>
              <a:avLst/>
              <a:gdLst>
                <a:gd name="T0" fmla="*/ 0 w 426"/>
                <a:gd name="T1" fmla="*/ 0 h 373"/>
                <a:gd name="T2" fmla="*/ 0 w 426"/>
                <a:gd name="T3" fmla="*/ 96229 h 373"/>
                <a:gd name="T4" fmla="*/ 153626 w 426"/>
                <a:gd name="T5" fmla="*/ 96229 h 373"/>
                <a:gd name="T6" fmla="*/ 153626 w 426"/>
                <a:gd name="T7" fmla="*/ 0 h 373"/>
                <a:gd name="T8" fmla="*/ 0 w 426"/>
                <a:gd name="T9" fmla="*/ 0 h 373"/>
                <a:gd name="T10" fmla="*/ 143866 w 426"/>
                <a:gd name="T11" fmla="*/ 86461 h 373"/>
                <a:gd name="T12" fmla="*/ 9398 w 426"/>
                <a:gd name="T13" fmla="*/ 86461 h 373"/>
                <a:gd name="T14" fmla="*/ 9398 w 426"/>
                <a:gd name="T15" fmla="*/ 9406 h 373"/>
                <a:gd name="T16" fmla="*/ 143866 w 426"/>
                <a:gd name="T17" fmla="*/ 9406 h 373"/>
                <a:gd name="T18" fmla="*/ 143866 w 426"/>
                <a:gd name="T19" fmla="*/ 86461 h 373"/>
                <a:gd name="T20" fmla="*/ 100851 w 426"/>
                <a:gd name="T21" fmla="*/ 105634 h 373"/>
                <a:gd name="T22" fmla="*/ 52775 w 426"/>
                <a:gd name="T23" fmla="*/ 105634 h 373"/>
                <a:gd name="T24" fmla="*/ 48076 w 426"/>
                <a:gd name="T25" fmla="*/ 124808 h 373"/>
                <a:gd name="T26" fmla="*/ 38316 w 426"/>
                <a:gd name="T27" fmla="*/ 134575 h 373"/>
                <a:gd name="T28" fmla="*/ 115310 w 426"/>
                <a:gd name="T29" fmla="*/ 134575 h 373"/>
                <a:gd name="T30" fmla="*/ 105550 w 426"/>
                <a:gd name="T31" fmla="*/ 124808 h 373"/>
                <a:gd name="T32" fmla="*/ 100851 w 426"/>
                <a:gd name="T33" fmla="*/ 105634 h 3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6" h="373">
                  <a:moveTo>
                    <a:pt x="0" y="0"/>
                  </a:moveTo>
                  <a:lnTo>
                    <a:pt x="0" y="266"/>
                  </a:lnTo>
                  <a:lnTo>
                    <a:pt x="425" y="266"/>
                  </a:lnTo>
                  <a:lnTo>
                    <a:pt x="425" y="0"/>
                  </a:lnTo>
                  <a:lnTo>
                    <a:pt x="0" y="0"/>
                  </a:lnTo>
                  <a:close/>
                  <a:moveTo>
                    <a:pt x="398" y="239"/>
                  </a:moveTo>
                  <a:lnTo>
                    <a:pt x="26" y="239"/>
                  </a:lnTo>
                  <a:lnTo>
                    <a:pt x="26" y="26"/>
                  </a:lnTo>
                  <a:lnTo>
                    <a:pt x="398" y="26"/>
                  </a:lnTo>
                  <a:lnTo>
                    <a:pt x="398" y="239"/>
                  </a:lnTo>
                  <a:close/>
                  <a:moveTo>
                    <a:pt x="279" y="292"/>
                  </a:moveTo>
                  <a:lnTo>
                    <a:pt x="146" y="292"/>
                  </a:lnTo>
                  <a:lnTo>
                    <a:pt x="133" y="345"/>
                  </a:lnTo>
                  <a:lnTo>
                    <a:pt x="106" y="372"/>
                  </a:lnTo>
                  <a:lnTo>
                    <a:pt x="319" y="372"/>
                  </a:lnTo>
                  <a:lnTo>
                    <a:pt x="292" y="345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b="0" i="0" dirty="0">
                <a:latin typeface="Muli Regular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93F736A-89B7-F64F-A23C-3761DE2F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254" y="1456197"/>
            <a:ext cx="3436719" cy="2504276"/>
          </a:xfrm>
          <a:prstGeom prst="rect">
            <a:avLst/>
          </a:prstGeom>
        </p:spPr>
      </p:pic>
      <p:sp>
        <p:nvSpPr>
          <p:cNvPr id="46" name="Google Shape;2296;p333">
            <a:extLst>
              <a:ext uri="{FF2B5EF4-FFF2-40B4-BE49-F238E27FC236}">
                <a16:creationId xmlns:a16="http://schemas.microsoft.com/office/drawing/2014/main" id="{2ECE2E03-0DA7-FF4A-A398-546624087413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789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5228" y="910447"/>
            <a:ext cx="2948661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74">
              <a:lnSpc>
                <a:spcPct val="150000"/>
              </a:lnSpc>
            </a:pPr>
            <a:r>
              <a:rPr lang="en-AU" sz="1200" i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Reasoning: Repeatability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6970" y="1340013"/>
            <a:ext cx="3578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74"/>
            <a:r>
              <a:rPr lang="en-AU" sz="1200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repeatable scientific experiments</a:t>
            </a:r>
          </a:p>
          <a:p>
            <a:pPr algn="ctr" defTabSz="685674"/>
            <a:r>
              <a:rPr lang="en-AU" sz="1200" b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input = same output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6061" y="3682835"/>
            <a:ext cx="3820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74"/>
            <a:r>
              <a:rPr lang="en-A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is contained in the cause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782" y="1858492"/>
            <a:ext cx="1492915" cy="1740521"/>
          </a:xfrm>
          <a:prstGeom prst="rect">
            <a:avLst/>
          </a:prstGeom>
        </p:spPr>
      </p:pic>
      <p:sp>
        <p:nvSpPr>
          <p:cNvPr id="12" name="Google Shape;2296;p333">
            <a:extLst>
              <a:ext uri="{FF2B5EF4-FFF2-40B4-BE49-F238E27FC236}">
                <a16:creationId xmlns:a16="http://schemas.microsoft.com/office/drawing/2014/main" id="{9890FC82-2501-C64F-B1FC-171F8BEBAE14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thinking - causal</a:t>
            </a:r>
            <a:endParaRPr sz="20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CCE57246-8062-AF49-A7EB-97AAD205BA35}"/>
              </a:ext>
            </a:extLst>
          </p:cNvPr>
          <p:cNvSpPr/>
          <p:nvPr/>
        </p:nvSpPr>
        <p:spPr>
          <a:xfrm rot="5400000">
            <a:off x="1629392" y="1943775"/>
            <a:ext cx="967098" cy="1368057"/>
          </a:xfrm>
          <a:prstGeom prst="upArrow">
            <a:avLst>
              <a:gd name="adj1" fmla="val 66194"/>
              <a:gd name="adj2" fmla="val 38027"/>
            </a:avLst>
          </a:prstGeom>
          <a:solidFill>
            <a:srgbClr val="86C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48679E67-7B7B-504E-9349-DED1B7A4156C}"/>
              </a:ext>
            </a:extLst>
          </p:cNvPr>
          <p:cNvSpPr/>
          <p:nvPr/>
        </p:nvSpPr>
        <p:spPr>
          <a:xfrm rot="5400000">
            <a:off x="4932546" y="1855114"/>
            <a:ext cx="967098" cy="1545374"/>
          </a:xfrm>
          <a:prstGeom prst="upArrow">
            <a:avLst>
              <a:gd name="adj1" fmla="val 66194"/>
              <a:gd name="adj2" fmla="val 38027"/>
            </a:avLst>
          </a:prstGeom>
          <a:solidFill>
            <a:srgbClr val="073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F628C-17F1-BE43-8168-A79B5F8EE312}"/>
              </a:ext>
            </a:extLst>
          </p:cNvPr>
          <p:cNvSpPr/>
          <p:nvPr/>
        </p:nvSpPr>
        <p:spPr>
          <a:xfrm>
            <a:off x="2913321" y="2144252"/>
            <a:ext cx="1606238" cy="967098"/>
          </a:xfrm>
          <a:prstGeom prst="rect">
            <a:avLst/>
          </a:prstGeom>
          <a:solidFill>
            <a:srgbClr val="06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3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0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00847F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00847F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00847F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40725</TotalTime>
  <Words>4354</Words>
  <Application>Microsoft Office PowerPoint</Application>
  <PresentationFormat>Custom</PresentationFormat>
  <Paragraphs>632</Paragraphs>
  <Slides>89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1" baseType="lpstr">
      <vt:lpstr>Arial</vt:lpstr>
      <vt:lpstr>Arial Black</vt:lpstr>
      <vt:lpstr>Calibri</vt:lpstr>
      <vt:lpstr>Calibri Light</vt:lpstr>
      <vt:lpstr>Lato</vt:lpstr>
      <vt:lpstr>Lato Light</vt:lpstr>
      <vt:lpstr>MillerDailyTwo Roman</vt:lpstr>
      <vt:lpstr>Muli Black</vt:lpstr>
      <vt:lpstr>Muli Regular</vt:lpstr>
      <vt:lpstr>Roboto</vt:lpstr>
      <vt:lpstr>Wingdings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DLewis@economicsandpeace.org</dc:creator>
  <cp:lastModifiedBy>Darren Lewis</cp:lastModifiedBy>
  <cp:revision>5159</cp:revision>
  <cp:lastPrinted>2019-09-27T01:24:30Z</cp:lastPrinted>
  <dcterms:created xsi:type="dcterms:W3CDTF">2014-11-12T21:47:38Z</dcterms:created>
  <dcterms:modified xsi:type="dcterms:W3CDTF">2019-10-20T22:22:08Z</dcterms:modified>
</cp:coreProperties>
</file>