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259" r:id="rId4"/>
    <p:sldId id="260" r:id="rId5"/>
    <p:sldId id="261" r:id="rId6"/>
    <p:sldId id="263" r:id="rId7"/>
    <p:sldId id="265" r:id="rId8"/>
    <p:sldId id="270" r:id="rId9"/>
    <p:sldId id="273" r:id="rId10"/>
    <p:sldId id="356" r:id="rId11"/>
    <p:sldId id="363" r:id="rId12"/>
    <p:sldId id="364" r:id="rId13"/>
    <p:sldId id="365" r:id="rId14"/>
    <p:sldId id="387" r:id="rId15"/>
    <p:sldId id="296" r:id="rId16"/>
    <p:sldId id="288" r:id="rId17"/>
    <p:sldId id="368" r:id="rId18"/>
    <p:sldId id="370" r:id="rId19"/>
    <p:sldId id="369" r:id="rId20"/>
    <p:sldId id="367" r:id="rId21"/>
    <p:sldId id="302" r:id="rId22"/>
    <p:sldId id="366" r:id="rId23"/>
    <p:sldId id="371" r:id="rId24"/>
    <p:sldId id="372" r:id="rId25"/>
    <p:sldId id="376" r:id="rId26"/>
    <p:sldId id="377" r:id="rId27"/>
    <p:sldId id="378" r:id="rId28"/>
    <p:sldId id="375" r:id="rId29"/>
    <p:sldId id="379" r:id="rId30"/>
    <p:sldId id="382" r:id="rId31"/>
    <p:sldId id="380" r:id="rId32"/>
    <p:sldId id="381" r:id="rId33"/>
    <p:sldId id="383" r:id="rId34"/>
    <p:sldId id="294" r:id="rId35"/>
    <p:sldId id="384" r:id="rId36"/>
    <p:sldId id="385" r:id="rId37"/>
    <p:sldId id="32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CDE"/>
    <a:srgbClr val="4FB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38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38962-79D3-4EDD-9805-B4E41F9C94CB}" type="datetimeFigureOut">
              <a:rPr lang="en-AU" smtClean="0"/>
              <a:t>22/10/20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38159-926A-455C-9239-9FEF478873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5998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3225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9793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942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4862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4451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956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5273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7729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0851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3344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5150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7039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96483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63980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879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31233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3592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4219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91140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0062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4215" y="4686340"/>
            <a:ext cx="5387335" cy="443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49" tIns="45875" rIns="91749" bIns="45875"/>
          <a:lstStyle/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There are two types of peace. Negative and positive. </a:t>
            </a:r>
          </a:p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Starting point for the GPI is to image a state with no need for jails, crime and therefore no peace. </a:t>
            </a:r>
          </a:p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The definition in the Global Peace Index is ‘absence of violence’ and ‘absence of fear of violence’ </a:t>
            </a:r>
          </a:p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But negative peace doesn’t tell you anything about what is necessary for a peaceful society </a:t>
            </a:r>
          </a:p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Positive peace index is derived through statistical analysis of over 9,000 datasets, indexes and attitudinal surveys </a:t>
            </a:r>
          </a:p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This</a:t>
            </a:r>
            <a:r>
              <a:rPr lang="en-AU" altLang="en-US" baseline="0" dirty="0"/>
              <a:t> is</a:t>
            </a:r>
            <a:r>
              <a:rPr lang="en-AU" altLang="en-US" dirty="0"/>
              <a:t> first empiric attempt to derive positive peace, this enables one to imagine how a world can become more peaceful. </a:t>
            </a:r>
          </a:p>
        </p:txBody>
      </p:sp>
    </p:spTree>
    <p:extLst>
      <p:ext uri="{BB962C8B-B14F-4D97-AF65-F5344CB8AC3E}">
        <p14:creationId xmlns:p14="http://schemas.microsoft.com/office/powerpoint/2010/main" val="2324008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Needs</a:t>
            </a:r>
            <a:r>
              <a:rPr lang="en-AU" baseline="0" dirty="0"/>
              <a:t> map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322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6772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027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1746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5167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7167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22/10/20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1704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22/10/20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9424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22/10/20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3148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A2003B-A720-4F4B-B485-E25E992306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7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E3B3AD-0F02-574C-9579-B819EF72DA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207" y="5721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73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708F41-BC5B-9B4C-A720-138DD3B6F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6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67A8D6-6224-0743-B4A7-2F39906091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51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59D11-4591-1344-9CD5-781F42E113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00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F5F9CC-184D-F746-A0FE-BD482E9544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55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2A8381-1360-5840-9694-1A09A9321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28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ADB547-1CE2-1C46-A7C4-19D4281074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0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22/10/20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7878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92D7BA-5422-4641-B47C-C4808F61C7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29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FEBE12-9684-494D-8407-0EEE9748A7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2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22/10/20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3745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22/10/20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2148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22/10/20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9742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22/10/20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677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22/10/20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1F5E98-EA93-4646-8FE9-6F8ADA96BD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D1806-0C1E-1C4D-8E67-D2055151E654}"/>
              </a:ext>
            </a:extLst>
          </p:cNvPr>
          <p:cNvSpPr/>
          <p:nvPr userDrawn="1"/>
        </p:nvSpPr>
        <p:spPr>
          <a:xfrm>
            <a:off x="623515" y="4150582"/>
            <a:ext cx="1706728" cy="1364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E0D1EE-A962-3044-BC75-1908E9C848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1" y="4616276"/>
            <a:ext cx="1452475" cy="14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7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22/10/20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3679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22/10/20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29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4992D-88F9-4C18-B55F-F231C81051A6}" type="datetimeFigureOut">
              <a:rPr lang="en-AU" smtClean="0"/>
              <a:t>22/10/20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975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7" r:id="rId17"/>
    <p:sldLayoutId id="2147483668" r:id="rId18"/>
    <p:sldLayoutId id="2147483673" r:id="rId19"/>
    <p:sldLayoutId id="2147483693" r:id="rId20"/>
    <p:sldLayoutId id="214748371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E861B-62A0-E545-9B09-7DE2B6E4D8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2296;p333">
            <a:extLst>
              <a:ext uri="{FF2B5EF4-FFF2-40B4-BE49-F238E27FC236}">
                <a16:creationId xmlns:a16="http://schemas.microsoft.com/office/drawing/2014/main" id="{B8DE5347-C6C9-EC44-9D36-B4B72DEFD8DA}"/>
              </a:ext>
            </a:extLst>
          </p:cNvPr>
          <p:cNvSpPr txBox="1"/>
          <p:nvPr/>
        </p:nvSpPr>
        <p:spPr>
          <a:xfrm>
            <a:off x="577437" y="93316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endParaRPr sz="2666" b="1" dirty="0">
              <a:solidFill>
                <a:srgbClr val="073B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2296;p333">
            <a:extLst>
              <a:ext uri="{FF2B5EF4-FFF2-40B4-BE49-F238E27FC236}">
                <a16:creationId xmlns:a16="http://schemas.microsoft.com/office/drawing/2014/main" id="{03A1584C-067A-3D4B-8B86-D33DA4EC1A0F}"/>
              </a:ext>
            </a:extLst>
          </p:cNvPr>
          <p:cNvSpPr txBox="1"/>
          <p:nvPr/>
        </p:nvSpPr>
        <p:spPr>
          <a:xfrm>
            <a:off x="482186" y="1968903"/>
            <a:ext cx="7842664" cy="3798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2700"/>
            </a:pPr>
            <a:r>
              <a:rPr lang="en" sz="8797" b="1" spc="-666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GLOBAL </a:t>
            </a:r>
          </a:p>
          <a:p>
            <a:pPr>
              <a:lnSpc>
                <a:spcPct val="70000"/>
              </a:lnSpc>
              <a:buClr>
                <a:schemeClr val="dk1"/>
              </a:buClr>
              <a:buSzPts val="2700"/>
            </a:pPr>
            <a:r>
              <a:rPr lang="en" sz="8797" b="1" spc="-666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TERRORISM</a:t>
            </a:r>
          </a:p>
          <a:p>
            <a:pPr>
              <a:lnSpc>
                <a:spcPct val="70000"/>
              </a:lnSpc>
              <a:buClr>
                <a:schemeClr val="dk1"/>
              </a:buClr>
              <a:buSzPts val="2700"/>
            </a:pPr>
            <a:r>
              <a:rPr lang="en" sz="8797" b="1" spc="-666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INDEX 2019</a:t>
            </a:r>
            <a:endParaRPr sz="8797" b="1" spc="-666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578B4648-133E-7F48-AF26-3EB705C48DF8}"/>
              </a:ext>
            </a:extLst>
          </p:cNvPr>
          <p:cNvSpPr txBox="1"/>
          <p:nvPr/>
        </p:nvSpPr>
        <p:spPr>
          <a:xfrm>
            <a:off x="577437" y="4701051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1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 the Impact of Terrorism</a:t>
            </a:r>
            <a:endParaRPr sz="21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60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Countries Most Impacted by Terrorism, 2019 GTI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first time since 2003, Iraq is not ranked first on the index.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FFAC33-0D4A-E44B-AA8D-A72306E4C768}"/>
              </a:ext>
            </a:extLst>
          </p:cNvPr>
          <p:cNvGrpSpPr/>
          <p:nvPr/>
        </p:nvGrpSpPr>
        <p:grpSpPr>
          <a:xfrm>
            <a:off x="5542407" y="2399974"/>
            <a:ext cx="2891817" cy="891239"/>
            <a:chOff x="4153784" y="1801559"/>
            <a:chExt cx="2169532" cy="66863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F26F04-5EDF-5B44-9CC3-98ECB6B5796A}"/>
                </a:ext>
              </a:extLst>
            </p:cNvPr>
            <p:cNvSpPr txBox="1"/>
            <p:nvPr/>
          </p:nvSpPr>
          <p:spPr>
            <a:xfrm>
              <a:off x="4808516" y="1847060"/>
              <a:ext cx="1514800" cy="623134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INDIA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599" b="1" dirty="0">
                  <a:solidFill>
                    <a:srgbClr val="C00000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1599" b="1" dirty="0">
                <a:solidFill>
                  <a:schemeClr val="accent6">
                    <a:lumMod val="7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endParaRPr lang="en-US" sz="1599" dirty="0">
                <a:solidFill>
                  <a:srgbClr val="C00000"/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E487FFB-A76D-694D-B27F-A7E89240E93B}"/>
                </a:ext>
              </a:extLst>
            </p:cNvPr>
            <p:cNvSpPr/>
            <p:nvPr/>
          </p:nvSpPr>
          <p:spPr>
            <a:xfrm>
              <a:off x="4252284" y="1801559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5C14CC2-9F00-C844-81A1-A1315E178CA7}"/>
                </a:ext>
              </a:extLst>
            </p:cNvPr>
            <p:cNvSpPr txBox="1"/>
            <p:nvPr/>
          </p:nvSpPr>
          <p:spPr>
            <a:xfrm>
              <a:off x="4153784" y="1832975"/>
              <a:ext cx="654732" cy="37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E86086C-4E80-5D40-9EB2-80013E78D8E9}"/>
              </a:ext>
            </a:extLst>
          </p:cNvPr>
          <p:cNvGrpSpPr/>
          <p:nvPr/>
        </p:nvGrpSpPr>
        <p:grpSpPr>
          <a:xfrm>
            <a:off x="2749334" y="1557385"/>
            <a:ext cx="2576471" cy="625188"/>
            <a:chOff x="2061226" y="1168400"/>
            <a:chExt cx="1932950" cy="46903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6D77D5B-0608-AE48-9BB6-E879F9352466}"/>
                </a:ext>
              </a:extLst>
            </p:cNvPr>
            <p:cNvSpPr txBox="1"/>
            <p:nvPr/>
          </p:nvSpPr>
          <p:spPr>
            <a:xfrm>
              <a:off x="2711932" y="1198928"/>
              <a:ext cx="1282244" cy="438508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AFGHANISTAN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599" b="1" dirty="0">
                  <a:solidFill>
                    <a:srgbClr val="C00000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1599" b="1" dirty="0">
                <a:solidFill>
                  <a:schemeClr val="accent6">
                    <a:lumMod val="7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D162DAD-CDC2-7D46-86DE-5629EAC018B2}"/>
                </a:ext>
              </a:extLst>
            </p:cNvPr>
            <p:cNvSpPr/>
            <p:nvPr/>
          </p:nvSpPr>
          <p:spPr>
            <a:xfrm>
              <a:off x="2155802" y="1168400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CB54E10-AFD7-0448-A39E-A9B9A6B53AC4}"/>
                </a:ext>
              </a:extLst>
            </p:cNvPr>
            <p:cNvSpPr txBox="1"/>
            <p:nvPr/>
          </p:nvSpPr>
          <p:spPr>
            <a:xfrm>
              <a:off x="2061226" y="1197531"/>
              <a:ext cx="614933" cy="37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3A091EC-AF15-9948-8B75-972A4CAF0948}"/>
              </a:ext>
            </a:extLst>
          </p:cNvPr>
          <p:cNvGrpSpPr/>
          <p:nvPr/>
        </p:nvGrpSpPr>
        <p:grpSpPr>
          <a:xfrm>
            <a:off x="5517716" y="1553216"/>
            <a:ext cx="3427979" cy="857681"/>
            <a:chOff x="4138153" y="1165272"/>
            <a:chExt cx="2571778" cy="64346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F7C24A1-DE9B-1D43-9490-990750693E73}"/>
                </a:ext>
              </a:extLst>
            </p:cNvPr>
            <p:cNvSpPr txBox="1"/>
            <p:nvPr/>
          </p:nvSpPr>
          <p:spPr>
            <a:xfrm>
              <a:off x="4812228" y="1185597"/>
              <a:ext cx="1897703" cy="623135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SOMALIA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599" b="1" dirty="0">
                  <a:solidFill>
                    <a:srgbClr val="C00000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1599" b="1" dirty="0">
                <a:solidFill>
                  <a:schemeClr val="accent6">
                    <a:lumMod val="7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endParaRPr lang="en-US" sz="1599" dirty="0">
                <a:solidFill>
                  <a:srgbClr val="55C1AA"/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4FE44F9-455C-B045-AF2D-46F5A1DD797F}"/>
                </a:ext>
              </a:extLst>
            </p:cNvPr>
            <p:cNvSpPr/>
            <p:nvPr/>
          </p:nvSpPr>
          <p:spPr>
            <a:xfrm>
              <a:off x="4252901" y="1165272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6CC69A8-1808-0C49-9155-F48397AC1486}"/>
                </a:ext>
              </a:extLst>
            </p:cNvPr>
            <p:cNvSpPr txBox="1"/>
            <p:nvPr/>
          </p:nvSpPr>
          <p:spPr>
            <a:xfrm>
              <a:off x="4138153" y="1202253"/>
              <a:ext cx="651881" cy="37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63AEC82-052E-FB40-B31E-450026DB6B44}"/>
              </a:ext>
            </a:extLst>
          </p:cNvPr>
          <p:cNvGrpSpPr/>
          <p:nvPr/>
        </p:nvGrpSpPr>
        <p:grpSpPr>
          <a:xfrm>
            <a:off x="2695559" y="2432212"/>
            <a:ext cx="3298872" cy="891239"/>
            <a:chOff x="2020882" y="1762167"/>
            <a:chExt cx="2474918" cy="66863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7412B3A-1DE2-DB4F-B687-5940A9F1A7B9}"/>
                </a:ext>
              </a:extLst>
            </p:cNvPr>
            <p:cNvSpPr txBox="1"/>
            <p:nvPr/>
          </p:nvSpPr>
          <p:spPr>
            <a:xfrm>
              <a:off x="2711931" y="1807668"/>
              <a:ext cx="1783869" cy="623135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IRAQ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599" b="1" dirty="0">
                  <a:solidFill>
                    <a:srgbClr val="55C1AA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1599" dirty="0">
                <a:solidFill>
                  <a:srgbClr val="C00000"/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endParaRPr lang="en-US" sz="1599" dirty="0">
                <a:solidFill>
                  <a:schemeClr val="accent6">
                    <a:lumMod val="1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37CE6F9-8DE2-8749-94BE-D707DA238690}"/>
                </a:ext>
              </a:extLst>
            </p:cNvPr>
            <p:cNvSpPr/>
            <p:nvPr/>
          </p:nvSpPr>
          <p:spPr>
            <a:xfrm>
              <a:off x="2155802" y="1762167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592124B-B9CF-0544-AAAC-D54202C2D44F}"/>
                </a:ext>
              </a:extLst>
            </p:cNvPr>
            <p:cNvSpPr txBox="1"/>
            <p:nvPr/>
          </p:nvSpPr>
          <p:spPr>
            <a:xfrm>
              <a:off x="2020882" y="1796694"/>
              <a:ext cx="716602" cy="37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CFC56C8-8076-2149-BA67-25674DD95028}"/>
              </a:ext>
            </a:extLst>
          </p:cNvPr>
          <p:cNvGrpSpPr/>
          <p:nvPr/>
        </p:nvGrpSpPr>
        <p:grpSpPr>
          <a:xfrm>
            <a:off x="2764390" y="3397065"/>
            <a:ext cx="2561416" cy="649338"/>
            <a:chOff x="2072521" y="2548587"/>
            <a:chExt cx="1921655" cy="48715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58CF1CF-CD5F-2A4E-A30B-DA2533BF2746}"/>
                </a:ext>
              </a:extLst>
            </p:cNvPr>
            <p:cNvSpPr txBox="1"/>
            <p:nvPr/>
          </p:nvSpPr>
          <p:spPr>
            <a:xfrm>
              <a:off x="2711931" y="2597233"/>
              <a:ext cx="1282245" cy="438508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NIGERIA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599" dirty="0">
                <a:solidFill>
                  <a:srgbClr val="2C3744"/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0BA2228-C6F5-294B-B63A-2833C31DD733}"/>
                </a:ext>
              </a:extLst>
            </p:cNvPr>
            <p:cNvGrpSpPr/>
            <p:nvPr/>
          </p:nvGrpSpPr>
          <p:grpSpPr>
            <a:xfrm>
              <a:off x="2072521" y="2548587"/>
              <a:ext cx="617085" cy="460827"/>
              <a:chOff x="550901" y="1468990"/>
              <a:chExt cx="723816" cy="540532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AD79811-0700-0342-B27C-B14DFAF62AAB}"/>
                  </a:ext>
                </a:extLst>
              </p:cNvPr>
              <p:cNvSpPr/>
              <p:nvPr/>
            </p:nvSpPr>
            <p:spPr>
              <a:xfrm>
                <a:off x="648586" y="1468990"/>
                <a:ext cx="540532" cy="54053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70AAB6F-7FAF-8144-9AAF-903B7E128762}"/>
                  </a:ext>
                </a:extLst>
              </p:cNvPr>
              <p:cNvSpPr txBox="1"/>
              <p:nvPr/>
            </p:nvSpPr>
            <p:spPr>
              <a:xfrm>
                <a:off x="550901" y="1505840"/>
                <a:ext cx="723816" cy="442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6" b="1" spc="-200" dirty="0">
                    <a:solidFill>
                      <a:schemeClr val="bg1"/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44" name="Left-Right Arrow 43">
              <a:extLst>
                <a:ext uri="{FF2B5EF4-FFF2-40B4-BE49-F238E27FC236}">
                  <a16:creationId xmlns:a16="http://schemas.microsoft.com/office/drawing/2014/main" id="{C3ECE378-A797-8F42-BD1E-55FDB89ACB7C}"/>
                </a:ext>
              </a:extLst>
            </p:cNvPr>
            <p:cNvSpPr/>
            <p:nvPr/>
          </p:nvSpPr>
          <p:spPr>
            <a:xfrm>
              <a:off x="3663501" y="2860760"/>
              <a:ext cx="204652" cy="104763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525C44-187E-F940-A44C-942326CD6347}"/>
              </a:ext>
            </a:extLst>
          </p:cNvPr>
          <p:cNvGrpSpPr/>
          <p:nvPr/>
        </p:nvGrpSpPr>
        <p:grpSpPr>
          <a:xfrm>
            <a:off x="2749334" y="4341196"/>
            <a:ext cx="2615716" cy="625190"/>
            <a:chOff x="2061226" y="3256907"/>
            <a:chExt cx="1962393" cy="46903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9EA2EC3-449E-574B-8725-3CF807FDFE60}"/>
                </a:ext>
              </a:extLst>
            </p:cNvPr>
            <p:cNvSpPr txBox="1"/>
            <p:nvPr/>
          </p:nvSpPr>
          <p:spPr>
            <a:xfrm>
              <a:off x="2711932" y="3287436"/>
              <a:ext cx="1311687" cy="438509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SYRIA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599" b="1" dirty="0">
                <a:solidFill>
                  <a:schemeClr val="accent6">
                    <a:lumMod val="7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D680B44-D567-B742-9B28-B45C55896CA8}"/>
                </a:ext>
              </a:extLst>
            </p:cNvPr>
            <p:cNvSpPr/>
            <p:nvPr/>
          </p:nvSpPr>
          <p:spPr>
            <a:xfrm>
              <a:off x="2155802" y="3256907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3D4D4C5-EA2B-7142-8294-89AE1432BBAB}"/>
                </a:ext>
              </a:extLst>
            </p:cNvPr>
            <p:cNvSpPr txBox="1"/>
            <p:nvPr/>
          </p:nvSpPr>
          <p:spPr>
            <a:xfrm>
              <a:off x="2061226" y="3286038"/>
              <a:ext cx="614933" cy="37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1" name="Left-Right Arrow 50">
              <a:extLst>
                <a:ext uri="{FF2B5EF4-FFF2-40B4-BE49-F238E27FC236}">
                  <a16:creationId xmlns:a16="http://schemas.microsoft.com/office/drawing/2014/main" id="{3A41D39B-86DC-9A48-A37A-C598B1D70DA5}"/>
                </a:ext>
              </a:extLst>
            </p:cNvPr>
            <p:cNvSpPr/>
            <p:nvPr/>
          </p:nvSpPr>
          <p:spPr>
            <a:xfrm>
              <a:off x="3656006" y="3557577"/>
              <a:ext cx="204652" cy="104763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05352D5-7633-594F-BEC6-8639F141D926}"/>
              </a:ext>
            </a:extLst>
          </p:cNvPr>
          <p:cNvGrpSpPr/>
          <p:nvPr/>
        </p:nvGrpSpPr>
        <p:grpSpPr>
          <a:xfrm>
            <a:off x="2722447" y="5308639"/>
            <a:ext cx="2718249" cy="630164"/>
            <a:chOff x="2041054" y="3982708"/>
            <a:chExt cx="2039316" cy="472769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ABF2B51-E608-0241-9226-7AD322067B33}"/>
                </a:ext>
              </a:extLst>
            </p:cNvPr>
            <p:cNvSpPr txBox="1"/>
            <p:nvPr/>
          </p:nvSpPr>
          <p:spPr>
            <a:xfrm>
              <a:off x="2715129" y="4016969"/>
              <a:ext cx="1365241" cy="438508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PAKISTAN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599" dirty="0">
                <a:solidFill>
                  <a:srgbClr val="C00000"/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62971CF-8269-184A-98FC-2C34F1F91DE3}"/>
                </a:ext>
              </a:extLst>
            </p:cNvPr>
            <p:cNvSpPr/>
            <p:nvPr/>
          </p:nvSpPr>
          <p:spPr>
            <a:xfrm>
              <a:off x="2155802" y="3982708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B1AFDD8-8D85-B240-92C6-BEC6EEEF2809}"/>
                </a:ext>
              </a:extLst>
            </p:cNvPr>
            <p:cNvSpPr txBox="1"/>
            <p:nvPr/>
          </p:nvSpPr>
          <p:spPr>
            <a:xfrm>
              <a:off x="2041054" y="4019689"/>
              <a:ext cx="651881" cy="37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59E7B0C-C06E-8B4F-A2A6-916293F146DA}"/>
              </a:ext>
            </a:extLst>
          </p:cNvPr>
          <p:cNvGrpSpPr/>
          <p:nvPr/>
        </p:nvGrpSpPr>
        <p:grpSpPr>
          <a:xfrm>
            <a:off x="5548351" y="3391014"/>
            <a:ext cx="2579025" cy="649338"/>
            <a:chOff x="4161136" y="2428880"/>
            <a:chExt cx="1934866" cy="487154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8A98570-D6E8-994F-8FC7-52401466EF19}"/>
                </a:ext>
              </a:extLst>
            </p:cNvPr>
            <p:cNvSpPr txBox="1"/>
            <p:nvPr/>
          </p:nvSpPr>
          <p:spPr>
            <a:xfrm>
              <a:off x="4811612" y="2477526"/>
              <a:ext cx="1284390" cy="438508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YEMEN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599" dirty="0">
                <a:solidFill>
                  <a:srgbClr val="C00000"/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B5FD0BA-B1A0-7A44-A72C-64C3EE642B5A}"/>
                </a:ext>
              </a:extLst>
            </p:cNvPr>
            <p:cNvSpPr/>
            <p:nvPr/>
          </p:nvSpPr>
          <p:spPr>
            <a:xfrm>
              <a:off x="4252284" y="2428880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FD14741-74F1-3141-AE1D-4C4A64FDD602}"/>
                </a:ext>
              </a:extLst>
            </p:cNvPr>
            <p:cNvSpPr txBox="1"/>
            <p:nvPr/>
          </p:nvSpPr>
          <p:spPr>
            <a:xfrm>
              <a:off x="4161136" y="2459137"/>
              <a:ext cx="617556" cy="37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79DB76A-0D17-E345-B9DA-28D6D9039CA1}"/>
              </a:ext>
            </a:extLst>
          </p:cNvPr>
          <p:cNvGrpSpPr/>
          <p:nvPr/>
        </p:nvGrpSpPr>
        <p:grpSpPr>
          <a:xfrm>
            <a:off x="5517715" y="4347069"/>
            <a:ext cx="2609660" cy="871282"/>
            <a:chOff x="4138153" y="3261307"/>
            <a:chExt cx="1957848" cy="653663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96F293C-A344-F746-830C-AD6B6C469524}"/>
                </a:ext>
              </a:extLst>
            </p:cNvPr>
            <p:cNvSpPr txBox="1"/>
            <p:nvPr/>
          </p:nvSpPr>
          <p:spPr>
            <a:xfrm>
              <a:off x="4808517" y="3291836"/>
              <a:ext cx="1287484" cy="623134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PHILIPPINES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599" b="1" dirty="0">
                  <a:solidFill>
                    <a:srgbClr val="C00000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1599" b="1" dirty="0">
                <a:solidFill>
                  <a:schemeClr val="accent6">
                    <a:lumMod val="7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endParaRPr lang="en-US" sz="1599" b="1" dirty="0">
                <a:solidFill>
                  <a:schemeClr val="accent6">
                    <a:lumMod val="7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17D3D45-CF55-0D47-8B08-9CDC32CA7070}"/>
                </a:ext>
              </a:extLst>
            </p:cNvPr>
            <p:cNvSpPr/>
            <p:nvPr/>
          </p:nvSpPr>
          <p:spPr>
            <a:xfrm>
              <a:off x="4252284" y="3261307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6E0EF04-65FA-3042-919F-02FC99C386E5}"/>
                </a:ext>
              </a:extLst>
            </p:cNvPr>
            <p:cNvSpPr txBox="1"/>
            <p:nvPr/>
          </p:nvSpPr>
          <p:spPr>
            <a:xfrm>
              <a:off x="4138153" y="3296373"/>
              <a:ext cx="653987" cy="37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C6A0B98-A2AF-BB44-885D-B7A35F4FE46C}"/>
              </a:ext>
            </a:extLst>
          </p:cNvPr>
          <p:cNvGrpSpPr/>
          <p:nvPr/>
        </p:nvGrpSpPr>
        <p:grpSpPr>
          <a:xfrm>
            <a:off x="5542407" y="5301629"/>
            <a:ext cx="2402092" cy="889647"/>
            <a:chOff x="4156676" y="3977448"/>
            <a:chExt cx="1802125" cy="667441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066DD24-D048-F240-AD5D-606F2C2AFF8A}"/>
                </a:ext>
              </a:extLst>
            </p:cNvPr>
            <p:cNvSpPr/>
            <p:nvPr/>
          </p:nvSpPr>
          <p:spPr>
            <a:xfrm>
              <a:off x="4252284" y="3977448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E7F3D27-8059-7B45-92C0-42C454431244}"/>
                </a:ext>
              </a:extLst>
            </p:cNvPr>
            <p:cNvSpPr txBox="1"/>
            <p:nvPr/>
          </p:nvSpPr>
          <p:spPr>
            <a:xfrm>
              <a:off x="4808515" y="4021755"/>
              <a:ext cx="1150286" cy="623134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CONGO, DRC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599" b="1" dirty="0">
                  <a:solidFill>
                    <a:srgbClr val="C00000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1599" b="1" dirty="0">
                <a:solidFill>
                  <a:schemeClr val="accent6">
                    <a:lumMod val="7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endParaRPr lang="en-US" sz="1599" b="1" dirty="0">
                <a:solidFill>
                  <a:schemeClr val="accent6">
                    <a:lumMod val="7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748F1CD-3980-634B-8C07-BF3975F61ADA}"/>
                </a:ext>
              </a:extLst>
            </p:cNvPr>
            <p:cNvSpPr txBox="1"/>
            <p:nvPr/>
          </p:nvSpPr>
          <p:spPr>
            <a:xfrm>
              <a:off x="4156676" y="4008210"/>
              <a:ext cx="618220" cy="37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86" name="Left-Right Arrow 85">
            <a:extLst>
              <a:ext uri="{FF2B5EF4-FFF2-40B4-BE49-F238E27FC236}">
                <a16:creationId xmlns:a16="http://schemas.microsoft.com/office/drawing/2014/main" id="{3A41D39B-86DC-9A48-A37A-C598B1D70DA5}"/>
              </a:ext>
            </a:extLst>
          </p:cNvPr>
          <p:cNvSpPr/>
          <p:nvPr/>
        </p:nvSpPr>
        <p:spPr>
          <a:xfrm>
            <a:off x="4875051" y="5698501"/>
            <a:ext cx="272785" cy="139641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87" name="Up Arrow 86">
            <a:extLst>
              <a:ext uri="{FF2B5EF4-FFF2-40B4-BE49-F238E27FC236}">
                <a16:creationId xmlns:a16="http://schemas.microsoft.com/office/drawing/2014/main" id="{67BA481C-3D3B-DA46-A378-B3963B2AB5F9}"/>
              </a:ext>
            </a:extLst>
          </p:cNvPr>
          <p:cNvSpPr/>
          <p:nvPr/>
        </p:nvSpPr>
        <p:spPr>
          <a:xfrm flipV="1">
            <a:off x="4964191" y="2838313"/>
            <a:ext cx="154270" cy="142494"/>
          </a:xfrm>
          <a:prstGeom prst="upArrow">
            <a:avLst/>
          </a:prstGeom>
          <a:solidFill>
            <a:srgbClr val="55C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 dirty="0"/>
          </a:p>
        </p:txBody>
      </p:sp>
      <p:sp>
        <p:nvSpPr>
          <p:cNvPr id="88" name="Up Arrow 87">
            <a:extLst>
              <a:ext uri="{FF2B5EF4-FFF2-40B4-BE49-F238E27FC236}">
                <a16:creationId xmlns:a16="http://schemas.microsoft.com/office/drawing/2014/main" id="{C74EB5CE-4499-9747-A2F3-8711415A972F}"/>
              </a:ext>
            </a:extLst>
          </p:cNvPr>
          <p:cNvSpPr/>
          <p:nvPr/>
        </p:nvSpPr>
        <p:spPr>
          <a:xfrm rot="10800000" flipV="1">
            <a:off x="4963955" y="1927021"/>
            <a:ext cx="154270" cy="162146"/>
          </a:xfrm>
          <a:prstGeom prst="upArrow">
            <a:avLst/>
          </a:prstGeom>
          <a:solidFill>
            <a:srgbClr val="DA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 dirty="0"/>
          </a:p>
        </p:txBody>
      </p:sp>
      <p:sp>
        <p:nvSpPr>
          <p:cNvPr id="90" name="Left-Right Arrow 89">
            <a:extLst>
              <a:ext uri="{FF2B5EF4-FFF2-40B4-BE49-F238E27FC236}">
                <a16:creationId xmlns:a16="http://schemas.microsoft.com/office/drawing/2014/main" id="{0FF96D53-1C08-D349-B228-F2564D470AB2}"/>
              </a:ext>
            </a:extLst>
          </p:cNvPr>
          <p:cNvSpPr/>
          <p:nvPr/>
        </p:nvSpPr>
        <p:spPr>
          <a:xfrm>
            <a:off x="7653836" y="3815712"/>
            <a:ext cx="272785" cy="139641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96" name="Up Arrow 95">
            <a:extLst>
              <a:ext uri="{FF2B5EF4-FFF2-40B4-BE49-F238E27FC236}">
                <a16:creationId xmlns:a16="http://schemas.microsoft.com/office/drawing/2014/main" id="{C74EB5CE-4499-9747-A2F3-8711415A972F}"/>
              </a:ext>
            </a:extLst>
          </p:cNvPr>
          <p:cNvSpPr/>
          <p:nvPr/>
        </p:nvSpPr>
        <p:spPr>
          <a:xfrm rot="10800000" flipV="1">
            <a:off x="7772351" y="1895053"/>
            <a:ext cx="154270" cy="162146"/>
          </a:xfrm>
          <a:prstGeom prst="upArrow">
            <a:avLst/>
          </a:prstGeom>
          <a:solidFill>
            <a:srgbClr val="DA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 dirty="0"/>
          </a:p>
        </p:txBody>
      </p:sp>
      <p:sp>
        <p:nvSpPr>
          <p:cNvPr id="97" name="Up Arrow 96">
            <a:extLst>
              <a:ext uri="{FF2B5EF4-FFF2-40B4-BE49-F238E27FC236}">
                <a16:creationId xmlns:a16="http://schemas.microsoft.com/office/drawing/2014/main" id="{C74EB5CE-4499-9747-A2F3-8711415A972F}"/>
              </a:ext>
            </a:extLst>
          </p:cNvPr>
          <p:cNvSpPr/>
          <p:nvPr/>
        </p:nvSpPr>
        <p:spPr>
          <a:xfrm rot="10800000" flipV="1">
            <a:off x="7772351" y="2782276"/>
            <a:ext cx="154270" cy="162146"/>
          </a:xfrm>
          <a:prstGeom prst="upArrow">
            <a:avLst/>
          </a:prstGeom>
          <a:solidFill>
            <a:srgbClr val="DA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 dirty="0"/>
          </a:p>
        </p:txBody>
      </p:sp>
      <p:sp>
        <p:nvSpPr>
          <p:cNvPr id="98" name="Up Arrow 97">
            <a:extLst>
              <a:ext uri="{FF2B5EF4-FFF2-40B4-BE49-F238E27FC236}">
                <a16:creationId xmlns:a16="http://schemas.microsoft.com/office/drawing/2014/main" id="{C74EB5CE-4499-9747-A2F3-8711415A972F}"/>
              </a:ext>
            </a:extLst>
          </p:cNvPr>
          <p:cNvSpPr/>
          <p:nvPr/>
        </p:nvSpPr>
        <p:spPr>
          <a:xfrm rot="10800000" flipV="1">
            <a:off x="7772351" y="4700702"/>
            <a:ext cx="154270" cy="162146"/>
          </a:xfrm>
          <a:prstGeom prst="upArrow">
            <a:avLst/>
          </a:prstGeom>
          <a:solidFill>
            <a:srgbClr val="DA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 dirty="0"/>
          </a:p>
        </p:txBody>
      </p:sp>
      <p:sp>
        <p:nvSpPr>
          <p:cNvPr id="99" name="Up Arrow 98">
            <a:extLst>
              <a:ext uri="{FF2B5EF4-FFF2-40B4-BE49-F238E27FC236}">
                <a16:creationId xmlns:a16="http://schemas.microsoft.com/office/drawing/2014/main" id="{C74EB5CE-4499-9747-A2F3-8711415A972F}"/>
              </a:ext>
            </a:extLst>
          </p:cNvPr>
          <p:cNvSpPr/>
          <p:nvPr/>
        </p:nvSpPr>
        <p:spPr>
          <a:xfrm rot="10800000" flipV="1">
            <a:off x="7757995" y="5674453"/>
            <a:ext cx="154270" cy="162146"/>
          </a:xfrm>
          <a:prstGeom prst="upArrow">
            <a:avLst/>
          </a:prstGeom>
          <a:solidFill>
            <a:srgbClr val="DA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399" dirty="0"/>
          </a:p>
        </p:txBody>
      </p:sp>
    </p:spTree>
    <p:extLst>
      <p:ext uri="{BB962C8B-B14F-4D97-AF65-F5344CB8AC3E}">
        <p14:creationId xmlns:p14="http://schemas.microsoft.com/office/powerpoint/2010/main" val="361251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>
        <p:push dir="u"/>
      </p:transition>
    </mc:Choice>
    <mc:Fallback xmlns="">
      <p:transition spd="slow" advTm="1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90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Findings, 2019 GTI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391778" y="1864445"/>
            <a:ext cx="46292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  <a:t>Terrorism has been on a downward trend </a:t>
            </a:r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since its peak in 2014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  <a:t>Terrorism deaths </a:t>
            </a:r>
            <a:r>
              <a:rPr lang="en-AU" sz="2800" b="1" dirty="0">
                <a:latin typeface="Arial" panose="020B0604020202020204" pitchFamily="34" charset="0"/>
                <a:cs typeface="Arial" panose="020B0604020202020204" pitchFamily="34" charset="0"/>
              </a:rPr>
              <a:t>decreased by 15.2% </a:t>
            </a:r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  <a:t>between 2017 and 2018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8A31C0-494E-E546-B421-471C55406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3337" y="1056688"/>
            <a:ext cx="4829274" cy="464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0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from Terrorism by Country, 2018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 countries accounted for 87% of all deaths from terrorism in 2018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59611E8-671E-CA4D-9C67-DAF6AB904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759" y="1183907"/>
            <a:ext cx="10964245" cy="448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8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Risers and Fallers, Deaths from Terrorism, 2017 to 2018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from terrorism in Iraq have fallen over 90% since the peak in 2014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6BC7F64-B36C-5A48-BA46-661A0176B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078" y="1437966"/>
            <a:ext cx="9855463" cy="40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38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Risers and Fallers, Deaths from Terrorism, 2017 to 2018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from terrorism in Iraq have fallen over 90% since the peak in 2014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D1F9718-773F-0A45-B425-8146A2FA9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9935" y="1184785"/>
            <a:ext cx="9936611" cy="42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4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178976-C703-F246-A1A8-A3A6F10017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Google Shape;2296;p333">
            <a:extLst>
              <a:ext uri="{FF2B5EF4-FFF2-40B4-BE49-F238E27FC236}">
                <a16:creationId xmlns:a16="http://schemas.microsoft.com/office/drawing/2014/main" id="{C230017D-CD53-134B-9DCF-D7517E46846A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economic impact of terrorism, 2018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225111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total economic impact of terrorism in 2018 was over 33 billion dollars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8D78CE4-9E7D-5440-A350-0C4D81C99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948" y="1337013"/>
            <a:ext cx="4869246" cy="411180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472D713-925A-4149-A69C-EB3CF92A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6000" y="1474395"/>
            <a:ext cx="4553108" cy="397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1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8E2214-B234-1846-931C-282035B27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hape 76"/>
          <p:cNvSpPr txBox="1"/>
          <p:nvPr/>
        </p:nvSpPr>
        <p:spPr>
          <a:xfrm>
            <a:off x="176494" y="1731239"/>
            <a:ext cx="7444902" cy="75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3000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532292" y="2110452"/>
            <a:ext cx="8035211" cy="2201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9330" b="1" spc="-4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Trends in Terrorism</a:t>
            </a:r>
            <a:endParaRPr sz="9330" b="1" spc="-4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593339" y="1410038"/>
            <a:ext cx="852958" cy="432485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4798" b="1" spc="-2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03.</a:t>
            </a:r>
            <a:endParaRPr sz="4798" b="1" spc="-2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AAD2BF-FAD1-5A4B-94D3-4557F4DBE69D}"/>
              </a:ext>
            </a:extLst>
          </p:cNvPr>
          <p:cNvSpPr/>
          <p:nvPr/>
        </p:nvSpPr>
        <p:spPr>
          <a:xfrm>
            <a:off x="617194" y="4146115"/>
            <a:ext cx="1712647" cy="16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5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from terrorism, 1998-2018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from terrorism have decreased 52% since peaking in 2014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6266A53-E510-6848-8C2F-A9772622C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539" y="1437497"/>
            <a:ext cx="11153046" cy="474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1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Deadliest Terrorist Groups, 1999-2018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631635"/>
            <a:ext cx="9064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the first time since 2013, ISIL was not the deadliest terrorist group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A39E0D9-F16D-EF49-A444-398FAE175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9348" y="1337141"/>
            <a:ext cx="9202275" cy="462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1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of deaths from terrorism, 1998-2018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42814" y="645898"/>
            <a:ext cx="10089322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of terrorism peaked in 2016, when 79 countries experienced at least one death from terrorism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2A0B764-7F60-824E-9576-8A358CDD0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4126" y="1304130"/>
            <a:ext cx="10233725" cy="443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2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B3C853-4D79-9A42-8F98-1A269FA3438F}"/>
              </a:ext>
            </a:extLst>
          </p:cNvPr>
          <p:cNvGrpSpPr/>
          <p:nvPr/>
        </p:nvGrpSpPr>
        <p:grpSpPr>
          <a:xfrm>
            <a:off x="1030521" y="585482"/>
            <a:ext cx="4604656" cy="4671254"/>
            <a:chOff x="771718" y="439247"/>
            <a:chExt cx="3454558" cy="3504522"/>
          </a:xfrm>
        </p:grpSpPr>
        <p:sp>
          <p:nvSpPr>
            <p:cNvPr id="11" name="Shape 76"/>
            <p:cNvSpPr txBox="1"/>
            <p:nvPr/>
          </p:nvSpPr>
          <p:spPr>
            <a:xfrm>
              <a:off x="771718" y="439247"/>
              <a:ext cx="676460" cy="56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2" tIns="121862" rIns="121862" bIns="121862" anchor="t" anchorCtr="0">
              <a:noAutofit/>
            </a:bodyPr>
            <a:lstStyle/>
            <a:p>
              <a:r>
                <a:rPr lang="en-US" sz="9999" b="1" dirty="0">
                  <a:latin typeface="MillerDailyTwo Roman" panose="02000603070000020004" pitchFamily="2" charset="77"/>
                  <a:cs typeface="Arial"/>
                </a:rPr>
                <a:t>“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771718" y="1202336"/>
              <a:ext cx="3454558" cy="2562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399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The Institute for Economics and Peace </a:t>
              </a:r>
              <a:r>
                <a:rPr lang="en-US" sz="2399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is an independent, not-for-profit think tank dedicated to building a </a:t>
              </a:r>
              <a:r>
                <a:rPr lang="en-US" sz="2399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greater understanding </a:t>
              </a:r>
              <a:r>
                <a:rPr lang="en-US" sz="2399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of the </a:t>
              </a:r>
              <a:r>
                <a:rPr lang="en-US" sz="2399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key drivers </a:t>
              </a:r>
              <a:r>
                <a:rPr lang="en-US" sz="2399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of peace, as well as identifying the </a:t>
              </a:r>
              <a:r>
                <a:rPr lang="en-US" sz="2399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economic benefits </a:t>
              </a:r>
              <a:r>
                <a:rPr lang="en-US" sz="2399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that increased peacefulness can deliver.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545BBDD-45C7-4A4D-8F11-4F73C4A9CA32}"/>
                </a:ext>
              </a:extLst>
            </p:cNvPr>
            <p:cNvCxnSpPr>
              <a:cxnSpLocks/>
            </p:cNvCxnSpPr>
            <p:nvPr/>
          </p:nvCxnSpPr>
          <p:spPr>
            <a:xfrm>
              <a:off x="849781" y="3943769"/>
              <a:ext cx="153128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C33F6FB-49A6-EE4D-9022-C0605D7609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77" y="3442938"/>
            <a:ext cx="6554942" cy="18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3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from terrorism by region, 2002-2018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have been over 93,000 deaths from terrorism in the MENA region since 2002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8C4969D-4CFC-1D46-97E8-8910F17AA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110" y="1182477"/>
            <a:ext cx="10295667" cy="48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4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862883-F757-E842-AE1B-023305D493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hape 76"/>
          <p:cNvSpPr txBox="1"/>
          <p:nvPr/>
        </p:nvSpPr>
        <p:spPr>
          <a:xfrm>
            <a:off x="176494" y="1731239"/>
            <a:ext cx="7444902" cy="75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3000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532290" y="2110452"/>
            <a:ext cx="11172029" cy="2201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7800" b="1" spc="-4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Far-right Terrorism and </a:t>
            </a:r>
          </a:p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7800" b="1" spc="-4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Political Violence</a:t>
            </a:r>
            <a:endParaRPr sz="7800" b="1" spc="-4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617193" y="1386184"/>
            <a:ext cx="852958" cy="432485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4798" b="1" spc="-2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04.</a:t>
            </a:r>
            <a:endParaRPr sz="4798" b="1" spc="-2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3E0170-289D-2D4E-BD32-22A6008949D9}"/>
              </a:ext>
            </a:extLst>
          </p:cNvPr>
          <p:cNvSpPr/>
          <p:nvPr/>
        </p:nvSpPr>
        <p:spPr>
          <a:xfrm>
            <a:off x="613827" y="3929121"/>
            <a:ext cx="1712647" cy="16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5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Far-right terrorist incidents in the west, 1970-2018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has been a 320% increase in far-right terrorism in the past five years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74683AA-CA92-D340-9650-D9288A93B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3558" y="1099018"/>
            <a:ext cx="9511119" cy="442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90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terrorism in the west, far-left vs far-right, 1970-2018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Far-left terrorism was more common over the past fifty years, but far-right terrorism was deadlier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EB82C1F-7AA8-3844-8639-2D1FC53B9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4297" y="1128029"/>
            <a:ext cx="10337250" cy="480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9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Terrorism by ideology in the west, 1970-2018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Political terrorism has increased significantly in the past decade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39D168D-E431-E947-A58C-82BA6AAEA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817" y="1221471"/>
            <a:ext cx="10219561" cy="459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4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Unaffiliated and affiliated attacks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0" y="631635"/>
            <a:ext cx="9236891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Far-right terrorists are less likely to be affiliated with a group, and this proportion has been increasing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3D46290-DDDA-B04E-A228-97B291B17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4737" y="1957947"/>
            <a:ext cx="7196808" cy="321354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D5D66D5-B228-B54D-B859-94ED74FE3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5111" y="1688762"/>
            <a:ext cx="4159850" cy="33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Terrorism and mass shootings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proportion of mass shootings classified as terrorist attacks has been increasing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5D62526-3F44-8E4E-8B09-D2E85B36D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847" y="1337013"/>
            <a:ext cx="10273482" cy="445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2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Terrorism and trends in political wave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0" y="631635"/>
            <a:ext cx="9730667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increase in far-right terror is part of a broader wave of increased instability, and lower Positive Peace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78ECDFD-98BF-9140-9EBD-2B010CD5A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704" y="1120817"/>
            <a:ext cx="9410894" cy="432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21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E80E21-418A-DC42-ADF3-83A692A285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hape 76"/>
          <p:cNvSpPr txBox="1"/>
          <p:nvPr/>
        </p:nvSpPr>
        <p:spPr>
          <a:xfrm>
            <a:off x="176494" y="1731239"/>
            <a:ext cx="7444902" cy="75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3000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532291" y="2110452"/>
            <a:ext cx="9254036" cy="2201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9330" b="1" spc="-4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Conflict and</a:t>
            </a:r>
          </a:p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9330" b="1" spc="-4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Terrorism</a:t>
            </a:r>
            <a:endParaRPr sz="9330" b="1" spc="-4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617194" y="1394135"/>
            <a:ext cx="852958" cy="432485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4798" b="1" spc="-2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05.</a:t>
            </a:r>
            <a:endParaRPr sz="4798" b="1" spc="-2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A6B538-856B-1745-A59C-FE2633CDE63F}"/>
              </a:ext>
            </a:extLst>
          </p:cNvPr>
          <p:cNvSpPr/>
          <p:nvPr/>
        </p:nvSpPr>
        <p:spPr>
          <a:xfrm>
            <a:off x="617194" y="4146115"/>
            <a:ext cx="1712647" cy="16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70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from terrorism and conflict, 2001-2018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Conflict remains the primary driver of terrorism worldwide.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E3445CB-62B0-864B-BBF4-E22941311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3278" y="1192950"/>
            <a:ext cx="10230315" cy="467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5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E4BFB7-32F0-5244-A21E-7492BC8A9853}"/>
              </a:ext>
            </a:extLst>
          </p:cNvPr>
          <p:cNvGrpSpPr/>
          <p:nvPr/>
        </p:nvGrpSpPr>
        <p:grpSpPr>
          <a:xfrm>
            <a:off x="417003" y="2085339"/>
            <a:ext cx="1633982" cy="3622029"/>
            <a:chOff x="311437" y="1564487"/>
            <a:chExt cx="1225865" cy="2717360"/>
          </a:xfrm>
        </p:grpSpPr>
        <p:pic>
          <p:nvPicPr>
            <p:cNvPr id="21" name="Google Shape;2288;p333">
              <a:extLst>
                <a:ext uri="{FF2B5EF4-FFF2-40B4-BE49-F238E27FC236}">
                  <a16:creationId xmlns:a16="http://schemas.microsoft.com/office/drawing/2014/main" id="{B29FEA5B-60A9-0047-8746-02276AF3C96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4209"/>
            <a:stretch/>
          </p:blipFill>
          <p:spPr>
            <a:xfrm>
              <a:off x="311437" y="1564487"/>
              <a:ext cx="1225864" cy="22898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2293;p333">
              <a:extLst>
                <a:ext uri="{FF2B5EF4-FFF2-40B4-BE49-F238E27FC236}">
                  <a16:creationId xmlns:a16="http://schemas.microsoft.com/office/drawing/2014/main" id="{BE6C5F68-AD35-F943-B1D9-CDC310DCB05A}"/>
                </a:ext>
              </a:extLst>
            </p:cNvPr>
            <p:cNvSpPr txBox="1"/>
            <p:nvPr/>
          </p:nvSpPr>
          <p:spPr>
            <a:xfrm>
              <a:off x="311437" y="3945904"/>
              <a:ext cx="1225864" cy="21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SYDNEY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2294;p333">
              <a:extLst>
                <a:ext uri="{FF2B5EF4-FFF2-40B4-BE49-F238E27FC236}">
                  <a16:creationId xmlns:a16="http://schemas.microsoft.com/office/drawing/2014/main" id="{6784795F-4B2E-9441-876B-8EC4B9AD9882}"/>
                </a:ext>
              </a:extLst>
            </p:cNvPr>
            <p:cNvSpPr txBox="1"/>
            <p:nvPr/>
          </p:nvSpPr>
          <p:spPr>
            <a:xfrm>
              <a:off x="311438" y="4099558"/>
              <a:ext cx="1225864" cy="182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Australia 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E5CEA09-145B-BD44-ACBD-EEA0E2D11834}"/>
              </a:ext>
            </a:extLst>
          </p:cNvPr>
          <p:cNvGrpSpPr/>
          <p:nvPr/>
        </p:nvGrpSpPr>
        <p:grpSpPr>
          <a:xfrm>
            <a:off x="8011947" y="2085309"/>
            <a:ext cx="1644315" cy="3628641"/>
            <a:chOff x="6009403" y="1564464"/>
            <a:chExt cx="1233617" cy="2722321"/>
          </a:xfrm>
        </p:grpSpPr>
        <p:sp>
          <p:nvSpPr>
            <p:cNvPr id="35" name="Google Shape;2303;p333">
              <a:extLst>
                <a:ext uri="{FF2B5EF4-FFF2-40B4-BE49-F238E27FC236}">
                  <a16:creationId xmlns:a16="http://schemas.microsoft.com/office/drawing/2014/main" id="{20952AB0-73C3-954B-807C-170604A3DFB3}"/>
                </a:ext>
              </a:extLst>
            </p:cNvPr>
            <p:cNvSpPr txBox="1"/>
            <p:nvPr/>
          </p:nvSpPr>
          <p:spPr>
            <a:xfrm>
              <a:off x="6009404" y="3945904"/>
              <a:ext cx="1233616" cy="2133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MEXICO CITY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2304;p333">
              <a:extLst>
                <a:ext uri="{FF2B5EF4-FFF2-40B4-BE49-F238E27FC236}">
                  <a16:creationId xmlns:a16="http://schemas.microsoft.com/office/drawing/2014/main" id="{CAA10C8A-528F-7D4C-891C-07BEA13F9E3A}"/>
                </a:ext>
              </a:extLst>
            </p:cNvPr>
            <p:cNvSpPr txBox="1"/>
            <p:nvPr/>
          </p:nvSpPr>
          <p:spPr>
            <a:xfrm>
              <a:off x="6009403" y="4094619"/>
              <a:ext cx="1233616" cy="192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Mexico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Google Shape;2306;p333">
              <a:extLst>
                <a:ext uri="{FF2B5EF4-FFF2-40B4-BE49-F238E27FC236}">
                  <a16:creationId xmlns:a16="http://schemas.microsoft.com/office/drawing/2014/main" id="{1056F4CA-5545-3E44-984C-5E0FA60FFF3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3667"/>
            <a:stretch/>
          </p:blipFill>
          <p:spPr>
            <a:xfrm>
              <a:off x="6009405" y="1564464"/>
              <a:ext cx="1233614" cy="22899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081D338-B7CF-1449-B5B0-7C8858954718}"/>
              </a:ext>
            </a:extLst>
          </p:cNvPr>
          <p:cNvGrpSpPr/>
          <p:nvPr/>
        </p:nvGrpSpPr>
        <p:grpSpPr>
          <a:xfrm>
            <a:off x="4202587" y="2085331"/>
            <a:ext cx="1666120" cy="3622910"/>
            <a:chOff x="3151502" y="1564481"/>
            <a:chExt cx="1249976" cy="2718021"/>
          </a:xfrm>
        </p:grpSpPr>
        <p:sp>
          <p:nvSpPr>
            <p:cNvPr id="31" name="Google Shape;2299;p333">
              <a:extLst>
                <a:ext uri="{FF2B5EF4-FFF2-40B4-BE49-F238E27FC236}">
                  <a16:creationId xmlns:a16="http://schemas.microsoft.com/office/drawing/2014/main" id="{8B20C157-B134-0148-94A3-DA75E0526EEF}"/>
                </a:ext>
              </a:extLst>
            </p:cNvPr>
            <p:cNvSpPr txBox="1"/>
            <p:nvPr/>
          </p:nvSpPr>
          <p:spPr>
            <a:xfrm>
              <a:off x="3151502" y="3945904"/>
              <a:ext cx="1249976" cy="214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BRUSSELS 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2300;p333">
              <a:extLst>
                <a:ext uri="{FF2B5EF4-FFF2-40B4-BE49-F238E27FC236}">
                  <a16:creationId xmlns:a16="http://schemas.microsoft.com/office/drawing/2014/main" id="{35C6460F-9665-1842-9F96-EFDB42CF23C9}"/>
                </a:ext>
              </a:extLst>
            </p:cNvPr>
            <p:cNvSpPr txBox="1"/>
            <p:nvPr/>
          </p:nvSpPr>
          <p:spPr>
            <a:xfrm>
              <a:off x="3151502" y="4098902"/>
              <a:ext cx="1249975" cy="1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Belgium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Google Shape;2307;p333">
              <a:extLst>
                <a:ext uri="{FF2B5EF4-FFF2-40B4-BE49-F238E27FC236}">
                  <a16:creationId xmlns:a16="http://schemas.microsoft.com/office/drawing/2014/main" id="{27BDEA67-3F4C-A14A-A8E4-F6EAB874E90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12522"/>
            <a:stretch/>
          </p:blipFill>
          <p:spPr>
            <a:xfrm>
              <a:off x="3151502" y="1564481"/>
              <a:ext cx="1249975" cy="22898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49337EE-1053-644D-8F74-CB5C830D86E8}"/>
              </a:ext>
            </a:extLst>
          </p:cNvPr>
          <p:cNvGrpSpPr/>
          <p:nvPr/>
        </p:nvGrpSpPr>
        <p:grpSpPr>
          <a:xfrm>
            <a:off x="6115769" y="2085323"/>
            <a:ext cx="1649116" cy="3607833"/>
            <a:chOff x="4586831" y="1564475"/>
            <a:chExt cx="1237219" cy="2706710"/>
          </a:xfrm>
        </p:grpSpPr>
        <p:sp>
          <p:nvSpPr>
            <p:cNvPr id="33" name="Google Shape;2301;p333">
              <a:extLst>
                <a:ext uri="{FF2B5EF4-FFF2-40B4-BE49-F238E27FC236}">
                  <a16:creationId xmlns:a16="http://schemas.microsoft.com/office/drawing/2014/main" id="{3D8F2BBE-8C37-BD4B-9731-C0C3882BA30E}"/>
                </a:ext>
              </a:extLst>
            </p:cNvPr>
            <p:cNvSpPr txBox="1"/>
            <p:nvPr/>
          </p:nvSpPr>
          <p:spPr>
            <a:xfrm>
              <a:off x="4586831" y="3947106"/>
              <a:ext cx="1237219" cy="2133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HAGUE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2302;p333">
              <a:extLst>
                <a:ext uri="{FF2B5EF4-FFF2-40B4-BE49-F238E27FC236}">
                  <a16:creationId xmlns:a16="http://schemas.microsoft.com/office/drawing/2014/main" id="{C431B2DA-DFA1-AD40-A5BB-FE6DD77E23D3}"/>
                </a:ext>
              </a:extLst>
            </p:cNvPr>
            <p:cNvSpPr txBox="1"/>
            <p:nvPr/>
          </p:nvSpPr>
          <p:spPr>
            <a:xfrm>
              <a:off x="4586832" y="4110219"/>
              <a:ext cx="1237218" cy="160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Netherlands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Google Shape;2308;p333">
              <a:extLst>
                <a:ext uri="{FF2B5EF4-FFF2-40B4-BE49-F238E27FC236}">
                  <a16:creationId xmlns:a16="http://schemas.microsoft.com/office/drawing/2014/main" id="{79F2D09D-F63B-B241-B33E-E13E90E352C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13414"/>
            <a:stretch/>
          </p:blipFill>
          <p:spPr>
            <a:xfrm>
              <a:off x="4586832" y="1564475"/>
              <a:ext cx="1237218" cy="22898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1A11399-D0C8-7A40-B686-868242D134D3}"/>
              </a:ext>
            </a:extLst>
          </p:cNvPr>
          <p:cNvGrpSpPr/>
          <p:nvPr/>
        </p:nvGrpSpPr>
        <p:grpSpPr>
          <a:xfrm>
            <a:off x="2270643" y="2085291"/>
            <a:ext cx="1684881" cy="3606992"/>
            <a:chOff x="1702096" y="1564451"/>
            <a:chExt cx="1264051" cy="2706079"/>
          </a:xfrm>
        </p:grpSpPr>
        <p:sp>
          <p:nvSpPr>
            <p:cNvPr id="29" name="Google Shape;2297;p333">
              <a:extLst>
                <a:ext uri="{FF2B5EF4-FFF2-40B4-BE49-F238E27FC236}">
                  <a16:creationId xmlns:a16="http://schemas.microsoft.com/office/drawing/2014/main" id="{C0740169-0AA1-A14E-9706-EE58182D1FD5}"/>
                </a:ext>
              </a:extLst>
            </p:cNvPr>
            <p:cNvSpPr txBox="1"/>
            <p:nvPr/>
          </p:nvSpPr>
          <p:spPr>
            <a:xfrm>
              <a:off x="1722656" y="3945904"/>
              <a:ext cx="1243491" cy="2060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YORK 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2298;p333">
              <a:extLst>
                <a:ext uri="{FF2B5EF4-FFF2-40B4-BE49-F238E27FC236}">
                  <a16:creationId xmlns:a16="http://schemas.microsoft.com/office/drawing/2014/main" id="{EA866B51-A966-9847-B22B-6242E3DE4B6F}"/>
                </a:ext>
              </a:extLst>
            </p:cNvPr>
            <p:cNvSpPr txBox="1"/>
            <p:nvPr/>
          </p:nvSpPr>
          <p:spPr>
            <a:xfrm>
              <a:off x="1702096" y="4110875"/>
              <a:ext cx="1264051" cy="1596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USA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Google Shape;2309;p333">
              <a:extLst>
                <a:ext uri="{FF2B5EF4-FFF2-40B4-BE49-F238E27FC236}">
                  <a16:creationId xmlns:a16="http://schemas.microsoft.com/office/drawing/2014/main" id="{54E7F0CF-7DD8-D24C-8E2C-A02AC586953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r="12975"/>
            <a:stretch/>
          </p:blipFill>
          <p:spPr>
            <a:xfrm>
              <a:off x="1722656" y="1564451"/>
              <a:ext cx="1243491" cy="22899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D6357E8-96D6-6A41-B11E-9D76D74E4C17}"/>
              </a:ext>
            </a:extLst>
          </p:cNvPr>
          <p:cNvGrpSpPr/>
          <p:nvPr/>
        </p:nvGrpSpPr>
        <p:grpSpPr>
          <a:xfrm>
            <a:off x="9903324" y="2085291"/>
            <a:ext cx="1643446" cy="3638034"/>
            <a:chOff x="7428374" y="1564451"/>
            <a:chExt cx="1232965" cy="272936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35CDD31-4262-C547-9C3B-43D1C1298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2" r="36277"/>
            <a:stretch/>
          </p:blipFill>
          <p:spPr>
            <a:xfrm>
              <a:off x="7428374" y="1564451"/>
              <a:ext cx="1232965" cy="2291119"/>
            </a:xfrm>
            <a:prstGeom prst="rect">
              <a:avLst/>
            </a:prstGeom>
          </p:spPr>
        </p:pic>
        <p:sp>
          <p:nvSpPr>
            <p:cNvPr id="42" name="Google Shape;2303;p333">
              <a:extLst>
                <a:ext uri="{FF2B5EF4-FFF2-40B4-BE49-F238E27FC236}">
                  <a16:creationId xmlns:a16="http://schemas.microsoft.com/office/drawing/2014/main" id="{7DED04A6-C1F4-B04C-B44F-7DADFF447E73}"/>
                </a:ext>
              </a:extLst>
            </p:cNvPr>
            <p:cNvSpPr txBox="1"/>
            <p:nvPr/>
          </p:nvSpPr>
          <p:spPr>
            <a:xfrm>
              <a:off x="7438247" y="3937192"/>
              <a:ext cx="1223092" cy="222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HARARE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Google Shape;2304;p333">
              <a:extLst>
                <a:ext uri="{FF2B5EF4-FFF2-40B4-BE49-F238E27FC236}">
                  <a16:creationId xmlns:a16="http://schemas.microsoft.com/office/drawing/2014/main" id="{C5F760D8-CB64-FB4D-BF6C-A92B811A63DF}"/>
                </a:ext>
              </a:extLst>
            </p:cNvPr>
            <p:cNvSpPr txBox="1"/>
            <p:nvPr/>
          </p:nvSpPr>
          <p:spPr>
            <a:xfrm>
              <a:off x="7438248" y="4087585"/>
              <a:ext cx="1223091" cy="206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Zimbabwe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Google Shape;2296;p333">
            <a:extLst>
              <a:ext uri="{FF2B5EF4-FFF2-40B4-BE49-F238E27FC236}">
                <a16:creationId xmlns:a16="http://schemas.microsoft.com/office/drawing/2014/main" id="{A60547F9-94A4-8F4C-B6C3-F96C6719D8CB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IEP International Offices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746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from terrorism and conflict by country, 2003-2018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ten of the countries most impacted by terrorism were involved in at least one conflict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E1D99B7-FB63-CD4C-94E3-ACE7DEBE32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5233" y="1121999"/>
            <a:ext cx="8229600" cy="514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25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Terrorist attacks by conflict type, 1970-2018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terrorist incidents occur in countries in high-intensity internal armed </a:t>
            </a:r>
            <a:r>
              <a:rPr lang="en-AU" sz="1599" dirty="0" err="1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conflicy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141FBC3-E61A-3B4E-AA99-5829FFE79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0149" y="1337013"/>
            <a:ext cx="9622234" cy="442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00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Targets of terrorism, conflict and non-conflict countries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Terrorist groups in conflict countries are much more likely to select traditional military targets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4D68A26-2B32-DE41-BDBD-502F7A1EE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861" y="1337013"/>
            <a:ext cx="8872600" cy="469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07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Conflict duration and intensity with terrorist group involvement, 1989-2018</a:t>
            </a:r>
            <a:endParaRPr sz="20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549339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involvement of terrorist groups increases the intensity and duration of conflicts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1845AC1-773A-F541-A259-EB64FC6642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4581" y="916291"/>
            <a:ext cx="6703945" cy="52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94563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599F25-1714-8F44-B53C-E7D656C762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hape 76"/>
          <p:cNvSpPr txBox="1"/>
          <p:nvPr/>
        </p:nvSpPr>
        <p:spPr>
          <a:xfrm>
            <a:off x="176494" y="1731239"/>
            <a:ext cx="7444902" cy="75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3000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532291" y="2110452"/>
            <a:ext cx="9254036" cy="2201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9330" b="1" spc="-4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Gender and</a:t>
            </a:r>
          </a:p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9330" b="1" spc="-4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Terrorism</a:t>
            </a:r>
            <a:endParaRPr sz="9330" b="1" spc="-4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617194" y="1394135"/>
            <a:ext cx="852958" cy="432485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4798" b="1" spc="-2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06.</a:t>
            </a:r>
            <a:endParaRPr sz="4798" b="1" spc="-2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4DFBA2-D29E-3E4A-A2D7-B5E836DA781B}"/>
              </a:ext>
            </a:extLst>
          </p:cNvPr>
          <p:cNvSpPr/>
          <p:nvPr/>
        </p:nvSpPr>
        <p:spPr>
          <a:xfrm>
            <a:off x="617194" y="4146115"/>
            <a:ext cx="1712647" cy="16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8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suicide attacks as a percentage of the total, by country, 1985-2018</a:t>
            </a:r>
            <a:endParaRPr sz="20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549339"/>
            <a:ext cx="9064050" cy="58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suicide attacks were more than 30% of total suicide attacks in Cameroon, Nigeria, and Russia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F74B25E-E0E6-C640-8B9D-6664A363EC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0049" y="1418514"/>
            <a:ext cx="6225436" cy="47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1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 attacks by target, male and female, Boko Haram, 2014-2018</a:t>
            </a:r>
            <a:endParaRPr sz="2000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549339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suicide bombers were much more likely to attack public gatherings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50D23B5-7B88-3D43-A702-6FD028365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7030" y="1450870"/>
            <a:ext cx="9206630" cy="433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7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instagram logo white"/>
          <p:cNvSpPr>
            <a:spLocks noChangeAspect="1" noChangeArrowheads="1"/>
          </p:cNvSpPr>
          <p:nvPr/>
        </p:nvSpPr>
        <p:spPr bwMode="auto">
          <a:xfrm>
            <a:off x="238775" y="-1054896"/>
            <a:ext cx="1238190" cy="121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8" tIns="22858" rIns="45718" bIns="22858" numCol="1" anchor="t" anchorCtr="0" compatLnSpc="1">
            <a:prstTxWarp prst="textNoShape">
              <a:avLst/>
            </a:prstTxWarp>
          </a:bodyPr>
          <a:lstStyle/>
          <a:p>
            <a:endParaRPr lang="en-AU" sz="674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8544C97-4FCC-F340-A815-AB069221A809}"/>
              </a:ext>
            </a:extLst>
          </p:cNvPr>
          <p:cNvGrpSpPr/>
          <p:nvPr/>
        </p:nvGrpSpPr>
        <p:grpSpPr>
          <a:xfrm>
            <a:off x="2326760" y="2847239"/>
            <a:ext cx="3273566" cy="338404"/>
            <a:chOff x="591676" y="1914386"/>
            <a:chExt cx="2455932" cy="253881"/>
          </a:xfrm>
        </p:grpSpPr>
        <p:sp>
          <p:nvSpPr>
            <p:cNvPr id="33" name="TextBox 114">
              <a:extLst>
                <a:ext uri="{FF2B5EF4-FFF2-40B4-BE49-F238E27FC236}">
                  <a16:creationId xmlns:a16="http://schemas.microsoft.com/office/drawing/2014/main" id="{AED96B0E-BB2A-1A4B-8A8E-2CD279D138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684" y="1914386"/>
              <a:ext cx="2244924" cy="253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9" rIns="91416" bIns="45709">
              <a:spAutoFit/>
            </a:bodyPr>
            <a:lstStyle/>
            <a:p>
              <a:r>
                <a:rPr lang="en-AU" altLang="en-US" sz="1599" b="1" dirty="0" err="1">
                  <a:solidFill>
                    <a:srgbClr val="171E28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GlobalPeaceIndex</a:t>
              </a:r>
              <a:endParaRPr lang="id-ID" altLang="en-US" sz="1599" b="1" dirty="0">
                <a:solidFill>
                  <a:srgbClr val="171E2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609">
              <a:extLst>
                <a:ext uri="{FF2B5EF4-FFF2-40B4-BE49-F238E27FC236}">
                  <a16:creationId xmlns:a16="http://schemas.microsoft.com/office/drawing/2014/main" id="{80D827FF-EFFE-AA46-8498-972DB8805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676" y="1952649"/>
              <a:ext cx="99155" cy="198310"/>
            </a:xfrm>
            <a:custGeom>
              <a:avLst/>
              <a:gdLst>
                <a:gd name="T0" fmla="*/ 52231 w 213"/>
                <a:gd name="T1" fmla="*/ 28328 h 425"/>
                <a:gd name="T2" fmla="*/ 75842 w 213"/>
                <a:gd name="T3" fmla="*/ 28328 h 425"/>
                <a:gd name="T4" fmla="*/ 75842 w 213"/>
                <a:gd name="T5" fmla="*/ 0 h 425"/>
                <a:gd name="T6" fmla="*/ 52231 w 213"/>
                <a:gd name="T7" fmla="*/ 0 h 425"/>
                <a:gd name="T8" fmla="*/ 18961 w 213"/>
                <a:gd name="T9" fmla="*/ 32990 h 425"/>
                <a:gd name="T10" fmla="*/ 18961 w 213"/>
                <a:gd name="T11" fmla="*/ 47334 h 425"/>
                <a:gd name="T12" fmla="*/ 0 w 213"/>
                <a:gd name="T13" fmla="*/ 47334 h 425"/>
                <a:gd name="T14" fmla="*/ 0 w 213"/>
                <a:gd name="T15" fmla="*/ 76021 h 425"/>
                <a:gd name="T16" fmla="*/ 18961 w 213"/>
                <a:gd name="T17" fmla="*/ 76021 h 425"/>
                <a:gd name="T18" fmla="*/ 18961 w 213"/>
                <a:gd name="T19" fmla="*/ 152041 h 425"/>
                <a:gd name="T20" fmla="*/ 47580 w 213"/>
                <a:gd name="T21" fmla="*/ 152041 h 425"/>
                <a:gd name="T22" fmla="*/ 47580 w 213"/>
                <a:gd name="T23" fmla="*/ 76021 h 425"/>
                <a:gd name="T24" fmla="*/ 71192 w 213"/>
                <a:gd name="T25" fmla="*/ 76021 h 425"/>
                <a:gd name="T26" fmla="*/ 75842 w 213"/>
                <a:gd name="T27" fmla="*/ 47334 h 425"/>
                <a:gd name="T28" fmla="*/ 47580 w 213"/>
                <a:gd name="T29" fmla="*/ 47334 h 425"/>
                <a:gd name="T30" fmla="*/ 47580 w 213"/>
                <a:gd name="T31" fmla="*/ 32990 h 425"/>
                <a:gd name="T32" fmla="*/ 52231 w 213"/>
                <a:gd name="T33" fmla="*/ 28328 h 4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3" h="425">
                  <a:moveTo>
                    <a:pt x="146" y="79"/>
                  </a:moveTo>
                  <a:lnTo>
                    <a:pt x="212" y="79"/>
                  </a:lnTo>
                  <a:lnTo>
                    <a:pt x="212" y="0"/>
                  </a:lnTo>
                  <a:lnTo>
                    <a:pt x="146" y="0"/>
                  </a:lnTo>
                  <a:cubicBezTo>
                    <a:pt x="95" y="0"/>
                    <a:pt x="53" y="41"/>
                    <a:pt x="53" y="92"/>
                  </a:cubicBezTo>
                  <a:lnTo>
                    <a:pt x="53" y="132"/>
                  </a:lnTo>
                  <a:lnTo>
                    <a:pt x="0" y="132"/>
                  </a:lnTo>
                  <a:lnTo>
                    <a:pt x="0" y="212"/>
                  </a:lnTo>
                  <a:lnTo>
                    <a:pt x="53" y="212"/>
                  </a:lnTo>
                  <a:lnTo>
                    <a:pt x="53" y="424"/>
                  </a:lnTo>
                  <a:lnTo>
                    <a:pt x="133" y="424"/>
                  </a:lnTo>
                  <a:lnTo>
                    <a:pt x="133" y="212"/>
                  </a:lnTo>
                  <a:lnTo>
                    <a:pt x="199" y="212"/>
                  </a:lnTo>
                  <a:lnTo>
                    <a:pt x="212" y="132"/>
                  </a:lnTo>
                  <a:lnTo>
                    <a:pt x="133" y="132"/>
                  </a:lnTo>
                  <a:lnTo>
                    <a:pt x="133" y="92"/>
                  </a:lnTo>
                  <a:cubicBezTo>
                    <a:pt x="132" y="86"/>
                    <a:pt x="139" y="79"/>
                    <a:pt x="146" y="79"/>
                  </a:cubicBezTo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wrap="none" anchor="ctr"/>
            <a:lstStyle/>
            <a:p>
              <a:endParaRPr lang="en-US" sz="2399" dirty="0">
                <a:latin typeface="Muli Regular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2197A5A-27A9-694F-93F1-465BEF58BDC0}"/>
              </a:ext>
            </a:extLst>
          </p:cNvPr>
          <p:cNvGrpSpPr/>
          <p:nvPr/>
        </p:nvGrpSpPr>
        <p:grpSpPr>
          <a:xfrm>
            <a:off x="2275706" y="3334927"/>
            <a:ext cx="3293004" cy="338404"/>
            <a:chOff x="553373" y="2631075"/>
            <a:chExt cx="2470515" cy="253881"/>
          </a:xfrm>
        </p:grpSpPr>
        <p:sp>
          <p:nvSpPr>
            <p:cNvPr id="36" name="TextBox 116">
              <a:extLst>
                <a:ext uri="{FF2B5EF4-FFF2-40B4-BE49-F238E27FC236}">
                  <a16:creationId xmlns:a16="http://schemas.microsoft.com/office/drawing/2014/main" id="{0F5251D9-F75A-0942-A78B-FE746ED55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964" y="2631075"/>
              <a:ext cx="2244924" cy="253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9" rIns="91416" bIns="45709">
              <a:spAutoFit/>
            </a:bodyPr>
            <a:lstStyle/>
            <a:p>
              <a:r>
                <a:rPr lang="en-AU" altLang="en-US" sz="1599" b="1" dirty="0">
                  <a:solidFill>
                    <a:srgbClr val="171E28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@</a:t>
              </a:r>
              <a:r>
                <a:rPr lang="en-AU" altLang="en-US" sz="1599" b="1" dirty="0" err="1">
                  <a:solidFill>
                    <a:srgbClr val="171E28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GlobPeaceIndex</a:t>
              </a:r>
              <a:endParaRPr lang="id-ID" altLang="en-US" sz="1599" b="1" dirty="0">
                <a:solidFill>
                  <a:srgbClr val="171E2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615">
              <a:extLst>
                <a:ext uri="{FF2B5EF4-FFF2-40B4-BE49-F238E27FC236}">
                  <a16:creationId xmlns:a16="http://schemas.microsoft.com/office/drawing/2014/main" id="{7E148E15-A170-9C43-B547-965FFF3BE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373" y="2691471"/>
              <a:ext cx="183404" cy="145975"/>
            </a:xfrm>
            <a:custGeom>
              <a:avLst/>
              <a:gdLst>
                <a:gd name="T0" fmla="*/ 153627 w 427"/>
                <a:gd name="T1" fmla="*/ 14673 h 346"/>
                <a:gd name="T2" fmla="*/ 135596 w 427"/>
                <a:gd name="T3" fmla="*/ 19325 h 346"/>
                <a:gd name="T4" fmla="*/ 149300 w 427"/>
                <a:gd name="T5" fmla="*/ 2147 h 346"/>
                <a:gd name="T6" fmla="*/ 129465 w 427"/>
                <a:gd name="T7" fmla="*/ 9663 h 346"/>
                <a:gd name="T8" fmla="*/ 106385 w 427"/>
                <a:gd name="T9" fmla="*/ 0 h 346"/>
                <a:gd name="T10" fmla="*/ 75011 w 427"/>
                <a:gd name="T11" fmla="*/ 31135 h 346"/>
                <a:gd name="T12" fmla="*/ 75732 w 427"/>
                <a:gd name="T13" fmla="*/ 38293 h 346"/>
                <a:gd name="T14" fmla="*/ 10819 w 427"/>
                <a:gd name="T15" fmla="*/ 5726 h 346"/>
                <a:gd name="T16" fmla="*/ 6491 w 427"/>
                <a:gd name="T17" fmla="*/ 21115 h 346"/>
                <a:gd name="T18" fmla="*/ 20556 w 427"/>
                <a:gd name="T19" fmla="*/ 47240 h 346"/>
                <a:gd name="T20" fmla="*/ 6491 w 427"/>
                <a:gd name="T21" fmla="*/ 43303 h 346"/>
                <a:gd name="T22" fmla="*/ 6491 w 427"/>
                <a:gd name="T23" fmla="*/ 43661 h 346"/>
                <a:gd name="T24" fmla="*/ 31735 w 427"/>
                <a:gd name="T25" fmla="*/ 74438 h 346"/>
                <a:gd name="T26" fmla="*/ 23441 w 427"/>
                <a:gd name="T27" fmla="*/ 75512 h 346"/>
                <a:gd name="T28" fmla="*/ 17310 w 427"/>
                <a:gd name="T29" fmla="*/ 74796 h 346"/>
                <a:gd name="T30" fmla="*/ 46882 w 427"/>
                <a:gd name="T31" fmla="*/ 96626 h 346"/>
                <a:gd name="T32" fmla="*/ 7573 w 427"/>
                <a:gd name="T33" fmla="*/ 109868 h 346"/>
                <a:gd name="T34" fmla="*/ 0 w 427"/>
                <a:gd name="T35" fmla="*/ 109510 h 346"/>
                <a:gd name="T36" fmla="*/ 48324 w 427"/>
                <a:gd name="T37" fmla="*/ 123467 h 346"/>
                <a:gd name="T38" fmla="*/ 137760 w 427"/>
                <a:gd name="T39" fmla="*/ 34714 h 346"/>
                <a:gd name="T40" fmla="*/ 137760 w 427"/>
                <a:gd name="T41" fmla="*/ 30419 h 346"/>
                <a:gd name="T42" fmla="*/ 153627 w 427"/>
                <a:gd name="T43" fmla="*/ 14673 h 3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7" h="346">
                  <a:moveTo>
                    <a:pt x="426" y="41"/>
                  </a:moveTo>
                  <a:cubicBezTo>
                    <a:pt x="411" y="48"/>
                    <a:pt x="394" y="52"/>
                    <a:pt x="376" y="54"/>
                  </a:cubicBezTo>
                  <a:cubicBezTo>
                    <a:pt x="394" y="44"/>
                    <a:pt x="408" y="27"/>
                    <a:pt x="414" y="6"/>
                  </a:cubicBezTo>
                  <a:cubicBezTo>
                    <a:pt x="398" y="16"/>
                    <a:pt x="379" y="23"/>
                    <a:pt x="359" y="27"/>
                  </a:cubicBezTo>
                  <a:cubicBezTo>
                    <a:pt x="343" y="10"/>
                    <a:pt x="320" y="0"/>
                    <a:pt x="295" y="0"/>
                  </a:cubicBezTo>
                  <a:cubicBezTo>
                    <a:pt x="247" y="0"/>
                    <a:pt x="208" y="39"/>
                    <a:pt x="208" y="87"/>
                  </a:cubicBezTo>
                  <a:cubicBezTo>
                    <a:pt x="208" y="94"/>
                    <a:pt x="209" y="101"/>
                    <a:pt x="210" y="107"/>
                  </a:cubicBezTo>
                  <a:cubicBezTo>
                    <a:pt x="137" y="103"/>
                    <a:pt x="73" y="69"/>
                    <a:pt x="30" y="16"/>
                  </a:cubicBezTo>
                  <a:cubicBezTo>
                    <a:pt x="23" y="29"/>
                    <a:pt x="18" y="44"/>
                    <a:pt x="18" y="59"/>
                  </a:cubicBezTo>
                  <a:cubicBezTo>
                    <a:pt x="18" y="90"/>
                    <a:pt x="34" y="117"/>
                    <a:pt x="57" y="132"/>
                  </a:cubicBezTo>
                  <a:cubicBezTo>
                    <a:pt x="43" y="132"/>
                    <a:pt x="29" y="127"/>
                    <a:pt x="18" y="121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65"/>
                    <a:pt x="48" y="200"/>
                    <a:pt x="88" y="208"/>
                  </a:cubicBezTo>
                  <a:cubicBezTo>
                    <a:pt x="81" y="210"/>
                    <a:pt x="73" y="211"/>
                    <a:pt x="65" y="211"/>
                  </a:cubicBezTo>
                  <a:cubicBezTo>
                    <a:pt x="59" y="211"/>
                    <a:pt x="54" y="211"/>
                    <a:pt x="48" y="209"/>
                  </a:cubicBezTo>
                  <a:cubicBezTo>
                    <a:pt x="60" y="244"/>
                    <a:pt x="92" y="269"/>
                    <a:pt x="130" y="270"/>
                  </a:cubicBezTo>
                  <a:cubicBezTo>
                    <a:pt x="100" y="293"/>
                    <a:pt x="62" y="307"/>
                    <a:pt x="21" y="307"/>
                  </a:cubicBezTo>
                  <a:cubicBezTo>
                    <a:pt x="14" y="307"/>
                    <a:pt x="8" y="307"/>
                    <a:pt x="0" y="306"/>
                  </a:cubicBezTo>
                  <a:cubicBezTo>
                    <a:pt x="39" y="331"/>
                    <a:pt x="85" y="345"/>
                    <a:pt x="134" y="345"/>
                  </a:cubicBezTo>
                  <a:cubicBezTo>
                    <a:pt x="294" y="345"/>
                    <a:pt x="382" y="212"/>
                    <a:pt x="382" y="97"/>
                  </a:cubicBezTo>
                  <a:cubicBezTo>
                    <a:pt x="382" y="93"/>
                    <a:pt x="382" y="89"/>
                    <a:pt x="382" y="85"/>
                  </a:cubicBezTo>
                  <a:cubicBezTo>
                    <a:pt x="400" y="74"/>
                    <a:pt x="414" y="58"/>
                    <a:pt x="426" y="41"/>
                  </a:cubicBezTo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wrap="none" anchor="ctr"/>
            <a:lstStyle/>
            <a:p>
              <a:endParaRPr lang="en-US" sz="2399" dirty="0">
                <a:latin typeface="Muli Regular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EEC21DB-3765-D54F-AB59-65D1813C1F3A}"/>
              </a:ext>
            </a:extLst>
          </p:cNvPr>
          <p:cNvGrpSpPr/>
          <p:nvPr/>
        </p:nvGrpSpPr>
        <p:grpSpPr>
          <a:xfrm>
            <a:off x="2248452" y="3826744"/>
            <a:ext cx="2551134" cy="338456"/>
            <a:chOff x="532926" y="3398871"/>
            <a:chExt cx="1913941" cy="253920"/>
          </a:xfrm>
        </p:grpSpPr>
        <p:sp>
          <p:nvSpPr>
            <p:cNvPr id="39" name="TextBox 119">
              <a:extLst>
                <a:ext uri="{FF2B5EF4-FFF2-40B4-BE49-F238E27FC236}">
                  <a16:creationId xmlns:a16="http://schemas.microsoft.com/office/drawing/2014/main" id="{1AFA51F5-B13C-4447-833E-D2198610AC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964" y="3398871"/>
              <a:ext cx="1667903" cy="253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91416" tIns="45709" rIns="91416" bIns="45709" anchor="t" anchorCtr="0">
              <a:noAutofit/>
            </a:bodyPr>
            <a:lstStyle/>
            <a:p>
              <a:r>
                <a:rPr lang="en-AU" altLang="en-US" sz="1599" b="1" dirty="0">
                  <a:solidFill>
                    <a:srgbClr val="171E28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@</a:t>
              </a:r>
              <a:r>
                <a:rPr lang="en-AU" altLang="en-US" sz="1599" b="1" dirty="0" err="1">
                  <a:solidFill>
                    <a:srgbClr val="171E28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GlobalPeaceIndex</a:t>
              </a:r>
              <a:endParaRPr lang="id-ID" altLang="en-US" sz="1599" b="1" dirty="0">
                <a:solidFill>
                  <a:srgbClr val="171E2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808">
              <a:extLst>
                <a:ext uri="{FF2B5EF4-FFF2-40B4-BE49-F238E27FC236}">
                  <a16:creationId xmlns:a16="http://schemas.microsoft.com/office/drawing/2014/main" id="{868DB67F-CA3D-E548-8D87-623E234115F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2926" y="3426221"/>
              <a:ext cx="201276" cy="199220"/>
            </a:xfrm>
            <a:custGeom>
              <a:avLst/>
              <a:gdLst/>
              <a:ahLst/>
              <a:cxnLst/>
              <a:rect l="0" t="0" r="r" b="b"/>
              <a:pathLst>
                <a:path w="7559315" h="7559315">
                  <a:moveTo>
                    <a:pt x="3716254" y="2509540"/>
                  </a:moveTo>
                  <a:lnTo>
                    <a:pt x="3652523" y="2516020"/>
                  </a:lnTo>
                  <a:lnTo>
                    <a:pt x="3590593" y="2522500"/>
                  </a:lnTo>
                  <a:lnTo>
                    <a:pt x="3529022" y="2535101"/>
                  </a:lnTo>
                  <a:lnTo>
                    <a:pt x="3469252" y="2548061"/>
                  </a:lnTo>
                  <a:lnTo>
                    <a:pt x="3409482" y="2565341"/>
                  </a:lnTo>
                  <a:lnTo>
                    <a:pt x="3351872" y="2584422"/>
                  </a:lnTo>
                  <a:lnTo>
                    <a:pt x="3294623" y="2607822"/>
                  </a:lnTo>
                  <a:lnTo>
                    <a:pt x="3238813" y="2633383"/>
                  </a:lnTo>
                  <a:lnTo>
                    <a:pt x="3185884" y="2661103"/>
                  </a:lnTo>
                  <a:lnTo>
                    <a:pt x="3134756" y="2690624"/>
                  </a:lnTo>
                  <a:lnTo>
                    <a:pt x="3083267" y="2722664"/>
                  </a:lnTo>
                  <a:lnTo>
                    <a:pt x="3034299" y="2756865"/>
                  </a:lnTo>
                  <a:lnTo>
                    <a:pt x="2987491" y="2795026"/>
                  </a:lnTo>
                  <a:lnTo>
                    <a:pt x="2940683" y="2833547"/>
                  </a:lnTo>
                  <a:lnTo>
                    <a:pt x="2898196" y="2876388"/>
                  </a:lnTo>
                  <a:lnTo>
                    <a:pt x="2857509" y="2918868"/>
                  </a:lnTo>
                  <a:lnTo>
                    <a:pt x="2817182" y="2963510"/>
                  </a:lnTo>
                  <a:lnTo>
                    <a:pt x="2780816" y="3010310"/>
                  </a:lnTo>
                  <a:lnTo>
                    <a:pt x="2744810" y="3059271"/>
                  </a:lnTo>
                  <a:lnTo>
                    <a:pt x="2712765" y="3110753"/>
                  </a:lnTo>
                  <a:lnTo>
                    <a:pt x="2682880" y="3163674"/>
                  </a:lnTo>
                  <a:lnTo>
                    <a:pt x="2655155" y="3216955"/>
                  </a:lnTo>
                  <a:lnTo>
                    <a:pt x="2629591" y="3272396"/>
                  </a:lnTo>
                  <a:lnTo>
                    <a:pt x="2608347" y="3327837"/>
                  </a:lnTo>
                  <a:lnTo>
                    <a:pt x="2589264" y="3387598"/>
                  </a:lnTo>
                  <a:lnTo>
                    <a:pt x="2571981" y="3447360"/>
                  </a:lnTo>
                  <a:lnTo>
                    <a:pt x="2556858" y="3507121"/>
                  </a:lnTo>
                  <a:lnTo>
                    <a:pt x="2546417" y="3568682"/>
                  </a:lnTo>
                  <a:lnTo>
                    <a:pt x="2537775" y="3630243"/>
                  </a:lnTo>
                  <a:lnTo>
                    <a:pt x="2533455" y="3694325"/>
                  </a:lnTo>
                  <a:lnTo>
                    <a:pt x="2531294" y="3758406"/>
                  </a:lnTo>
                  <a:lnTo>
                    <a:pt x="2533455" y="3821768"/>
                  </a:lnTo>
                  <a:lnTo>
                    <a:pt x="2537775" y="3885849"/>
                  </a:lnTo>
                  <a:lnTo>
                    <a:pt x="2546417" y="3947770"/>
                  </a:lnTo>
                  <a:lnTo>
                    <a:pt x="2556858" y="4009331"/>
                  </a:lnTo>
                  <a:lnTo>
                    <a:pt x="2571981" y="4069093"/>
                  </a:lnTo>
                  <a:lnTo>
                    <a:pt x="2589264" y="4128854"/>
                  </a:lnTo>
                  <a:lnTo>
                    <a:pt x="2608347" y="4186455"/>
                  </a:lnTo>
                  <a:lnTo>
                    <a:pt x="2629591" y="4243696"/>
                  </a:lnTo>
                  <a:lnTo>
                    <a:pt x="2655155" y="4299498"/>
                  </a:lnTo>
                  <a:lnTo>
                    <a:pt x="2682880" y="4352419"/>
                  </a:lnTo>
                  <a:lnTo>
                    <a:pt x="2712765" y="4405700"/>
                  </a:lnTo>
                  <a:lnTo>
                    <a:pt x="2744810" y="4455021"/>
                  </a:lnTo>
                  <a:lnTo>
                    <a:pt x="2780816" y="4503622"/>
                  </a:lnTo>
                  <a:lnTo>
                    <a:pt x="2817182" y="4550783"/>
                  </a:lnTo>
                  <a:lnTo>
                    <a:pt x="2857509" y="4597584"/>
                  </a:lnTo>
                  <a:lnTo>
                    <a:pt x="2898196" y="4640065"/>
                  </a:lnTo>
                  <a:lnTo>
                    <a:pt x="2940683" y="4682546"/>
                  </a:lnTo>
                  <a:lnTo>
                    <a:pt x="2987491" y="4721066"/>
                  </a:lnTo>
                  <a:lnTo>
                    <a:pt x="3034299" y="4757427"/>
                  </a:lnTo>
                  <a:lnTo>
                    <a:pt x="3083267" y="4793428"/>
                  </a:lnTo>
                  <a:lnTo>
                    <a:pt x="3134756" y="4825469"/>
                  </a:lnTo>
                  <a:lnTo>
                    <a:pt x="3185884" y="4855349"/>
                  </a:lnTo>
                  <a:lnTo>
                    <a:pt x="3238813" y="4883070"/>
                  </a:lnTo>
                  <a:lnTo>
                    <a:pt x="3294623" y="4908630"/>
                  </a:lnTo>
                  <a:lnTo>
                    <a:pt x="3351872" y="4929871"/>
                  </a:lnTo>
                  <a:lnTo>
                    <a:pt x="3409482" y="4951111"/>
                  </a:lnTo>
                  <a:lnTo>
                    <a:pt x="3469252" y="4966232"/>
                  </a:lnTo>
                  <a:lnTo>
                    <a:pt x="3529022" y="4981352"/>
                  </a:lnTo>
                  <a:lnTo>
                    <a:pt x="3590593" y="4991792"/>
                  </a:lnTo>
                  <a:lnTo>
                    <a:pt x="3652523" y="5000432"/>
                  </a:lnTo>
                  <a:lnTo>
                    <a:pt x="3716254" y="5004752"/>
                  </a:lnTo>
                  <a:lnTo>
                    <a:pt x="3780345" y="5006552"/>
                  </a:lnTo>
                  <a:lnTo>
                    <a:pt x="3844075" y="5004752"/>
                  </a:lnTo>
                  <a:lnTo>
                    <a:pt x="3907806" y="5000432"/>
                  </a:lnTo>
                  <a:lnTo>
                    <a:pt x="3969736" y="4991792"/>
                  </a:lnTo>
                  <a:lnTo>
                    <a:pt x="4031307" y="4981352"/>
                  </a:lnTo>
                  <a:lnTo>
                    <a:pt x="4093237" y="4966232"/>
                  </a:lnTo>
                  <a:lnTo>
                    <a:pt x="4150847" y="4951111"/>
                  </a:lnTo>
                  <a:lnTo>
                    <a:pt x="4210617" y="4929871"/>
                  </a:lnTo>
                  <a:lnTo>
                    <a:pt x="4265706" y="4908630"/>
                  </a:lnTo>
                  <a:lnTo>
                    <a:pt x="4321516" y="4883070"/>
                  </a:lnTo>
                  <a:lnTo>
                    <a:pt x="4374444" y="4855349"/>
                  </a:lnTo>
                  <a:lnTo>
                    <a:pt x="4427733" y="4825469"/>
                  </a:lnTo>
                  <a:lnTo>
                    <a:pt x="4479222" y="4793428"/>
                  </a:lnTo>
                  <a:lnTo>
                    <a:pt x="4527830" y="4757427"/>
                  </a:lnTo>
                  <a:lnTo>
                    <a:pt x="4574998" y="4721066"/>
                  </a:lnTo>
                  <a:lnTo>
                    <a:pt x="4619646" y="4682546"/>
                  </a:lnTo>
                  <a:lnTo>
                    <a:pt x="4664293" y="4640065"/>
                  </a:lnTo>
                  <a:lnTo>
                    <a:pt x="4704980" y="4597584"/>
                  </a:lnTo>
                  <a:lnTo>
                    <a:pt x="4743147" y="4550783"/>
                  </a:lnTo>
                  <a:lnTo>
                    <a:pt x="4781673" y="4503622"/>
                  </a:lnTo>
                  <a:lnTo>
                    <a:pt x="4815519" y="4455021"/>
                  </a:lnTo>
                  <a:lnTo>
                    <a:pt x="4847564" y="4405700"/>
                  </a:lnTo>
                  <a:lnTo>
                    <a:pt x="4879610" y="4352419"/>
                  </a:lnTo>
                  <a:lnTo>
                    <a:pt x="4907334" y="4299498"/>
                  </a:lnTo>
                  <a:lnTo>
                    <a:pt x="4930738" y="4243696"/>
                  </a:lnTo>
                  <a:lnTo>
                    <a:pt x="4954142" y="4186455"/>
                  </a:lnTo>
                  <a:lnTo>
                    <a:pt x="4973225" y="4128854"/>
                  </a:lnTo>
                  <a:lnTo>
                    <a:pt x="4990508" y="4069093"/>
                  </a:lnTo>
                  <a:lnTo>
                    <a:pt x="5005631" y="4009331"/>
                  </a:lnTo>
                  <a:lnTo>
                    <a:pt x="5016073" y="3947770"/>
                  </a:lnTo>
                  <a:lnTo>
                    <a:pt x="5022554" y="3885849"/>
                  </a:lnTo>
                  <a:lnTo>
                    <a:pt x="5029035" y="3821768"/>
                  </a:lnTo>
                  <a:lnTo>
                    <a:pt x="5029035" y="3758406"/>
                  </a:lnTo>
                  <a:lnTo>
                    <a:pt x="5029035" y="3694325"/>
                  </a:lnTo>
                  <a:lnTo>
                    <a:pt x="5022554" y="3630243"/>
                  </a:lnTo>
                  <a:lnTo>
                    <a:pt x="5016073" y="3568682"/>
                  </a:lnTo>
                  <a:lnTo>
                    <a:pt x="5005631" y="3507121"/>
                  </a:lnTo>
                  <a:lnTo>
                    <a:pt x="4990508" y="3447360"/>
                  </a:lnTo>
                  <a:lnTo>
                    <a:pt x="4973225" y="3387598"/>
                  </a:lnTo>
                  <a:lnTo>
                    <a:pt x="4954142" y="3327837"/>
                  </a:lnTo>
                  <a:lnTo>
                    <a:pt x="4930738" y="3272396"/>
                  </a:lnTo>
                  <a:lnTo>
                    <a:pt x="4907334" y="3216955"/>
                  </a:lnTo>
                  <a:lnTo>
                    <a:pt x="4879610" y="3163674"/>
                  </a:lnTo>
                  <a:lnTo>
                    <a:pt x="4847564" y="3110753"/>
                  </a:lnTo>
                  <a:lnTo>
                    <a:pt x="4815519" y="3059271"/>
                  </a:lnTo>
                  <a:lnTo>
                    <a:pt x="4781673" y="3010310"/>
                  </a:lnTo>
                  <a:lnTo>
                    <a:pt x="4743147" y="2963510"/>
                  </a:lnTo>
                  <a:lnTo>
                    <a:pt x="4704980" y="2918868"/>
                  </a:lnTo>
                  <a:lnTo>
                    <a:pt x="4664293" y="2876388"/>
                  </a:lnTo>
                  <a:lnTo>
                    <a:pt x="4619646" y="2833547"/>
                  </a:lnTo>
                  <a:lnTo>
                    <a:pt x="4574998" y="2795026"/>
                  </a:lnTo>
                  <a:lnTo>
                    <a:pt x="4527830" y="2756865"/>
                  </a:lnTo>
                  <a:lnTo>
                    <a:pt x="4479222" y="2722664"/>
                  </a:lnTo>
                  <a:lnTo>
                    <a:pt x="4427733" y="2690624"/>
                  </a:lnTo>
                  <a:lnTo>
                    <a:pt x="4374444" y="2661103"/>
                  </a:lnTo>
                  <a:lnTo>
                    <a:pt x="4321516" y="2633383"/>
                  </a:lnTo>
                  <a:lnTo>
                    <a:pt x="4265706" y="2607822"/>
                  </a:lnTo>
                  <a:lnTo>
                    <a:pt x="4210617" y="2584422"/>
                  </a:lnTo>
                  <a:lnTo>
                    <a:pt x="4150847" y="2565341"/>
                  </a:lnTo>
                  <a:lnTo>
                    <a:pt x="4093237" y="2548061"/>
                  </a:lnTo>
                  <a:lnTo>
                    <a:pt x="4031307" y="2535101"/>
                  </a:lnTo>
                  <a:lnTo>
                    <a:pt x="3969736" y="2522500"/>
                  </a:lnTo>
                  <a:lnTo>
                    <a:pt x="3907806" y="2516020"/>
                  </a:lnTo>
                  <a:lnTo>
                    <a:pt x="3844075" y="2509540"/>
                  </a:lnTo>
                  <a:lnTo>
                    <a:pt x="3780345" y="2509540"/>
                  </a:lnTo>
                  <a:lnTo>
                    <a:pt x="3716254" y="2509540"/>
                  </a:lnTo>
                  <a:close/>
                  <a:moveTo>
                    <a:pt x="3780345" y="1812925"/>
                  </a:moveTo>
                  <a:lnTo>
                    <a:pt x="3880081" y="1815085"/>
                  </a:lnTo>
                  <a:lnTo>
                    <a:pt x="3978018" y="1823725"/>
                  </a:lnTo>
                  <a:lnTo>
                    <a:pt x="4076314" y="1836326"/>
                  </a:lnTo>
                  <a:lnTo>
                    <a:pt x="4172090" y="1853246"/>
                  </a:lnTo>
                  <a:lnTo>
                    <a:pt x="4265706" y="1874487"/>
                  </a:lnTo>
                  <a:lnTo>
                    <a:pt x="4357522" y="1900407"/>
                  </a:lnTo>
                  <a:lnTo>
                    <a:pt x="4448977" y="1932088"/>
                  </a:lnTo>
                  <a:lnTo>
                    <a:pt x="4536472" y="1966288"/>
                  </a:lnTo>
                  <a:lnTo>
                    <a:pt x="4623967" y="2004449"/>
                  </a:lnTo>
                  <a:lnTo>
                    <a:pt x="4707141" y="2047290"/>
                  </a:lnTo>
                  <a:lnTo>
                    <a:pt x="4788154" y="2094091"/>
                  </a:lnTo>
                  <a:lnTo>
                    <a:pt x="4866647" y="2145572"/>
                  </a:lnTo>
                  <a:lnTo>
                    <a:pt x="4943700" y="2200653"/>
                  </a:lnTo>
                  <a:lnTo>
                    <a:pt x="5018233" y="2258255"/>
                  </a:lnTo>
                  <a:lnTo>
                    <a:pt x="5088445" y="2318016"/>
                  </a:lnTo>
                  <a:lnTo>
                    <a:pt x="5154696" y="2383897"/>
                  </a:lnTo>
                  <a:lnTo>
                    <a:pt x="5220587" y="2450139"/>
                  </a:lnTo>
                  <a:lnTo>
                    <a:pt x="5280357" y="2522500"/>
                  </a:lnTo>
                  <a:lnTo>
                    <a:pt x="5337967" y="2594862"/>
                  </a:lnTo>
                  <a:lnTo>
                    <a:pt x="5393056" y="2671543"/>
                  </a:lnTo>
                  <a:lnTo>
                    <a:pt x="5444545" y="2750385"/>
                  </a:lnTo>
                  <a:lnTo>
                    <a:pt x="5491353" y="2831387"/>
                  </a:lnTo>
                  <a:lnTo>
                    <a:pt x="5533840" y="2914549"/>
                  </a:lnTo>
                  <a:lnTo>
                    <a:pt x="5572366" y="3002030"/>
                  </a:lnTo>
                  <a:lnTo>
                    <a:pt x="5608372" y="3089152"/>
                  </a:lnTo>
                  <a:lnTo>
                    <a:pt x="5638257" y="3180954"/>
                  </a:lnTo>
                  <a:lnTo>
                    <a:pt x="5664182" y="3272396"/>
                  </a:lnTo>
                  <a:lnTo>
                    <a:pt x="5685425" y="3366358"/>
                  </a:lnTo>
                  <a:lnTo>
                    <a:pt x="5702348" y="3462120"/>
                  </a:lnTo>
                  <a:lnTo>
                    <a:pt x="5714950" y="3560042"/>
                  </a:lnTo>
                  <a:lnTo>
                    <a:pt x="5723592" y="3658324"/>
                  </a:lnTo>
                  <a:lnTo>
                    <a:pt x="5725752" y="3758406"/>
                  </a:lnTo>
                  <a:lnTo>
                    <a:pt x="5723592" y="3858128"/>
                  </a:lnTo>
                  <a:lnTo>
                    <a:pt x="5714950" y="3956050"/>
                  </a:lnTo>
                  <a:lnTo>
                    <a:pt x="5702348" y="4054332"/>
                  </a:lnTo>
                  <a:lnTo>
                    <a:pt x="5685425" y="4150094"/>
                  </a:lnTo>
                  <a:lnTo>
                    <a:pt x="5664182" y="4243696"/>
                  </a:lnTo>
                  <a:lnTo>
                    <a:pt x="5638257" y="4335498"/>
                  </a:lnTo>
                  <a:lnTo>
                    <a:pt x="5608372" y="4424780"/>
                  </a:lnTo>
                  <a:lnTo>
                    <a:pt x="5572366" y="4514422"/>
                  </a:lnTo>
                  <a:lnTo>
                    <a:pt x="5533840" y="4599384"/>
                  </a:lnTo>
                  <a:lnTo>
                    <a:pt x="5491353" y="4684706"/>
                  </a:lnTo>
                  <a:lnTo>
                    <a:pt x="5444545" y="4766067"/>
                  </a:lnTo>
                  <a:lnTo>
                    <a:pt x="5393056" y="4844549"/>
                  </a:lnTo>
                  <a:lnTo>
                    <a:pt x="5337967" y="4921591"/>
                  </a:lnTo>
                  <a:lnTo>
                    <a:pt x="5280357" y="4993592"/>
                  </a:lnTo>
                  <a:lnTo>
                    <a:pt x="5220587" y="5064154"/>
                  </a:lnTo>
                  <a:lnTo>
                    <a:pt x="5154696" y="5132555"/>
                  </a:lnTo>
                  <a:lnTo>
                    <a:pt x="5088445" y="5196276"/>
                  </a:lnTo>
                  <a:lnTo>
                    <a:pt x="5018233" y="5257838"/>
                  </a:lnTo>
                  <a:lnTo>
                    <a:pt x="4943700" y="5315799"/>
                  </a:lnTo>
                  <a:lnTo>
                    <a:pt x="4866647" y="5368720"/>
                  </a:lnTo>
                  <a:lnTo>
                    <a:pt x="4788154" y="5420201"/>
                  </a:lnTo>
                  <a:lnTo>
                    <a:pt x="4707141" y="5467002"/>
                  </a:lnTo>
                  <a:lnTo>
                    <a:pt x="4623967" y="5509483"/>
                  </a:lnTo>
                  <a:lnTo>
                    <a:pt x="4536472" y="5550164"/>
                  </a:lnTo>
                  <a:lnTo>
                    <a:pt x="4448977" y="5584005"/>
                  </a:lnTo>
                  <a:lnTo>
                    <a:pt x="4357522" y="5613885"/>
                  </a:lnTo>
                  <a:lnTo>
                    <a:pt x="4265706" y="5641606"/>
                  </a:lnTo>
                  <a:lnTo>
                    <a:pt x="4172090" y="5663206"/>
                  </a:lnTo>
                  <a:lnTo>
                    <a:pt x="4076314" y="5680127"/>
                  </a:lnTo>
                  <a:lnTo>
                    <a:pt x="3978018" y="5692727"/>
                  </a:lnTo>
                  <a:lnTo>
                    <a:pt x="3880081" y="5699207"/>
                  </a:lnTo>
                  <a:lnTo>
                    <a:pt x="3780345" y="5703527"/>
                  </a:lnTo>
                  <a:lnTo>
                    <a:pt x="3680248" y="5699207"/>
                  </a:lnTo>
                  <a:lnTo>
                    <a:pt x="3582311" y="5692727"/>
                  </a:lnTo>
                  <a:lnTo>
                    <a:pt x="3484015" y="5680127"/>
                  </a:lnTo>
                  <a:lnTo>
                    <a:pt x="3390399" y="5663206"/>
                  </a:lnTo>
                  <a:lnTo>
                    <a:pt x="3294623" y="5641606"/>
                  </a:lnTo>
                  <a:lnTo>
                    <a:pt x="3202807" y="5613885"/>
                  </a:lnTo>
                  <a:lnTo>
                    <a:pt x="3113512" y="5584005"/>
                  </a:lnTo>
                  <a:lnTo>
                    <a:pt x="3023857" y="5550164"/>
                  </a:lnTo>
                  <a:lnTo>
                    <a:pt x="2938523" y="5509483"/>
                  </a:lnTo>
                  <a:lnTo>
                    <a:pt x="2855349" y="5467002"/>
                  </a:lnTo>
                  <a:lnTo>
                    <a:pt x="2772175" y="5420201"/>
                  </a:lnTo>
                  <a:lnTo>
                    <a:pt x="2693681" y="5368720"/>
                  </a:lnTo>
                  <a:lnTo>
                    <a:pt x="2618789" y="5315799"/>
                  </a:lnTo>
                  <a:lnTo>
                    <a:pt x="2544256" y="5257838"/>
                  </a:lnTo>
                  <a:lnTo>
                    <a:pt x="2474044" y="5196276"/>
                  </a:lnTo>
                  <a:lnTo>
                    <a:pt x="2405633" y="5132555"/>
                  </a:lnTo>
                  <a:lnTo>
                    <a:pt x="2341902" y="5064154"/>
                  </a:lnTo>
                  <a:lnTo>
                    <a:pt x="2279972" y="4993592"/>
                  </a:lnTo>
                  <a:lnTo>
                    <a:pt x="2222362" y="4921591"/>
                  </a:lnTo>
                  <a:lnTo>
                    <a:pt x="2169433" y="4844549"/>
                  </a:lnTo>
                  <a:lnTo>
                    <a:pt x="2117944" y="4766067"/>
                  </a:lnTo>
                  <a:lnTo>
                    <a:pt x="2071137" y="4684706"/>
                  </a:lnTo>
                  <a:lnTo>
                    <a:pt x="2028290" y="4599384"/>
                  </a:lnTo>
                  <a:lnTo>
                    <a:pt x="1987963" y="4514422"/>
                  </a:lnTo>
                  <a:lnTo>
                    <a:pt x="1954117" y="4424780"/>
                  </a:lnTo>
                  <a:lnTo>
                    <a:pt x="1924232" y="4335498"/>
                  </a:lnTo>
                  <a:lnTo>
                    <a:pt x="1896147" y="4243696"/>
                  </a:lnTo>
                  <a:lnTo>
                    <a:pt x="1874904" y="4150094"/>
                  </a:lnTo>
                  <a:lnTo>
                    <a:pt x="1857981" y="4054332"/>
                  </a:lnTo>
                  <a:lnTo>
                    <a:pt x="1845379" y="3956050"/>
                  </a:lnTo>
                  <a:lnTo>
                    <a:pt x="1838898" y="3858128"/>
                  </a:lnTo>
                  <a:lnTo>
                    <a:pt x="1836737" y="3758406"/>
                  </a:lnTo>
                  <a:lnTo>
                    <a:pt x="1838898" y="3658324"/>
                  </a:lnTo>
                  <a:lnTo>
                    <a:pt x="1845379" y="3560042"/>
                  </a:lnTo>
                  <a:lnTo>
                    <a:pt x="1857981" y="3462120"/>
                  </a:lnTo>
                  <a:lnTo>
                    <a:pt x="1874904" y="3366358"/>
                  </a:lnTo>
                  <a:lnTo>
                    <a:pt x="1896147" y="3272396"/>
                  </a:lnTo>
                  <a:lnTo>
                    <a:pt x="1924232" y="3180954"/>
                  </a:lnTo>
                  <a:lnTo>
                    <a:pt x="1954117" y="3089152"/>
                  </a:lnTo>
                  <a:lnTo>
                    <a:pt x="1987963" y="3002030"/>
                  </a:lnTo>
                  <a:lnTo>
                    <a:pt x="2028290" y="2914549"/>
                  </a:lnTo>
                  <a:lnTo>
                    <a:pt x="2071137" y="2831387"/>
                  </a:lnTo>
                  <a:lnTo>
                    <a:pt x="2117944" y="2750385"/>
                  </a:lnTo>
                  <a:lnTo>
                    <a:pt x="2169433" y="2671543"/>
                  </a:lnTo>
                  <a:lnTo>
                    <a:pt x="2222362" y="2594862"/>
                  </a:lnTo>
                  <a:lnTo>
                    <a:pt x="2279972" y="2522500"/>
                  </a:lnTo>
                  <a:lnTo>
                    <a:pt x="2341902" y="2450139"/>
                  </a:lnTo>
                  <a:lnTo>
                    <a:pt x="2405633" y="2383897"/>
                  </a:lnTo>
                  <a:lnTo>
                    <a:pt x="2474044" y="2318016"/>
                  </a:lnTo>
                  <a:lnTo>
                    <a:pt x="2544256" y="2258255"/>
                  </a:lnTo>
                  <a:lnTo>
                    <a:pt x="2618789" y="2200653"/>
                  </a:lnTo>
                  <a:lnTo>
                    <a:pt x="2693681" y="2145572"/>
                  </a:lnTo>
                  <a:lnTo>
                    <a:pt x="2772175" y="2094091"/>
                  </a:lnTo>
                  <a:lnTo>
                    <a:pt x="2855349" y="2047290"/>
                  </a:lnTo>
                  <a:lnTo>
                    <a:pt x="2938523" y="2004449"/>
                  </a:lnTo>
                  <a:lnTo>
                    <a:pt x="3023857" y="1966288"/>
                  </a:lnTo>
                  <a:lnTo>
                    <a:pt x="3113512" y="1932088"/>
                  </a:lnTo>
                  <a:lnTo>
                    <a:pt x="3202807" y="1900407"/>
                  </a:lnTo>
                  <a:lnTo>
                    <a:pt x="3294623" y="1874487"/>
                  </a:lnTo>
                  <a:lnTo>
                    <a:pt x="3390399" y="1853246"/>
                  </a:lnTo>
                  <a:lnTo>
                    <a:pt x="3484015" y="1836326"/>
                  </a:lnTo>
                  <a:lnTo>
                    <a:pt x="3582311" y="1823725"/>
                  </a:lnTo>
                  <a:lnTo>
                    <a:pt x="3680248" y="1815085"/>
                  </a:lnTo>
                  <a:lnTo>
                    <a:pt x="3780345" y="1812925"/>
                  </a:lnTo>
                  <a:close/>
                  <a:moveTo>
                    <a:pt x="5797084" y="1323975"/>
                  </a:moveTo>
                  <a:lnTo>
                    <a:pt x="5843869" y="1326135"/>
                  </a:lnTo>
                  <a:lnTo>
                    <a:pt x="5886695" y="1332615"/>
                  </a:lnTo>
                  <a:lnTo>
                    <a:pt x="5929162" y="1343414"/>
                  </a:lnTo>
                  <a:lnTo>
                    <a:pt x="5969829" y="1358172"/>
                  </a:lnTo>
                  <a:lnTo>
                    <a:pt x="6007977" y="1377611"/>
                  </a:lnTo>
                  <a:lnTo>
                    <a:pt x="6044325" y="1398849"/>
                  </a:lnTo>
                  <a:lnTo>
                    <a:pt x="6078514" y="1424407"/>
                  </a:lnTo>
                  <a:lnTo>
                    <a:pt x="6110184" y="1452125"/>
                  </a:lnTo>
                  <a:lnTo>
                    <a:pt x="6137895" y="1484162"/>
                  </a:lnTo>
                  <a:lnTo>
                    <a:pt x="6163447" y="1518000"/>
                  </a:lnTo>
                  <a:lnTo>
                    <a:pt x="6186839" y="1554357"/>
                  </a:lnTo>
                  <a:lnTo>
                    <a:pt x="6203754" y="1592514"/>
                  </a:lnTo>
                  <a:lnTo>
                    <a:pt x="6218869" y="1632831"/>
                  </a:lnTo>
                  <a:lnTo>
                    <a:pt x="6229666" y="1675667"/>
                  </a:lnTo>
                  <a:lnTo>
                    <a:pt x="6237943" y="1720304"/>
                  </a:lnTo>
                  <a:lnTo>
                    <a:pt x="6240102" y="1764940"/>
                  </a:lnTo>
                  <a:lnTo>
                    <a:pt x="6237943" y="1809937"/>
                  </a:lnTo>
                  <a:lnTo>
                    <a:pt x="6229666" y="1854573"/>
                  </a:lnTo>
                  <a:lnTo>
                    <a:pt x="6218869" y="1894890"/>
                  </a:lnTo>
                  <a:lnTo>
                    <a:pt x="6203754" y="1937726"/>
                  </a:lnTo>
                  <a:lnTo>
                    <a:pt x="6186839" y="1976243"/>
                  </a:lnTo>
                  <a:lnTo>
                    <a:pt x="6163447" y="2012601"/>
                  </a:lnTo>
                  <a:lnTo>
                    <a:pt x="6137895" y="2046438"/>
                  </a:lnTo>
                  <a:lnTo>
                    <a:pt x="6110184" y="2076315"/>
                  </a:lnTo>
                  <a:lnTo>
                    <a:pt x="6078514" y="2106193"/>
                  </a:lnTo>
                  <a:lnTo>
                    <a:pt x="6044325" y="2131751"/>
                  </a:lnTo>
                  <a:lnTo>
                    <a:pt x="6007977" y="2152989"/>
                  </a:lnTo>
                  <a:lnTo>
                    <a:pt x="5969829" y="2172068"/>
                  </a:lnTo>
                  <a:lnTo>
                    <a:pt x="5929162" y="2187187"/>
                  </a:lnTo>
                  <a:lnTo>
                    <a:pt x="5886695" y="2197626"/>
                  </a:lnTo>
                  <a:lnTo>
                    <a:pt x="5843869" y="2204106"/>
                  </a:lnTo>
                  <a:lnTo>
                    <a:pt x="5797084" y="2206265"/>
                  </a:lnTo>
                  <a:lnTo>
                    <a:pt x="5752458" y="2204106"/>
                  </a:lnTo>
                  <a:lnTo>
                    <a:pt x="5709992" y="2197626"/>
                  </a:lnTo>
                  <a:lnTo>
                    <a:pt x="5667166" y="2187187"/>
                  </a:lnTo>
                  <a:lnTo>
                    <a:pt x="5626859" y="2172068"/>
                  </a:lnTo>
                  <a:lnTo>
                    <a:pt x="5588351" y="2152989"/>
                  </a:lnTo>
                  <a:lnTo>
                    <a:pt x="5552362" y="2131751"/>
                  </a:lnTo>
                  <a:lnTo>
                    <a:pt x="5518173" y="2106193"/>
                  </a:lnTo>
                  <a:lnTo>
                    <a:pt x="5486144" y="2076315"/>
                  </a:lnTo>
                  <a:lnTo>
                    <a:pt x="5456273" y="2046438"/>
                  </a:lnTo>
                  <a:lnTo>
                    <a:pt x="5432881" y="2012601"/>
                  </a:lnTo>
                  <a:lnTo>
                    <a:pt x="5409488" y="1976243"/>
                  </a:lnTo>
                  <a:lnTo>
                    <a:pt x="5390054" y="1937726"/>
                  </a:lnTo>
                  <a:lnTo>
                    <a:pt x="5375299" y="1894890"/>
                  </a:lnTo>
                  <a:lnTo>
                    <a:pt x="5364503" y="1854573"/>
                  </a:lnTo>
                  <a:lnTo>
                    <a:pt x="5358385" y="1809937"/>
                  </a:lnTo>
                  <a:lnTo>
                    <a:pt x="5356225" y="1764940"/>
                  </a:lnTo>
                  <a:lnTo>
                    <a:pt x="5358385" y="1720304"/>
                  </a:lnTo>
                  <a:lnTo>
                    <a:pt x="5364503" y="1675667"/>
                  </a:lnTo>
                  <a:lnTo>
                    <a:pt x="5375299" y="1632831"/>
                  </a:lnTo>
                  <a:lnTo>
                    <a:pt x="5390054" y="1592514"/>
                  </a:lnTo>
                  <a:lnTo>
                    <a:pt x="5409488" y="1554357"/>
                  </a:lnTo>
                  <a:lnTo>
                    <a:pt x="5432881" y="1518000"/>
                  </a:lnTo>
                  <a:lnTo>
                    <a:pt x="5456273" y="1484162"/>
                  </a:lnTo>
                  <a:lnTo>
                    <a:pt x="5486144" y="1452125"/>
                  </a:lnTo>
                  <a:lnTo>
                    <a:pt x="5518173" y="1424407"/>
                  </a:lnTo>
                  <a:lnTo>
                    <a:pt x="5552362" y="1398849"/>
                  </a:lnTo>
                  <a:lnTo>
                    <a:pt x="5588351" y="1377611"/>
                  </a:lnTo>
                  <a:lnTo>
                    <a:pt x="5626859" y="1358172"/>
                  </a:lnTo>
                  <a:lnTo>
                    <a:pt x="5667166" y="1343414"/>
                  </a:lnTo>
                  <a:lnTo>
                    <a:pt x="5709992" y="1332615"/>
                  </a:lnTo>
                  <a:lnTo>
                    <a:pt x="5752458" y="1326135"/>
                  </a:lnTo>
                  <a:lnTo>
                    <a:pt x="5797084" y="1323975"/>
                  </a:lnTo>
                  <a:close/>
                  <a:moveTo>
                    <a:pt x="2126429" y="696930"/>
                  </a:moveTo>
                  <a:lnTo>
                    <a:pt x="2043272" y="703050"/>
                  </a:lnTo>
                  <a:lnTo>
                    <a:pt x="1960116" y="709530"/>
                  </a:lnTo>
                  <a:lnTo>
                    <a:pt x="1881639" y="722489"/>
                  </a:lnTo>
                  <a:lnTo>
                    <a:pt x="1804602" y="737248"/>
                  </a:lnTo>
                  <a:lnTo>
                    <a:pt x="1730086" y="754168"/>
                  </a:lnTo>
                  <a:lnTo>
                    <a:pt x="1655569" y="775407"/>
                  </a:lnTo>
                  <a:lnTo>
                    <a:pt x="1585012" y="798806"/>
                  </a:lnTo>
                  <a:lnTo>
                    <a:pt x="1516975" y="824725"/>
                  </a:lnTo>
                  <a:lnTo>
                    <a:pt x="1451097" y="856403"/>
                  </a:lnTo>
                  <a:lnTo>
                    <a:pt x="1387021" y="888442"/>
                  </a:lnTo>
                  <a:lnTo>
                    <a:pt x="1325103" y="924800"/>
                  </a:lnTo>
                  <a:lnTo>
                    <a:pt x="1265706" y="962959"/>
                  </a:lnTo>
                  <a:lnTo>
                    <a:pt x="1208108" y="1005797"/>
                  </a:lnTo>
                  <a:lnTo>
                    <a:pt x="1154831" y="1050435"/>
                  </a:lnTo>
                  <a:lnTo>
                    <a:pt x="1103713" y="1099393"/>
                  </a:lnTo>
                  <a:lnTo>
                    <a:pt x="1054754" y="1150511"/>
                  </a:lnTo>
                  <a:lnTo>
                    <a:pt x="1010116" y="1203788"/>
                  </a:lnTo>
                  <a:lnTo>
                    <a:pt x="967278" y="1261386"/>
                  </a:lnTo>
                  <a:lnTo>
                    <a:pt x="928760" y="1318983"/>
                  </a:lnTo>
                  <a:lnTo>
                    <a:pt x="890602" y="1380901"/>
                  </a:lnTo>
                  <a:lnTo>
                    <a:pt x="858563" y="1444618"/>
                  </a:lnTo>
                  <a:lnTo>
                    <a:pt x="826885" y="1513015"/>
                  </a:lnTo>
                  <a:lnTo>
                    <a:pt x="800965" y="1581052"/>
                  </a:lnTo>
                  <a:lnTo>
                    <a:pt x="775407" y="1651249"/>
                  </a:lnTo>
                  <a:lnTo>
                    <a:pt x="756328" y="1725766"/>
                  </a:lnTo>
                  <a:lnTo>
                    <a:pt x="737248" y="1800283"/>
                  </a:lnTo>
                  <a:lnTo>
                    <a:pt x="722489" y="1879119"/>
                  </a:lnTo>
                  <a:lnTo>
                    <a:pt x="711689" y="1957956"/>
                  </a:lnTo>
                  <a:lnTo>
                    <a:pt x="703050" y="2041112"/>
                  </a:lnTo>
                  <a:lnTo>
                    <a:pt x="699090" y="2124269"/>
                  </a:lnTo>
                  <a:lnTo>
                    <a:pt x="696930" y="2209585"/>
                  </a:lnTo>
                  <a:lnTo>
                    <a:pt x="696930" y="5330651"/>
                  </a:lnTo>
                  <a:lnTo>
                    <a:pt x="699090" y="5418127"/>
                  </a:lnTo>
                  <a:lnTo>
                    <a:pt x="703050" y="5503084"/>
                  </a:lnTo>
                  <a:lnTo>
                    <a:pt x="711689" y="5586240"/>
                  </a:lnTo>
                  <a:lnTo>
                    <a:pt x="724289" y="5667237"/>
                  </a:lnTo>
                  <a:lnTo>
                    <a:pt x="739408" y="5746073"/>
                  </a:lnTo>
                  <a:lnTo>
                    <a:pt x="758487" y="5822750"/>
                  </a:lnTo>
                  <a:lnTo>
                    <a:pt x="779726" y="5897267"/>
                  </a:lnTo>
                  <a:lnTo>
                    <a:pt x="805646" y="5969984"/>
                  </a:lnTo>
                  <a:lnTo>
                    <a:pt x="833004" y="6040181"/>
                  </a:lnTo>
                  <a:lnTo>
                    <a:pt x="865043" y="6108218"/>
                  </a:lnTo>
                  <a:lnTo>
                    <a:pt x="899241" y="6172295"/>
                  </a:lnTo>
                  <a:lnTo>
                    <a:pt x="937760" y="6236372"/>
                  </a:lnTo>
                  <a:lnTo>
                    <a:pt x="980238" y="6295770"/>
                  </a:lnTo>
                  <a:lnTo>
                    <a:pt x="1022716" y="6353367"/>
                  </a:lnTo>
                  <a:lnTo>
                    <a:pt x="1071674" y="6408805"/>
                  </a:lnTo>
                  <a:lnTo>
                    <a:pt x="1122792" y="6459923"/>
                  </a:lnTo>
                  <a:lnTo>
                    <a:pt x="1173909" y="6506721"/>
                  </a:lnTo>
                  <a:lnTo>
                    <a:pt x="1229347" y="6553519"/>
                  </a:lnTo>
                  <a:lnTo>
                    <a:pt x="1286944" y="6594197"/>
                  </a:lnTo>
                  <a:lnTo>
                    <a:pt x="1346342" y="6634515"/>
                  </a:lnTo>
                  <a:lnTo>
                    <a:pt x="1408260" y="6670873"/>
                  </a:lnTo>
                  <a:lnTo>
                    <a:pt x="1472337" y="6702912"/>
                  </a:lnTo>
                  <a:lnTo>
                    <a:pt x="1538214" y="6732431"/>
                  </a:lnTo>
                  <a:lnTo>
                    <a:pt x="1606611" y="6760510"/>
                  </a:lnTo>
                  <a:lnTo>
                    <a:pt x="1678968" y="6783909"/>
                  </a:lnTo>
                  <a:lnTo>
                    <a:pt x="1751685" y="6805148"/>
                  </a:lnTo>
                  <a:lnTo>
                    <a:pt x="1825842" y="6822067"/>
                  </a:lnTo>
                  <a:lnTo>
                    <a:pt x="1902878" y="6836826"/>
                  </a:lnTo>
                  <a:lnTo>
                    <a:pt x="1981355" y="6847626"/>
                  </a:lnTo>
                  <a:lnTo>
                    <a:pt x="2062712" y="6856265"/>
                  </a:lnTo>
                  <a:lnTo>
                    <a:pt x="2143348" y="6860225"/>
                  </a:lnTo>
                  <a:lnTo>
                    <a:pt x="2228664" y="6862385"/>
                  </a:lnTo>
                  <a:lnTo>
                    <a:pt x="5332811" y="6862385"/>
                  </a:lnTo>
                  <a:lnTo>
                    <a:pt x="5418127" y="6860225"/>
                  </a:lnTo>
                  <a:lnTo>
                    <a:pt x="5503084" y="6856265"/>
                  </a:lnTo>
                  <a:lnTo>
                    <a:pt x="5584080" y="6847626"/>
                  </a:lnTo>
                  <a:lnTo>
                    <a:pt x="5665077" y="6836826"/>
                  </a:lnTo>
                  <a:lnTo>
                    <a:pt x="5743913" y="6822067"/>
                  </a:lnTo>
                  <a:lnTo>
                    <a:pt x="5818790" y="6805148"/>
                  </a:lnTo>
                  <a:lnTo>
                    <a:pt x="5892947" y="6783909"/>
                  </a:lnTo>
                  <a:lnTo>
                    <a:pt x="5965664" y="6760510"/>
                  </a:lnTo>
                  <a:lnTo>
                    <a:pt x="6033701" y="6734591"/>
                  </a:lnTo>
                  <a:lnTo>
                    <a:pt x="6102098" y="6704712"/>
                  </a:lnTo>
                  <a:lnTo>
                    <a:pt x="6165815" y="6670873"/>
                  </a:lnTo>
                  <a:lnTo>
                    <a:pt x="6227733" y="6636675"/>
                  </a:lnTo>
                  <a:lnTo>
                    <a:pt x="6287130" y="6596357"/>
                  </a:lnTo>
                  <a:lnTo>
                    <a:pt x="6345087" y="6555678"/>
                  </a:lnTo>
                  <a:lnTo>
                    <a:pt x="6398005" y="6511040"/>
                  </a:lnTo>
                  <a:lnTo>
                    <a:pt x="6451283" y="6462082"/>
                  </a:lnTo>
                  <a:lnTo>
                    <a:pt x="6500601" y="6410965"/>
                  </a:lnTo>
                  <a:lnTo>
                    <a:pt x="6545239" y="6357327"/>
                  </a:lnTo>
                  <a:lnTo>
                    <a:pt x="6589877" y="6302249"/>
                  </a:lnTo>
                  <a:lnTo>
                    <a:pt x="6628395" y="6242492"/>
                  </a:lnTo>
                  <a:lnTo>
                    <a:pt x="6666554" y="6180575"/>
                  </a:lnTo>
                  <a:lnTo>
                    <a:pt x="6700752" y="6116857"/>
                  </a:lnTo>
                  <a:lnTo>
                    <a:pt x="6730271" y="6050620"/>
                  </a:lnTo>
                  <a:lnTo>
                    <a:pt x="6758350" y="5980423"/>
                  </a:lnTo>
                  <a:lnTo>
                    <a:pt x="6783909" y="5910226"/>
                  </a:lnTo>
                  <a:lnTo>
                    <a:pt x="6805148" y="5835709"/>
                  </a:lnTo>
                  <a:lnTo>
                    <a:pt x="6822067" y="5759033"/>
                  </a:lnTo>
                  <a:lnTo>
                    <a:pt x="6836826" y="5682356"/>
                  </a:lnTo>
                  <a:lnTo>
                    <a:pt x="6849786" y="5601359"/>
                  </a:lnTo>
                  <a:lnTo>
                    <a:pt x="6856265" y="5520003"/>
                  </a:lnTo>
                  <a:lnTo>
                    <a:pt x="6862385" y="5435047"/>
                  </a:lnTo>
                  <a:lnTo>
                    <a:pt x="6864545" y="5347570"/>
                  </a:lnTo>
                  <a:lnTo>
                    <a:pt x="6864545" y="2209585"/>
                  </a:lnTo>
                  <a:lnTo>
                    <a:pt x="6862385" y="2126429"/>
                  </a:lnTo>
                  <a:lnTo>
                    <a:pt x="6858425" y="2043272"/>
                  </a:lnTo>
                  <a:lnTo>
                    <a:pt x="6849786" y="1964436"/>
                  </a:lnTo>
                  <a:lnTo>
                    <a:pt x="6836826" y="1885599"/>
                  </a:lnTo>
                  <a:lnTo>
                    <a:pt x="6822067" y="1808922"/>
                  </a:lnTo>
                  <a:lnTo>
                    <a:pt x="6805148" y="1734405"/>
                  </a:lnTo>
                  <a:lnTo>
                    <a:pt x="6783909" y="1662049"/>
                  </a:lnTo>
                  <a:lnTo>
                    <a:pt x="6760510" y="1591492"/>
                  </a:lnTo>
                  <a:lnTo>
                    <a:pt x="6732431" y="1521295"/>
                  </a:lnTo>
                  <a:lnTo>
                    <a:pt x="6702912" y="1455058"/>
                  </a:lnTo>
                  <a:lnTo>
                    <a:pt x="6668714" y="1391340"/>
                  </a:lnTo>
                  <a:lnTo>
                    <a:pt x="6632355" y="1331583"/>
                  </a:lnTo>
                  <a:lnTo>
                    <a:pt x="6592037" y="1272185"/>
                  </a:lnTo>
                  <a:lnTo>
                    <a:pt x="6549199" y="1214228"/>
                  </a:lnTo>
                  <a:lnTo>
                    <a:pt x="6504561" y="1161310"/>
                  </a:lnTo>
                  <a:lnTo>
                    <a:pt x="6455603" y="1108032"/>
                  </a:lnTo>
                  <a:lnTo>
                    <a:pt x="6404485" y="1058715"/>
                  </a:lnTo>
                  <a:lnTo>
                    <a:pt x="6351207" y="1014076"/>
                  </a:lnTo>
                  <a:lnTo>
                    <a:pt x="6293610" y="969438"/>
                  </a:lnTo>
                  <a:lnTo>
                    <a:pt x="6234212" y="930920"/>
                  </a:lnTo>
                  <a:lnTo>
                    <a:pt x="6172295" y="892762"/>
                  </a:lnTo>
                  <a:lnTo>
                    <a:pt x="6108218" y="858563"/>
                  </a:lnTo>
                  <a:lnTo>
                    <a:pt x="6042340" y="829044"/>
                  </a:lnTo>
                  <a:lnTo>
                    <a:pt x="5974303" y="800966"/>
                  </a:lnTo>
                  <a:lnTo>
                    <a:pt x="5901587" y="775407"/>
                  </a:lnTo>
                  <a:lnTo>
                    <a:pt x="5829230" y="754168"/>
                  </a:lnTo>
                  <a:lnTo>
                    <a:pt x="5754713" y="737248"/>
                  </a:lnTo>
                  <a:lnTo>
                    <a:pt x="5677676" y="722489"/>
                  </a:lnTo>
                  <a:lnTo>
                    <a:pt x="5599200" y="711689"/>
                  </a:lnTo>
                  <a:lnTo>
                    <a:pt x="5518203" y="703050"/>
                  </a:lnTo>
                  <a:lnTo>
                    <a:pt x="5435047" y="696930"/>
                  </a:lnTo>
                  <a:lnTo>
                    <a:pt x="5349730" y="696930"/>
                  </a:lnTo>
                  <a:lnTo>
                    <a:pt x="2211745" y="696930"/>
                  </a:lnTo>
                  <a:lnTo>
                    <a:pt x="2126429" y="696930"/>
                  </a:lnTo>
                  <a:close/>
                  <a:moveTo>
                    <a:pt x="2149828" y="0"/>
                  </a:moveTo>
                  <a:lnTo>
                    <a:pt x="2211745" y="0"/>
                  </a:lnTo>
                  <a:lnTo>
                    <a:pt x="5349730" y="0"/>
                  </a:lnTo>
                  <a:lnTo>
                    <a:pt x="5469245" y="2160"/>
                  </a:lnTo>
                  <a:lnTo>
                    <a:pt x="5586240" y="10800"/>
                  </a:lnTo>
                  <a:lnTo>
                    <a:pt x="5645998" y="15119"/>
                  </a:lnTo>
                  <a:lnTo>
                    <a:pt x="5703595" y="23399"/>
                  </a:lnTo>
                  <a:lnTo>
                    <a:pt x="5759033" y="29879"/>
                  </a:lnTo>
                  <a:lnTo>
                    <a:pt x="5816630" y="40678"/>
                  </a:lnTo>
                  <a:lnTo>
                    <a:pt x="5871708" y="51118"/>
                  </a:lnTo>
                  <a:lnTo>
                    <a:pt x="5925346" y="61917"/>
                  </a:lnTo>
                  <a:lnTo>
                    <a:pt x="5980423" y="74517"/>
                  </a:lnTo>
                  <a:lnTo>
                    <a:pt x="6033701" y="89636"/>
                  </a:lnTo>
                  <a:lnTo>
                    <a:pt x="6086979" y="104396"/>
                  </a:lnTo>
                  <a:lnTo>
                    <a:pt x="6138096" y="121315"/>
                  </a:lnTo>
                  <a:lnTo>
                    <a:pt x="6191374" y="138234"/>
                  </a:lnTo>
                  <a:lnTo>
                    <a:pt x="6240332" y="157673"/>
                  </a:lnTo>
                  <a:lnTo>
                    <a:pt x="6291450" y="176752"/>
                  </a:lnTo>
                  <a:lnTo>
                    <a:pt x="6340768" y="197991"/>
                  </a:lnTo>
                  <a:lnTo>
                    <a:pt x="6389726" y="221390"/>
                  </a:lnTo>
                  <a:lnTo>
                    <a:pt x="6436524" y="245150"/>
                  </a:lnTo>
                  <a:lnTo>
                    <a:pt x="6485481" y="270348"/>
                  </a:lnTo>
                  <a:lnTo>
                    <a:pt x="6530120" y="296267"/>
                  </a:lnTo>
                  <a:lnTo>
                    <a:pt x="6576917" y="323986"/>
                  </a:lnTo>
                  <a:lnTo>
                    <a:pt x="6621556" y="351705"/>
                  </a:lnTo>
                  <a:lnTo>
                    <a:pt x="6664394" y="381224"/>
                  </a:lnTo>
                  <a:lnTo>
                    <a:pt x="6709032" y="411462"/>
                  </a:lnTo>
                  <a:lnTo>
                    <a:pt x="6751870" y="443141"/>
                  </a:lnTo>
                  <a:lnTo>
                    <a:pt x="6792188" y="475180"/>
                  </a:lnTo>
                  <a:lnTo>
                    <a:pt x="6832866" y="509018"/>
                  </a:lnTo>
                  <a:lnTo>
                    <a:pt x="6873185" y="545377"/>
                  </a:lnTo>
                  <a:lnTo>
                    <a:pt x="6911703" y="581735"/>
                  </a:lnTo>
                  <a:lnTo>
                    <a:pt x="6949861" y="617733"/>
                  </a:lnTo>
                  <a:lnTo>
                    <a:pt x="6986220" y="656252"/>
                  </a:lnTo>
                  <a:lnTo>
                    <a:pt x="7022578" y="696930"/>
                  </a:lnTo>
                  <a:lnTo>
                    <a:pt x="7056417" y="735088"/>
                  </a:lnTo>
                  <a:lnTo>
                    <a:pt x="7090615" y="775407"/>
                  </a:lnTo>
                  <a:lnTo>
                    <a:pt x="7122654" y="818245"/>
                  </a:lnTo>
                  <a:lnTo>
                    <a:pt x="7154692" y="860723"/>
                  </a:lnTo>
                  <a:lnTo>
                    <a:pt x="7184211" y="903201"/>
                  </a:lnTo>
                  <a:lnTo>
                    <a:pt x="7214090" y="946039"/>
                  </a:lnTo>
                  <a:lnTo>
                    <a:pt x="7241808" y="990678"/>
                  </a:lnTo>
                  <a:lnTo>
                    <a:pt x="7267368" y="1037475"/>
                  </a:lnTo>
                  <a:lnTo>
                    <a:pt x="7292926" y="1082474"/>
                  </a:lnTo>
                  <a:lnTo>
                    <a:pt x="7318486" y="1129272"/>
                  </a:lnTo>
                  <a:lnTo>
                    <a:pt x="7341884" y="1178229"/>
                  </a:lnTo>
                  <a:lnTo>
                    <a:pt x="7363124" y="1227187"/>
                  </a:lnTo>
                  <a:lnTo>
                    <a:pt x="7384722" y="1276145"/>
                  </a:lnTo>
                  <a:lnTo>
                    <a:pt x="7403802" y="1325103"/>
                  </a:lnTo>
                  <a:lnTo>
                    <a:pt x="7422881" y="1376581"/>
                  </a:lnTo>
                  <a:lnTo>
                    <a:pt x="7440160" y="1427699"/>
                  </a:lnTo>
                  <a:lnTo>
                    <a:pt x="7457080" y="1478457"/>
                  </a:lnTo>
                  <a:lnTo>
                    <a:pt x="7471839" y="1532094"/>
                  </a:lnTo>
                  <a:lnTo>
                    <a:pt x="7486958" y="1585012"/>
                  </a:lnTo>
                  <a:lnTo>
                    <a:pt x="7497398" y="1638650"/>
                  </a:lnTo>
                  <a:lnTo>
                    <a:pt x="7510357" y="1693727"/>
                  </a:lnTo>
                  <a:lnTo>
                    <a:pt x="7520796" y="1747005"/>
                  </a:lnTo>
                  <a:lnTo>
                    <a:pt x="7529436" y="1804602"/>
                  </a:lnTo>
                  <a:lnTo>
                    <a:pt x="7538076" y="1860040"/>
                  </a:lnTo>
                  <a:lnTo>
                    <a:pt x="7551036" y="1975235"/>
                  </a:lnTo>
                  <a:lnTo>
                    <a:pt x="7557155" y="2090070"/>
                  </a:lnTo>
                  <a:lnTo>
                    <a:pt x="7559315" y="2209585"/>
                  </a:lnTo>
                  <a:lnTo>
                    <a:pt x="7559315" y="5347570"/>
                  </a:lnTo>
                  <a:lnTo>
                    <a:pt x="7557155" y="5471405"/>
                  </a:lnTo>
                  <a:lnTo>
                    <a:pt x="7553196" y="5531162"/>
                  </a:lnTo>
                  <a:lnTo>
                    <a:pt x="7548516" y="5590560"/>
                  </a:lnTo>
                  <a:lnTo>
                    <a:pt x="7544196" y="5648157"/>
                  </a:lnTo>
                  <a:lnTo>
                    <a:pt x="7538076" y="5707915"/>
                  </a:lnTo>
                  <a:lnTo>
                    <a:pt x="7529436" y="5765152"/>
                  </a:lnTo>
                  <a:lnTo>
                    <a:pt x="7518637" y="5820590"/>
                  </a:lnTo>
                  <a:lnTo>
                    <a:pt x="7508197" y="5878188"/>
                  </a:lnTo>
                  <a:lnTo>
                    <a:pt x="7497398" y="5933625"/>
                  </a:lnTo>
                  <a:lnTo>
                    <a:pt x="7484798" y="5989063"/>
                  </a:lnTo>
                  <a:lnTo>
                    <a:pt x="7469679" y="6042340"/>
                  </a:lnTo>
                  <a:lnTo>
                    <a:pt x="7454920" y="6095618"/>
                  </a:lnTo>
                  <a:lnTo>
                    <a:pt x="7438000" y="6148896"/>
                  </a:lnTo>
                  <a:lnTo>
                    <a:pt x="7421081" y="6200014"/>
                  </a:lnTo>
                  <a:lnTo>
                    <a:pt x="7401642" y="6251132"/>
                  </a:lnTo>
                  <a:lnTo>
                    <a:pt x="7380402" y="6302249"/>
                  </a:lnTo>
                  <a:lnTo>
                    <a:pt x="7359164" y="6351207"/>
                  </a:lnTo>
                  <a:lnTo>
                    <a:pt x="7337924" y="6400165"/>
                  </a:lnTo>
                  <a:lnTo>
                    <a:pt x="7312366" y="6449123"/>
                  </a:lnTo>
                  <a:lnTo>
                    <a:pt x="7288966" y="6496281"/>
                  </a:lnTo>
                  <a:lnTo>
                    <a:pt x="7260888" y="6543079"/>
                  </a:lnTo>
                  <a:lnTo>
                    <a:pt x="7235329" y="6587717"/>
                  </a:lnTo>
                  <a:lnTo>
                    <a:pt x="7205810" y="6632355"/>
                  </a:lnTo>
                  <a:lnTo>
                    <a:pt x="7175932" y="6677353"/>
                  </a:lnTo>
                  <a:lnTo>
                    <a:pt x="7146053" y="6719831"/>
                  </a:lnTo>
                  <a:lnTo>
                    <a:pt x="7114014" y="6762670"/>
                  </a:lnTo>
                  <a:lnTo>
                    <a:pt x="7079816" y="6802988"/>
                  </a:lnTo>
                  <a:lnTo>
                    <a:pt x="7045977" y="6843306"/>
                  </a:lnTo>
                  <a:lnTo>
                    <a:pt x="7011779" y="6883624"/>
                  </a:lnTo>
                  <a:lnTo>
                    <a:pt x="6973260" y="6922143"/>
                  </a:lnTo>
                  <a:lnTo>
                    <a:pt x="6937262" y="6960661"/>
                  </a:lnTo>
                  <a:lnTo>
                    <a:pt x="6898744" y="6996659"/>
                  </a:lnTo>
                  <a:lnTo>
                    <a:pt x="6860225" y="7030858"/>
                  </a:lnTo>
                  <a:lnTo>
                    <a:pt x="6819907" y="7065057"/>
                  </a:lnTo>
                  <a:lnTo>
                    <a:pt x="6779589" y="7098895"/>
                  </a:lnTo>
                  <a:lnTo>
                    <a:pt x="6736751" y="7130934"/>
                  </a:lnTo>
                  <a:lnTo>
                    <a:pt x="6696432" y="7160812"/>
                  </a:lnTo>
                  <a:lnTo>
                    <a:pt x="6651794" y="7190691"/>
                  </a:lnTo>
                  <a:lnTo>
                    <a:pt x="6608956" y="7218410"/>
                  </a:lnTo>
                  <a:lnTo>
                    <a:pt x="6564318" y="7246129"/>
                  </a:lnTo>
                  <a:lnTo>
                    <a:pt x="6517520" y="7271688"/>
                  </a:lnTo>
                  <a:lnTo>
                    <a:pt x="6470362" y="7297247"/>
                  </a:lnTo>
                  <a:lnTo>
                    <a:pt x="6423564" y="7322805"/>
                  </a:lnTo>
                  <a:lnTo>
                    <a:pt x="6376766" y="7344045"/>
                  </a:lnTo>
                  <a:lnTo>
                    <a:pt x="6327808" y="7365284"/>
                  </a:lnTo>
                  <a:lnTo>
                    <a:pt x="6278850" y="7386523"/>
                  </a:lnTo>
                  <a:lnTo>
                    <a:pt x="6227733" y="7405962"/>
                  </a:lnTo>
                  <a:lnTo>
                    <a:pt x="6176615" y="7425041"/>
                  </a:lnTo>
                  <a:lnTo>
                    <a:pt x="6125497" y="7442320"/>
                  </a:lnTo>
                  <a:lnTo>
                    <a:pt x="6071859" y="7457080"/>
                  </a:lnTo>
                  <a:lnTo>
                    <a:pt x="6018941" y="7471839"/>
                  </a:lnTo>
                  <a:lnTo>
                    <a:pt x="5965664" y="7486958"/>
                  </a:lnTo>
                  <a:lnTo>
                    <a:pt x="5910226" y="7499558"/>
                  </a:lnTo>
                  <a:lnTo>
                    <a:pt x="5799351" y="7520797"/>
                  </a:lnTo>
                  <a:lnTo>
                    <a:pt x="5686676" y="7538076"/>
                  </a:lnTo>
                  <a:lnTo>
                    <a:pt x="5571481" y="7548516"/>
                  </a:lnTo>
                  <a:lnTo>
                    <a:pt x="5451966" y="7557155"/>
                  </a:lnTo>
                  <a:lnTo>
                    <a:pt x="5332811" y="7559315"/>
                  </a:lnTo>
                  <a:lnTo>
                    <a:pt x="2228664" y="7559315"/>
                  </a:lnTo>
                  <a:lnTo>
                    <a:pt x="2109509" y="7557155"/>
                  </a:lnTo>
                  <a:lnTo>
                    <a:pt x="1994315" y="7548516"/>
                  </a:lnTo>
                  <a:lnTo>
                    <a:pt x="1879119" y="7538076"/>
                  </a:lnTo>
                  <a:lnTo>
                    <a:pt x="1768604" y="7520797"/>
                  </a:lnTo>
                  <a:lnTo>
                    <a:pt x="1657729" y="7499558"/>
                  </a:lnTo>
                  <a:lnTo>
                    <a:pt x="1604451" y="7486958"/>
                  </a:lnTo>
                  <a:lnTo>
                    <a:pt x="1551173" y="7471839"/>
                  </a:lnTo>
                  <a:lnTo>
                    <a:pt x="1500055" y="7457080"/>
                  </a:lnTo>
                  <a:lnTo>
                    <a:pt x="1446778" y="7442320"/>
                  </a:lnTo>
                  <a:lnTo>
                    <a:pt x="1395660" y="7425041"/>
                  </a:lnTo>
                  <a:lnTo>
                    <a:pt x="1346342" y="7405962"/>
                  </a:lnTo>
                  <a:lnTo>
                    <a:pt x="1295584" y="7386523"/>
                  </a:lnTo>
                  <a:lnTo>
                    <a:pt x="1246626" y="7365284"/>
                  </a:lnTo>
                  <a:lnTo>
                    <a:pt x="1197308" y="7344045"/>
                  </a:lnTo>
                  <a:lnTo>
                    <a:pt x="1150510" y="7320646"/>
                  </a:lnTo>
                  <a:lnTo>
                    <a:pt x="1103713" y="7297247"/>
                  </a:lnTo>
                  <a:lnTo>
                    <a:pt x="1056915" y="7271688"/>
                  </a:lnTo>
                  <a:lnTo>
                    <a:pt x="1011916" y="7246129"/>
                  </a:lnTo>
                  <a:lnTo>
                    <a:pt x="967278" y="7218410"/>
                  </a:lnTo>
                  <a:lnTo>
                    <a:pt x="922640" y="7190691"/>
                  </a:lnTo>
                  <a:lnTo>
                    <a:pt x="879802" y="7160812"/>
                  </a:lnTo>
                  <a:lnTo>
                    <a:pt x="837324" y="7128774"/>
                  </a:lnTo>
                  <a:lnTo>
                    <a:pt x="794846" y="7097095"/>
                  </a:lnTo>
                  <a:lnTo>
                    <a:pt x="754168" y="7065057"/>
                  </a:lnTo>
                  <a:lnTo>
                    <a:pt x="713849" y="7030858"/>
                  </a:lnTo>
                  <a:lnTo>
                    <a:pt x="675691" y="6994500"/>
                  </a:lnTo>
                  <a:lnTo>
                    <a:pt x="637173" y="6958501"/>
                  </a:lnTo>
                  <a:lnTo>
                    <a:pt x="598654" y="6919983"/>
                  </a:lnTo>
                  <a:lnTo>
                    <a:pt x="562656" y="6881824"/>
                  </a:lnTo>
                  <a:lnTo>
                    <a:pt x="526297" y="6841146"/>
                  </a:lnTo>
                  <a:lnTo>
                    <a:pt x="489939" y="6800828"/>
                  </a:lnTo>
                  <a:lnTo>
                    <a:pt x="456100" y="6758350"/>
                  </a:lnTo>
                  <a:lnTo>
                    <a:pt x="424062" y="6715512"/>
                  </a:lnTo>
                  <a:lnTo>
                    <a:pt x="392023" y="6670873"/>
                  </a:lnTo>
                  <a:lnTo>
                    <a:pt x="362145" y="6628395"/>
                  </a:lnTo>
                  <a:lnTo>
                    <a:pt x="332266" y="6581237"/>
                  </a:lnTo>
                  <a:lnTo>
                    <a:pt x="304907" y="6536599"/>
                  </a:lnTo>
                  <a:lnTo>
                    <a:pt x="279348" y="6487641"/>
                  </a:lnTo>
                  <a:lnTo>
                    <a:pt x="253429" y="6440843"/>
                  </a:lnTo>
                  <a:lnTo>
                    <a:pt x="227870" y="6391885"/>
                  </a:lnTo>
                  <a:lnTo>
                    <a:pt x="204471" y="6342928"/>
                  </a:lnTo>
                  <a:lnTo>
                    <a:pt x="183232" y="6291450"/>
                  </a:lnTo>
                  <a:lnTo>
                    <a:pt x="161993" y="6240332"/>
                  </a:lnTo>
                  <a:lnTo>
                    <a:pt x="142914" y="6189574"/>
                  </a:lnTo>
                  <a:lnTo>
                    <a:pt x="125635" y="6138096"/>
                  </a:lnTo>
                  <a:lnTo>
                    <a:pt x="108715" y="6084819"/>
                  </a:lnTo>
                  <a:lnTo>
                    <a:pt x="91436" y="6029381"/>
                  </a:lnTo>
                  <a:lnTo>
                    <a:pt x="78837" y="5976103"/>
                  </a:lnTo>
                  <a:lnTo>
                    <a:pt x="64077" y="5920666"/>
                  </a:lnTo>
                  <a:lnTo>
                    <a:pt x="53278" y="5863428"/>
                  </a:lnTo>
                  <a:lnTo>
                    <a:pt x="42478" y="5807631"/>
                  </a:lnTo>
                  <a:lnTo>
                    <a:pt x="32039" y="5750393"/>
                  </a:lnTo>
                  <a:lnTo>
                    <a:pt x="23399" y="5692796"/>
                  </a:lnTo>
                  <a:lnTo>
                    <a:pt x="17279" y="5633038"/>
                  </a:lnTo>
                  <a:lnTo>
                    <a:pt x="10800" y="5573641"/>
                  </a:lnTo>
                  <a:lnTo>
                    <a:pt x="6120" y="5513883"/>
                  </a:lnTo>
                  <a:lnTo>
                    <a:pt x="4320" y="5454126"/>
                  </a:lnTo>
                  <a:lnTo>
                    <a:pt x="2160" y="5392208"/>
                  </a:lnTo>
                  <a:lnTo>
                    <a:pt x="0" y="5330651"/>
                  </a:lnTo>
                  <a:lnTo>
                    <a:pt x="0" y="2209585"/>
                  </a:lnTo>
                  <a:lnTo>
                    <a:pt x="2160" y="2147668"/>
                  </a:lnTo>
                  <a:lnTo>
                    <a:pt x="4320" y="2087911"/>
                  </a:lnTo>
                  <a:lnTo>
                    <a:pt x="6120" y="2026353"/>
                  </a:lnTo>
                  <a:lnTo>
                    <a:pt x="10800" y="1966596"/>
                  </a:lnTo>
                  <a:lnTo>
                    <a:pt x="17279" y="1908998"/>
                  </a:lnTo>
                  <a:lnTo>
                    <a:pt x="23399" y="1849241"/>
                  </a:lnTo>
                  <a:lnTo>
                    <a:pt x="32039" y="1792003"/>
                  </a:lnTo>
                  <a:lnTo>
                    <a:pt x="42478" y="1736565"/>
                  </a:lnTo>
                  <a:lnTo>
                    <a:pt x="53278" y="1678968"/>
                  </a:lnTo>
                  <a:lnTo>
                    <a:pt x="64077" y="1623530"/>
                  </a:lnTo>
                  <a:lnTo>
                    <a:pt x="76677" y="1568093"/>
                  </a:lnTo>
                  <a:lnTo>
                    <a:pt x="91436" y="1514815"/>
                  </a:lnTo>
                  <a:lnTo>
                    <a:pt x="106555" y="1461537"/>
                  </a:lnTo>
                  <a:lnTo>
                    <a:pt x="123835" y="1410419"/>
                  </a:lnTo>
                  <a:lnTo>
                    <a:pt x="140394" y="1357502"/>
                  </a:lnTo>
                  <a:lnTo>
                    <a:pt x="159833" y="1306024"/>
                  </a:lnTo>
                  <a:lnTo>
                    <a:pt x="181072" y="1257066"/>
                  </a:lnTo>
                  <a:lnTo>
                    <a:pt x="202311" y="1208108"/>
                  </a:lnTo>
                  <a:lnTo>
                    <a:pt x="223550" y="1159150"/>
                  </a:lnTo>
                  <a:lnTo>
                    <a:pt x="246949" y="1112352"/>
                  </a:lnTo>
                  <a:lnTo>
                    <a:pt x="272508" y="1065194"/>
                  </a:lnTo>
                  <a:lnTo>
                    <a:pt x="298427" y="1018396"/>
                  </a:lnTo>
                  <a:lnTo>
                    <a:pt x="323986" y="973758"/>
                  </a:lnTo>
                  <a:lnTo>
                    <a:pt x="351705" y="928760"/>
                  </a:lnTo>
                  <a:lnTo>
                    <a:pt x="381224" y="886282"/>
                  </a:lnTo>
                  <a:lnTo>
                    <a:pt x="411462" y="843804"/>
                  </a:lnTo>
                  <a:lnTo>
                    <a:pt x="440981" y="803486"/>
                  </a:lnTo>
                  <a:lnTo>
                    <a:pt x="473020" y="762807"/>
                  </a:lnTo>
                  <a:lnTo>
                    <a:pt x="505058" y="722489"/>
                  </a:lnTo>
                  <a:lnTo>
                    <a:pt x="539257" y="683971"/>
                  </a:lnTo>
                  <a:lnTo>
                    <a:pt x="575255" y="645452"/>
                  </a:lnTo>
                  <a:lnTo>
                    <a:pt x="609454" y="609454"/>
                  </a:lnTo>
                  <a:lnTo>
                    <a:pt x="647612" y="573095"/>
                  </a:lnTo>
                  <a:lnTo>
                    <a:pt x="683971" y="539257"/>
                  </a:lnTo>
                  <a:lnTo>
                    <a:pt x="724289" y="505058"/>
                  </a:lnTo>
                  <a:lnTo>
                    <a:pt x="762807" y="470860"/>
                  </a:lnTo>
                  <a:lnTo>
                    <a:pt x="803485" y="440981"/>
                  </a:lnTo>
                  <a:lnTo>
                    <a:pt x="845963" y="409302"/>
                  </a:lnTo>
                  <a:lnTo>
                    <a:pt x="888442" y="379064"/>
                  </a:lnTo>
                  <a:lnTo>
                    <a:pt x="930920" y="351705"/>
                  </a:lnTo>
                  <a:lnTo>
                    <a:pt x="975918" y="323986"/>
                  </a:lnTo>
                  <a:lnTo>
                    <a:pt x="1020556" y="296267"/>
                  </a:lnTo>
                  <a:lnTo>
                    <a:pt x="1065194" y="270348"/>
                  </a:lnTo>
                  <a:lnTo>
                    <a:pt x="1112352" y="246949"/>
                  </a:lnTo>
                  <a:lnTo>
                    <a:pt x="1161310" y="223550"/>
                  </a:lnTo>
                  <a:lnTo>
                    <a:pt x="1208108" y="200151"/>
                  </a:lnTo>
                  <a:lnTo>
                    <a:pt x="1257066" y="178912"/>
                  </a:lnTo>
                  <a:lnTo>
                    <a:pt x="1308184" y="159833"/>
                  </a:lnTo>
                  <a:lnTo>
                    <a:pt x="1359301" y="140394"/>
                  </a:lnTo>
                  <a:lnTo>
                    <a:pt x="1410419" y="123835"/>
                  </a:lnTo>
                  <a:lnTo>
                    <a:pt x="1463697" y="106555"/>
                  </a:lnTo>
                  <a:lnTo>
                    <a:pt x="1516975" y="91436"/>
                  </a:lnTo>
                  <a:lnTo>
                    <a:pt x="1570252" y="76677"/>
                  </a:lnTo>
                  <a:lnTo>
                    <a:pt x="1625690" y="64077"/>
                  </a:lnTo>
                  <a:lnTo>
                    <a:pt x="1681128" y="51118"/>
                  </a:lnTo>
                  <a:lnTo>
                    <a:pt x="1736566" y="40678"/>
                  </a:lnTo>
                  <a:lnTo>
                    <a:pt x="1794163" y="32039"/>
                  </a:lnTo>
                  <a:lnTo>
                    <a:pt x="1851401" y="23399"/>
                  </a:lnTo>
                  <a:lnTo>
                    <a:pt x="1908998" y="17279"/>
                  </a:lnTo>
                  <a:lnTo>
                    <a:pt x="1968756" y="10800"/>
                  </a:lnTo>
                  <a:lnTo>
                    <a:pt x="2028153" y="6120"/>
                  </a:lnTo>
                  <a:lnTo>
                    <a:pt x="2087910" y="2160"/>
                  </a:lnTo>
                  <a:lnTo>
                    <a:pt x="2149828" y="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anchor="ctr"/>
            <a:lstStyle/>
            <a:p>
              <a:endParaRPr lang="en-US" sz="2399" dirty="0">
                <a:latin typeface="Muli Regular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64FC46C-7C41-494D-BF31-4294E85879A5}"/>
              </a:ext>
            </a:extLst>
          </p:cNvPr>
          <p:cNvGrpSpPr/>
          <p:nvPr/>
        </p:nvGrpSpPr>
        <p:grpSpPr>
          <a:xfrm>
            <a:off x="2270613" y="2367001"/>
            <a:ext cx="3426235" cy="338404"/>
            <a:chOff x="549552" y="1138571"/>
            <a:chExt cx="2570469" cy="253881"/>
          </a:xfrm>
        </p:grpSpPr>
        <p:sp>
          <p:nvSpPr>
            <p:cNvPr id="42" name="TextBox 112">
              <a:extLst>
                <a:ext uri="{FF2B5EF4-FFF2-40B4-BE49-F238E27FC236}">
                  <a16:creationId xmlns:a16="http://schemas.microsoft.com/office/drawing/2014/main" id="{D1AFF482-A640-4D42-921E-52C46EFD0A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684" y="1138571"/>
              <a:ext cx="2317337" cy="253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6" tIns="45709" rIns="91416" bIns="45709">
              <a:spAutoFit/>
            </a:bodyPr>
            <a:lstStyle/>
            <a:p>
              <a:r>
                <a:rPr lang="en-AU" altLang="en-US" sz="1599" b="1" dirty="0">
                  <a:solidFill>
                    <a:srgbClr val="171E28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visionofhumanity.org</a:t>
              </a:r>
              <a:endParaRPr lang="id-ID" altLang="en-US" sz="1599" b="1" dirty="0">
                <a:solidFill>
                  <a:srgbClr val="171E2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34">
              <a:extLst>
                <a:ext uri="{FF2B5EF4-FFF2-40B4-BE49-F238E27FC236}">
                  <a16:creationId xmlns:a16="http://schemas.microsoft.com/office/drawing/2014/main" id="{E391DA8F-470C-4A47-9AFE-CEAF76BCA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52" y="1184214"/>
              <a:ext cx="204421" cy="179131"/>
            </a:xfrm>
            <a:custGeom>
              <a:avLst/>
              <a:gdLst>
                <a:gd name="T0" fmla="*/ 0 w 426"/>
                <a:gd name="T1" fmla="*/ 0 h 373"/>
                <a:gd name="T2" fmla="*/ 0 w 426"/>
                <a:gd name="T3" fmla="*/ 96229 h 373"/>
                <a:gd name="T4" fmla="*/ 153626 w 426"/>
                <a:gd name="T5" fmla="*/ 96229 h 373"/>
                <a:gd name="T6" fmla="*/ 153626 w 426"/>
                <a:gd name="T7" fmla="*/ 0 h 373"/>
                <a:gd name="T8" fmla="*/ 0 w 426"/>
                <a:gd name="T9" fmla="*/ 0 h 373"/>
                <a:gd name="T10" fmla="*/ 143866 w 426"/>
                <a:gd name="T11" fmla="*/ 86461 h 373"/>
                <a:gd name="T12" fmla="*/ 9398 w 426"/>
                <a:gd name="T13" fmla="*/ 86461 h 373"/>
                <a:gd name="T14" fmla="*/ 9398 w 426"/>
                <a:gd name="T15" fmla="*/ 9406 h 373"/>
                <a:gd name="T16" fmla="*/ 143866 w 426"/>
                <a:gd name="T17" fmla="*/ 9406 h 373"/>
                <a:gd name="T18" fmla="*/ 143866 w 426"/>
                <a:gd name="T19" fmla="*/ 86461 h 373"/>
                <a:gd name="T20" fmla="*/ 100851 w 426"/>
                <a:gd name="T21" fmla="*/ 105634 h 373"/>
                <a:gd name="T22" fmla="*/ 52775 w 426"/>
                <a:gd name="T23" fmla="*/ 105634 h 373"/>
                <a:gd name="T24" fmla="*/ 48076 w 426"/>
                <a:gd name="T25" fmla="*/ 124808 h 373"/>
                <a:gd name="T26" fmla="*/ 38316 w 426"/>
                <a:gd name="T27" fmla="*/ 134575 h 373"/>
                <a:gd name="T28" fmla="*/ 115310 w 426"/>
                <a:gd name="T29" fmla="*/ 134575 h 373"/>
                <a:gd name="T30" fmla="*/ 105550 w 426"/>
                <a:gd name="T31" fmla="*/ 124808 h 373"/>
                <a:gd name="T32" fmla="*/ 100851 w 426"/>
                <a:gd name="T33" fmla="*/ 105634 h 3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6" h="373">
                  <a:moveTo>
                    <a:pt x="0" y="0"/>
                  </a:moveTo>
                  <a:lnTo>
                    <a:pt x="0" y="266"/>
                  </a:lnTo>
                  <a:lnTo>
                    <a:pt x="425" y="266"/>
                  </a:lnTo>
                  <a:lnTo>
                    <a:pt x="425" y="0"/>
                  </a:lnTo>
                  <a:lnTo>
                    <a:pt x="0" y="0"/>
                  </a:lnTo>
                  <a:close/>
                  <a:moveTo>
                    <a:pt x="398" y="239"/>
                  </a:moveTo>
                  <a:lnTo>
                    <a:pt x="26" y="239"/>
                  </a:lnTo>
                  <a:lnTo>
                    <a:pt x="26" y="26"/>
                  </a:lnTo>
                  <a:lnTo>
                    <a:pt x="398" y="26"/>
                  </a:lnTo>
                  <a:lnTo>
                    <a:pt x="398" y="239"/>
                  </a:lnTo>
                  <a:close/>
                  <a:moveTo>
                    <a:pt x="279" y="292"/>
                  </a:moveTo>
                  <a:lnTo>
                    <a:pt x="146" y="292"/>
                  </a:lnTo>
                  <a:lnTo>
                    <a:pt x="133" y="345"/>
                  </a:lnTo>
                  <a:lnTo>
                    <a:pt x="106" y="372"/>
                  </a:lnTo>
                  <a:lnTo>
                    <a:pt x="319" y="372"/>
                  </a:lnTo>
                  <a:lnTo>
                    <a:pt x="292" y="345"/>
                  </a:lnTo>
                  <a:lnTo>
                    <a:pt x="279" y="292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wrap="none" anchor="ctr"/>
            <a:lstStyle/>
            <a:p>
              <a:endParaRPr lang="en-US" sz="2399" dirty="0">
                <a:latin typeface="Muli Regular" charset="0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393F736A-89B7-F64F-A23C-3761DE2F0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776" y="1940997"/>
            <a:ext cx="4580878" cy="3338004"/>
          </a:xfrm>
          <a:prstGeom prst="rect">
            <a:avLst/>
          </a:prstGeom>
        </p:spPr>
      </p:pic>
      <p:sp>
        <p:nvSpPr>
          <p:cNvPr id="46" name="Google Shape;2296;p333">
            <a:extLst>
              <a:ext uri="{FF2B5EF4-FFF2-40B4-BE49-F238E27FC236}">
                <a16:creationId xmlns:a16="http://schemas.microsoft.com/office/drawing/2014/main" id="{2ECE2E03-0DA7-FF4A-A398-546624087413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with us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24122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E3161455-E69D-2047-A9A1-6E32EC7F406F}"/>
              </a:ext>
            </a:extLst>
          </p:cNvPr>
          <p:cNvGrpSpPr/>
          <p:nvPr/>
        </p:nvGrpSpPr>
        <p:grpSpPr>
          <a:xfrm>
            <a:off x="566701" y="2063299"/>
            <a:ext cx="3787115" cy="994631"/>
            <a:chOff x="423745" y="1547953"/>
            <a:chExt cx="2841213" cy="746204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69C894D-0D1B-8549-A1F3-72764DFFD392}"/>
                </a:ext>
              </a:extLst>
            </p:cNvPr>
            <p:cNvSpPr txBox="1"/>
            <p:nvPr/>
          </p:nvSpPr>
          <p:spPr>
            <a:xfrm>
              <a:off x="653615" y="1547953"/>
              <a:ext cx="2611343" cy="746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Research used extensively by organisations including the OECD, Commonwealth Secretariat, World Bank and the United Nations. </a:t>
              </a:r>
            </a:p>
          </p:txBody>
        </p:sp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A0F59BAB-198E-D04A-8FEF-4A100C3F1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3745" y="1616487"/>
              <a:ext cx="120822" cy="191173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496379B-07CB-484C-BC48-B6266D2A6E84}"/>
              </a:ext>
            </a:extLst>
          </p:cNvPr>
          <p:cNvGrpSpPr/>
          <p:nvPr/>
        </p:nvGrpSpPr>
        <p:grpSpPr>
          <a:xfrm>
            <a:off x="4653369" y="1397612"/>
            <a:ext cx="2258711" cy="2193123"/>
            <a:chOff x="3489693" y="1048533"/>
            <a:chExt cx="1694556" cy="164535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FDCBB9F-AC77-C24B-9ED3-18AB41FDEE20}"/>
                </a:ext>
              </a:extLst>
            </p:cNvPr>
            <p:cNvSpPr/>
            <p:nvPr/>
          </p:nvSpPr>
          <p:spPr>
            <a:xfrm>
              <a:off x="3489693" y="1048533"/>
              <a:ext cx="1678655" cy="1645350"/>
            </a:xfrm>
            <a:prstGeom prst="rect">
              <a:avLst/>
            </a:prstGeom>
            <a:solidFill>
              <a:srgbClr val="25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62" name="Google Shape;2296;p333">
              <a:extLst>
                <a:ext uri="{FF2B5EF4-FFF2-40B4-BE49-F238E27FC236}">
                  <a16:creationId xmlns:a16="http://schemas.microsoft.com/office/drawing/2014/main" id="{120599C2-AB97-E34F-B05C-6677599B02E8}"/>
                </a:ext>
              </a:extLst>
            </p:cNvPr>
            <p:cNvSpPr txBox="1"/>
            <p:nvPr/>
          </p:nvSpPr>
          <p:spPr>
            <a:xfrm>
              <a:off x="3489693" y="1565465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332" b="1" spc="-333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16BN</a:t>
              </a:r>
              <a:endParaRPr sz="5332" b="1" spc="-333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CDBF470-22F7-F24E-AA3F-93A5FC02A29F}"/>
                </a:ext>
              </a:extLst>
            </p:cNvPr>
            <p:cNvSpPr txBox="1"/>
            <p:nvPr/>
          </p:nvSpPr>
          <p:spPr>
            <a:xfrm>
              <a:off x="3489693" y="1982094"/>
              <a:ext cx="1694556" cy="19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66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GLOBAL MEDIA REACH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0EAE079-D73E-9D4A-AEED-BAAE509CF419}"/>
              </a:ext>
            </a:extLst>
          </p:cNvPr>
          <p:cNvGrpSpPr/>
          <p:nvPr/>
        </p:nvGrpSpPr>
        <p:grpSpPr>
          <a:xfrm>
            <a:off x="7036235" y="1397612"/>
            <a:ext cx="2258711" cy="2193123"/>
            <a:chOff x="5277394" y="1048533"/>
            <a:chExt cx="1694556" cy="164535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917BA4-E67A-AB48-A028-819672561538}"/>
                </a:ext>
              </a:extLst>
            </p:cNvPr>
            <p:cNvSpPr/>
            <p:nvPr/>
          </p:nvSpPr>
          <p:spPr>
            <a:xfrm>
              <a:off x="5277394" y="1048533"/>
              <a:ext cx="1678655" cy="1645350"/>
            </a:xfrm>
            <a:prstGeom prst="rect">
              <a:avLst/>
            </a:prstGeom>
            <a:solidFill>
              <a:srgbClr val="25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66" name="Google Shape;2296;p333">
              <a:extLst>
                <a:ext uri="{FF2B5EF4-FFF2-40B4-BE49-F238E27FC236}">
                  <a16:creationId xmlns:a16="http://schemas.microsoft.com/office/drawing/2014/main" id="{51DE9E9D-4921-6540-9BAE-27674F69F0A0}"/>
                </a:ext>
              </a:extLst>
            </p:cNvPr>
            <p:cNvSpPr txBox="1"/>
            <p:nvPr/>
          </p:nvSpPr>
          <p:spPr>
            <a:xfrm>
              <a:off x="5277394" y="1565465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332" b="1" spc="-333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968M</a:t>
              </a:r>
              <a:endParaRPr sz="5332" b="1" spc="-333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3E8A785-7164-A44D-9A4D-78B54D65AAB2}"/>
                </a:ext>
              </a:extLst>
            </p:cNvPr>
            <p:cNvSpPr txBox="1"/>
            <p:nvPr/>
          </p:nvSpPr>
          <p:spPr>
            <a:xfrm>
              <a:off x="5277394" y="1982094"/>
              <a:ext cx="1694556" cy="19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66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SOCIAL REACH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7E22BB9-D54F-874B-BF8C-9EFD3D11266B}"/>
              </a:ext>
            </a:extLst>
          </p:cNvPr>
          <p:cNvGrpSpPr/>
          <p:nvPr/>
        </p:nvGrpSpPr>
        <p:grpSpPr>
          <a:xfrm>
            <a:off x="9419105" y="1397612"/>
            <a:ext cx="2258711" cy="2193123"/>
            <a:chOff x="7065098" y="1048533"/>
            <a:chExt cx="1694556" cy="164535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1C2822C-54E6-8749-B284-C8C8EDE644E0}"/>
                </a:ext>
              </a:extLst>
            </p:cNvPr>
            <p:cNvSpPr/>
            <p:nvPr/>
          </p:nvSpPr>
          <p:spPr>
            <a:xfrm>
              <a:off x="7065098" y="1048533"/>
              <a:ext cx="1678655" cy="1645350"/>
            </a:xfrm>
            <a:prstGeom prst="rect">
              <a:avLst/>
            </a:prstGeom>
            <a:solidFill>
              <a:srgbClr val="25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70" name="Google Shape;2296;p333">
              <a:extLst>
                <a:ext uri="{FF2B5EF4-FFF2-40B4-BE49-F238E27FC236}">
                  <a16:creationId xmlns:a16="http://schemas.microsoft.com/office/drawing/2014/main" id="{47ECF7AE-6769-7044-880D-95785173D912}"/>
                </a:ext>
              </a:extLst>
            </p:cNvPr>
            <p:cNvSpPr txBox="1"/>
            <p:nvPr/>
          </p:nvSpPr>
          <p:spPr>
            <a:xfrm>
              <a:off x="7065098" y="1565465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332" b="1" spc="-333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150</a:t>
              </a:r>
              <a:endParaRPr sz="5332" b="1" spc="-333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FA7302E-A621-1949-9C0C-7AF4CFB348AD}"/>
                </a:ext>
              </a:extLst>
            </p:cNvPr>
            <p:cNvSpPr txBox="1"/>
            <p:nvPr/>
          </p:nvSpPr>
          <p:spPr>
            <a:xfrm>
              <a:off x="7065098" y="1982094"/>
              <a:ext cx="1694556" cy="19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66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COUNTRY REACH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74524E7-CD0F-1F46-AB75-D28451DF4A7B}"/>
              </a:ext>
            </a:extLst>
          </p:cNvPr>
          <p:cNvGrpSpPr/>
          <p:nvPr/>
        </p:nvGrpSpPr>
        <p:grpSpPr>
          <a:xfrm>
            <a:off x="4653370" y="3753095"/>
            <a:ext cx="2237516" cy="2193123"/>
            <a:chOff x="3489693" y="2815690"/>
            <a:chExt cx="1678655" cy="164535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3EB9002-3DCB-EA48-9A9B-7210AF0DA959}"/>
                </a:ext>
              </a:extLst>
            </p:cNvPr>
            <p:cNvSpPr/>
            <p:nvPr/>
          </p:nvSpPr>
          <p:spPr>
            <a:xfrm>
              <a:off x="3489693" y="2815690"/>
              <a:ext cx="1678655" cy="1645350"/>
            </a:xfrm>
            <a:prstGeom prst="rect">
              <a:avLst/>
            </a:prstGeom>
            <a:solidFill>
              <a:srgbClr val="25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74" name="Google Shape;2296;p333">
              <a:extLst>
                <a:ext uri="{FF2B5EF4-FFF2-40B4-BE49-F238E27FC236}">
                  <a16:creationId xmlns:a16="http://schemas.microsoft.com/office/drawing/2014/main" id="{0C33087A-CA19-B046-A39D-AC03ACA5E388}"/>
                </a:ext>
              </a:extLst>
            </p:cNvPr>
            <p:cNvSpPr txBox="1"/>
            <p:nvPr/>
          </p:nvSpPr>
          <p:spPr>
            <a:xfrm>
              <a:off x="3489693" y="3332622"/>
              <a:ext cx="1584331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332" b="1" spc="-333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1500</a:t>
              </a:r>
              <a:endParaRPr sz="5332" b="1" spc="-333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5DECA6E-2B2C-DC48-9BF3-DCAE2BF1171A}"/>
                </a:ext>
              </a:extLst>
            </p:cNvPr>
            <p:cNvSpPr txBox="1"/>
            <p:nvPr/>
          </p:nvSpPr>
          <p:spPr>
            <a:xfrm>
              <a:off x="3489693" y="3749251"/>
              <a:ext cx="1678652" cy="19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66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IEP AMBASSADORS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25EE613-8D6E-7145-8A7D-C4612B83C2F2}"/>
              </a:ext>
            </a:extLst>
          </p:cNvPr>
          <p:cNvGrpSpPr/>
          <p:nvPr/>
        </p:nvGrpSpPr>
        <p:grpSpPr>
          <a:xfrm>
            <a:off x="7036235" y="3753095"/>
            <a:ext cx="2258711" cy="2193123"/>
            <a:chOff x="5277394" y="2815690"/>
            <a:chExt cx="1694556" cy="164535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02A5AA8-3FC4-544A-9830-9C173E0E91EB}"/>
                </a:ext>
              </a:extLst>
            </p:cNvPr>
            <p:cNvSpPr/>
            <p:nvPr/>
          </p:nvSpPr>
          <p:spPr>
            <a:xfrm>
              <a:off x="5277394" y="2815690"/>
              <a:ext cx="1678655" cy="1645350"/>
            </a:xfrm>
            <a:prstGeom prst="rect">
              <a:avLst/>
            </a:prstGeom>
            <a:solidFill>
              <a:srgbClr val="25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78" name="Google Shape;2296;p333">
              <a:extLst>
                <a:ext uri="{FF2B5EF4-FFF2-40B4-BE49-F238E27FC236}">
                  <a16:creationId xmlns:a16="http://schemas.microsoft.com/office/drawing/2014/main" id="{DE8DE178-3D44-4045-A382-E88621BF2E9F}"/>
                </a:ext>
              </a:extLst>
            </p:cNvPr>
            <p:cNvSpPr txBox="1"/>
            <p:nvPr/>
          </p:nvSpPr>
          <p:spPr>
            <a:xfrm>
              <a:off x="5277394" y="3332622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332" b="1" spc="-333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3000</a:t>
              </a:r>
              <a:endParaRPr sz="5332" b="1" spc="-333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9E0E8AC-D3DE-9242-BA64-4AF0455CF351}"/>
                </a:ext>
              </a:extLst>
            </p:cNvPr>
            <p:cNvSpPr txBox="1"/>
            <p:nvPr/>
          </p:nvSpPr>
          <p:spPr>
            <a:xfrm>
              <a:off x="5277394" y="3749251"/>
              <a:ext cx="1694556" cy="19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66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BOOK REFERENCES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FD38079-5C02-954E-B77F-594786CC5E9D}"/>
              </a:ext>
            </a:extLst>
          </p:cNvPr>
          <p:cNvGrpSpPr/>
          <p:nvPr/>
        </p:nvGrpSpPr>
        <p:grpSpPr>
          <a:xfrm>
            <a:off x="9419105" y="3753095"/>
            <a:ext cx="2258711" cy="2193123"/>
            <a:chOff x="7065098" y="2815690"/>
            <a:chExt cx="1694556" cy="1645350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5714858-1A9B-1046-8929-5459E2BB4846}"/>
                </a:ext>
              </a:extLst>
            </p:cNvPr>
            <p:cNvSpPr/>
            <p:nvPr/>
          </p:nvSpPr>
          <p:spPr>
            <a:xfrm>
              <a:off x="7065098" y="2815690"/>
              <a:ext cx="1678655" cy="1645350"/>
            </a:xfrm>
            <a:prstGeom prst="rect">
              <a:avLst/>
            </a:prstGeom>
            <a:solidFill>
              <a:srgbClr val="25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82" name="Google Shape;2296;p333">
              <a:extLst>
                <a:ext uri="{FF2B5EF4-FFF2-40B4-BE49-F238E27FC236}">
                  <a16:creationId xmlns:a16="http://schemas.microsoft.com/office/drawing/2014/main" id="{3784AB1B-E261-D241-B714-E72043454AEF}"/>
                </a:ext>
              </a:extLst>
            </p:cNvPr>
            <p:cNvSpPr txBox="1"/>
            <p:nvPr/>
          </p:nvSpPr>
          <p:spPr>
            <a:xfrm>
              <a:off x="7065098" y="3332622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332" b="1" spc="-333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1.5M</a:t>
              </a:r>
              <a:endParaRPr sz="5332" b="1" spc="-333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0109E37-829E-6E4F-AC5A-756F620BD7B8}"/>
                </a:ext>
              </a:extLst>
            </p:cNvPr>
            <p:cNvSpPr txBox="1"/>
            <p:nvPr/>
          </p:nvSpPr>
          <p:spPr>
            <a:xfrm>
              <a:off x="7065098" y="3749251"/>
              <a:ext cx="1694556" cy="19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66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UNIQUE VISITORS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4075E7B-E75B-2043-8DD1-03302111128E}"/>
              </a:ext>
            </a:extLst>
          </p:cNvPr>
          <p:cNvGrpSpPr/>
          <p:nvPr/>
        </p:nvGrpSpPr>
        <p:grpSpPr>
          <a:xfrm>
            <a:off x="566701" y="3425321"/>
            <a:ext cx="3787115" cy="769057"/>
            <a:chOff x="423745" y="2569783"/>
            <a:chExt cx="2841213" cy="576971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F3D990A-260E-F74C-92E5-A3A067EFC61B}"/>
                </a:ext>
              </a:extLst>
            </p:cNvPr>
            <p:cNvSpPr txBox="1"/>
            <p:nvPr/>
          </p:nvSpPr>
          <p:spPr>
            <a:xfrm>
              <a:off x="648479" y="2569783"/>
              <a:ext cx="2616479" cy="576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Work is included in 1,000s of university courses and trained over 1,500 IEP ambassadors.</a:t>
              </a:r>
            </a:p>
          </p:txBody>
        </p:sp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C9DED9ED-2556-7440-9EC2-25BC5180B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3745" y="2633693"/>
              <a:ext cx="120822" cy="191173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E819B92-EB9A-544A-A247-496D1381EA6E}"/>
              </a:ext>
            </a:extLst>
          </p:cNvPr>
          <p:cNvGrpSpPr/>
          <p:nvPr/>
        </p:nvGrpSpPr>
        <p:grpSpPr>
          <a:xfrm>
            <a:off x="566699" y="4532978"/>
            <a:ext cx="3787116" cy="543482"/>
            <a:chOff x="423744" y="3400780"/>
            <a:chExt cx="2841214" cy="407737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B2E8851-7848-E043-9C3F-0A0145E68957}"/>
                </a:ext>
              </a:extLst>
            </p:cNvPr>
            <p:cNvSpPr txBox="1"/>
            <p:nvPr/>
          </p:nvSpPr>
          <p:spPr>
            <a:xfrm>
              <a:off x="648479" y="3400780"/>
              <a:ext cx="2616479" cy="40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Over 200,000 downloads of IEP reports last 12 months.</a:t>
              </a:r>
            </a:p>
          </p:txBody>
        </p:sp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472892CB-E9E8-CC49-BA9C-E98F24F5B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3744" y="3447192"/>
              <a:ext cx="120823" cy="191173"/>
            </a:xfrm>
            <a:prstGeom prst="rect">
              <a:avLst/>
            </a:prstGeom>
          </p:spPr>
        </p:pic>
      </p:grpSp>
      <p:sp>
        <p:nvSpPr>
          <p:cNvPr id="90" name="Google Shape;2296;p333">
            <a:extLst>
              <a:ext uri="{FF2B5EF4-FFF2-40B4-BE49-F238E27FC236}">
                <a16:creationId xmlns:a16="http://schemas.microsoft.com/office/drawing/2014/main" id="{C71C2F75-1415-0441-8369-280A797B4658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 Institute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275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374412-0DF7-1642-B639-1EFDF31731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hape 76"/>
          <p:cNvSpPr txBox="1"/>
          <p:nvPr/>
        </p:nvSpPr>
        <p:spPr>
          <a:xfrm>
            <a:off x="176494" y="1731239"/>
            <a:ext cx="7444902" cy="75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3000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577435" y="1229396"/>
            <a:ext cx="9350336" cy="2201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9330" b="1" spc="-4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What is the Global Terrorism Index?</a:t>
            </a:r>
            <a:endParaRPr sz="9330" b="1" spc="-4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577437" y="533860"/>
            <a:ext cx="852958" cy="432485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4798" b="1" spc="-2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01.</a:t>
            </a:r>
            <a:endParaRPr sz="4798" b="1" spc="-2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4A5D7E-67D2-B040-9FD7-114C26060448}"/>
              </a:ext>
            </a:extLst>
          </p:cNvPr>
          <p:cNvSpPr/>
          <p:nvPr/>
        </p:nvSpPr>
        <p:spPr>
          <a:xfrm>
            <a:off x="577435" y="4423033"/>
            <a:ext cx="1712647" cy="16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66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041966-CA8A-B741-95F9-E4B3128FA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94" y="0"/>
            <a:ext cx="5996405" cy="5996405"/>
          </a:xfrm>
          <a:prstGeom prst="rect">
            <a:avLst/>
          </a:prstGeom>
        </p:spPr>
      </p:pic>
      <p:sp>
        <p:nvSpPr>
          <p:cNvPr id="15" name="Google Shape;2296;p333">
            <a:extLst>
              <a:ext uri="{FF2B5EF4-FFF2-40B4-BE49-F238E27FC236}">
                <a16:creationId xmlns:a16="http://schemas.microsoft.com/office/drawing/2014/main" id="{DFA78317-C080-8845-AFCD-DCD80FF92ECF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Global Terrorism Index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462293-2846-F94A-91DD-D1914DBE4D40}"/>
              </a:ext>
            </a:extLst>
          </p:cNvPr>
          <p:cNvSpPr/>
          <p:nvPr/>
        </p:nvSpPr>
        <p:spPr>
          <a:xfrm>
            <a:off x="586766" y="1259832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4A9A74-558A-5147-9292-D9D27F66D3FA}"/>
              </a:ext>
            </a:extLst>
          </p:cNvPr>
          <p:cNvSpPr/>
          <p:nvPr/>
        </p:nvSpPr>
        <p:spPr>
          <a:xfrm>
            <a:off x="2969632" y="1259832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122DB3F-FF44-E14F-A9A6-40BA520ED637}"/>
              </a:ext>
            </a:extLst>
          </p:cNvPr>
          <p:cNvSpPr/>
          <p:nvPr/>
        </p:nvSpPr>
        <p:spPr>
          <a:xfrm>
            <a:off x="5352502" y="1259832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7F127C-2CDA-0748-A1F8-09626C0F09A8}"/>
              </a:ext>
            </a:extLst>
          </p:cNvPr>
          <p:cNvSpPr txBox="1"/>
          <p:nvPr/>
        </p:nvSpPr>
        <p:spPr>
          <a:xfrm>
            <a:off x="5403982" y="2049739"/>
            <a:ext cx="2581778" cy="1199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According to the relative impact of terrorism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D2B352-89B1-E145-9547-0CFF6B3FE52A}"/>
              </a:ext>
            </a:extLst>
          </p:cNvPr>
          <p:cNvSpPr/>
          <p:nvPr/>
        </p:nvSpPr>
        <p:spPr>
          <a:xfrm>
            <a:off x="586766" y="3589104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5D3316-46BD-5D44-8170-4A0331608950}"/>
              </a:ext>
            </a:extLst>
          </p:cNvPr>
          <p:cNvSpPr/>
          <p:nvPr/>
        </p:nvSpPr>
        <p:spPr>
          <a:xfrm>
            <a:off x="2969632" y="3589104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0F9686-C1DB-B941-BC39-B187388FD65B}"/>
              </a:ext>
            </a:extLst>
          </p:cNvPr>
          <p:cNvSpPr/>
          <p:nvPr/>
        </p:nvSpPr>
        <p:spPr>
          <a:xfrm>
            <a:off x="5352502" y="3589104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0A9254-6CA3-4740-9EDF-E265050FEF39}"/>
              </a:ext>
            </a:extLst>
          </p:cNvPr>
          <p:cNvGrpSpPr/>
          <p:nvPr/>
        </p:nvGrpSpPr>
        <p:grpSpPr>
          <a:xfrm>
            <a:off x="678752" y="1745726"/>
            <a:ext cx="2246340" cy="1241992"/>
            <a:chOff x="541224" y="1194635"/>
            <a:chExt cx="1685275" cy="931781"/>
          </a:xfrm>
        </p:grpSpPr>
        <p:sp>
          <p:nvSpPr>
            <p:cNvPr id="31" name="Google Shape;2296;p333">
              <a:extLst>
                <a:ext uri="{FF2B5EF4-FFF2-40B4-BE49-F238E27FC236}">
                  <a16:creationId xmlns:a16="http://schemas.microsoft.com/office/drawing/2014/main" id="{6E3F5264-6A2E-B944-85DF-89FDF6F3B809}"/>
                </a:ext>
              </a:extLst>
            </p:cNvPr>
            <p:cNvSpPr txBox="1"/>
            <p:nvPr/>
          </p:nvSpPr>
          <p:spPr>
            <a:xfrm>
              <a:off x="541224" y="1473884"/>
              <a:ext cx="1275860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6398" b="1" spc="-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6</a:t>
              </a:r>
              <a:r>
                <a:rPr lang="en" sz="6398" b="1" spc="-400" baseline="300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th</a:t>
              </a:r>
              <a:endParaRPr sz="6398" b="1" spc="-400" baseline="30000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4A6C62B-C9DB-2244-AE72-5A00B6A2A5D9}"/>
                </a:ext>
              </a:extLst>
            </p:cNvPr>
            <p:cNvSpPr txBox="1"/>
            <p:nvPr/>
          </p:nvSpPr>
          <p:spPr>
            <a:xfrm>
              <a:off x="1583149" y="1780156"/>
              <a:ext cx="643350" cy="346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year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150122-5408-E145-B33B-CEE82FB318E2}"/>
                </a:ext>
              </a:extLst>
            </p:cNvPr>
            <p:cNvSpPr txBox="1"/>
            <p:nvPr/>
          </p:nvSpPr>
          <p:spPr>
            <a:xfrm>
              <a:off x="562080" y="1194635"/>
              <a:ext cx="97238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Now in its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5C0B74-F60B-AC4A-B43F-3261E97B6669}"/>
              </a:ext>
            </a:extLst>
          </p:cNvPr>
          <p:cNvGrpSpPr/>
          <p:nvPr/>
        </p:nvGrpSpPr>
        <p:grpSpPr>
          <a:xfrm>
            <a:off x="3280227" y="1669775"/>
            <a:ext cx="1745469" cy="1582709"/>
            <a:chOff x="2541054" y="1216017"/>
            <a:chExt cx="1309506" cy="118739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FC8AAA-DB59-E84B-BD57-16D2C2B0E8B3}"/>
                </a:ext>
              </a:extLst>
            </p:cNvPr>
            <p:cNvSpPr txBox="1"/>
            <p:nvPr/>
          </p:nvSpPr>
          <p:spPr>
            <a:xfrm>
              <a:off x="2541054" y="1216017"/>
              <a:ext cx="882608" cy="346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Ranks</a:t>
              </a:r>
            </a:p>
          </p:txBody>
        </p:sp>
        <p:sp>
          <p:nvSpPr>
            <p:cNvPr id="36" name="Google Shape;2296;p333">
              <a:extLst>
                <a:ext uri="{FF2B5EF4-FFF2-40B4-BE49-F238E27FC236}">
                  <a16:creationId xmlns:a16="http://schemas.microsoft.com/office/drawing/2014/main" id="{729D2F17-F2FC-E040-960B-286ACA58ABD2}"/>
                </a:ext>
              </a:extLst>
            </p:cNvPr>
            <p:cNvSpPr txBox="1"/>
            <p:nvPr/>
          </p:nvSpPr>
          <p:spPr>
            <a:xfrm>
              <a:off x="2541054" y="1547804"/>
              <a:ext cx="1309506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6398" b="1" spc="-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163</a:t>
              </a:r>
              <a:endParaRPr sz="6398" b="1" spc="-400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73CBF6D-90EC-FC47-A734-D79DC924531C}"/>
                </a:ext>
              </a:extLst>
            </p:cNvPr>
            <p:cNvSpPr txBox="1"/>
            <p:nvPr/>
          </p:nvSpPr>
          <p:spPr>
            <a:xfrm>
              <a:off x="2551779" y="2057155"/>
              <a:ext cx="1149294" cy="346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countries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6F67E16-CDD0-DA41-BE8E-20C519CABDD7}"/>
              </a:ext>
            </a:extLst>
          </p:cNvPr>
          <p:cNvSpPr txBox="1"/>
          <p:nvPr/>
        </p:nvSpPr>
        <p:spPr>
          <a:xfrm>
            <a:off x="581975" y="4138276"/>
            <a:ext cx="2264632" cy="156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Used as an indicator in the Global Peace index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94B051C-0A9B-794D-8A0F-AD6A0F0608C2}"/>
              </a:ext>
            </a:extLst>
          </p:cNvPr>
          <p:cNvSpPr txBox="1"/>
          <p:nvPr/>
        </p:nvSpPr>
        <p:spPr>
          <a:xfrm>
            <a:off x="3051909" y="4138276"/>
            <a:ext cx="2185835" cy="156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Developed by the Institute for Economics and Peace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C9D034-ECA3-8E4D-B77F-F6FBD801C675}"/>
              </a:ext>
            </a:extLst>
          </p:cNvPr>
          <p:cNvSpPr txBox="1"/>
          <p:nvPr/>
        </p:nvSpPr>
        <p:spPr>
          <a:xfrm>
            <a:off x="5476858" y="3906203"/>
            <a:ext cx="2185835" cy="1938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Guided and overseen by a panel of </a:t>
            </a:r>
            <a:r>
              <a:rPr lang="en-US" sz="2399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International Experts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1423154-654A-C94B-9194-E8900151A167}"/>
              </a:ext>
            </a:extLst>
          </p:cNvPr>
          <p:cNvCxnSpPr>
            <a:cxnSpLocks/>
          </p:cNvCxnSpPr>
          <p:nvPr/>
        </p:nvCxnSpPr>
        <p:spPr>
          <a:xfrm flipV="1">
            <a:off x="2953325" y="1528047"/>
            <a:ext cx="0" cy="4254180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BB29107-6FFB-8446-BB86-E121CB0A5207}"/>
              </a:ext>
            </a:extLst>
          </p:cNvPr>
          <p:cNvCxnSpPr>
            <a:cxnSpLocks/>
          </p:cNvCxnSpPr>
          <p:nvPr/>
        </p:nvCxnSpPr>
        <p:spPr>
          <a:xfrm flipV="1">
            <a:off x="5263421" y="1528046"/>
            <a:ext cx="0" cy="4254182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8227C32-7398-734F-9873-3D8826D66DD2}"/>
              </a:ext>
            </a:extLst>
          </p:cNvPr>
          <p:cNvCxnSpPr>
            <a:cxnSpLocks/>
          </p:cNvCxnSpPr>
          <p:nvPr/>
        </p:nvCxnSpPr>
        <p:spPr>
          <a:xfrm flipH="1">
            <a:off x="586766" y="3594685"/>
            <a:ext cx="7003252" cy="0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88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1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296;p333">
            <a:extLst>
              <a:ext uri="{FF2B5EF4-FFF2-40B4-BE49-F238E27FC236}">
                <a16:creationId xmlns:a16="http://schemas.microsoft.com/office/drawing/2014/main" id="{FD5115C0-7B08-FC44-8EF2-97C900B93027}"/>
              </a:ext>
            </a:extLst>
          </p:cNvPr>
          <p:cNvSpPr txBox="1"/>
          <p:nvPr/>
        </p:nvSpPr>
        <p:spPr>
          <a:xfrm>
            <a:off x="225112" y="264683"/>
            <a:ext cx="6018506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latin typeface="Arial" panose="020B0604020202020204" pitchFamily="34" charset="0"/>
                <a:cs typeface="Arial" panose="020B0604020202020204" pitchFamily="34" charset="0"/>
              </a:rPr>
              <a:t>Global Terrorism Index: Methodology</a:t>
            </a:r>
            <a:endParaRPr sz="266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E9012C-C5FF-8249-857D-E75F748DD8FD}"/>
              </a:ext>
            </a:extLst>
          </p:cNvPr>
          <p:cNvSpPr txBox="1"/>
          <p:nvPr/>
        </p:nvSpPr>
        <p:spPr>
          <a:xfrm>
            <a:off x="225112" y="610210"/>
            <a:ext cx="906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Definition: the use of illegal force and violence by a non‐state actor to attain a political, economic, religious, or social goal through fear, coercion, or intimidation</a:t>
            </a:r>
            <a:endParaRPr lang="en-AU" sz="1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258017"/>
              </p:ext>
            </p:extLst>
          </p:nvPr>
        </p:nvGraphicFramePr>
        <p:xfrm>
          <a:off x="4381009" y="1478322"/>
          <a:ext cx="2422155" cy="1569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068">
                <a:tc>
                  <a:txBody>
                    <a:bodyPr/>
                    <a:lstStyle/>
                    <a:p>
                      <a:pPr algn="ctr"/>
                      <a:r>
                        <a:rPr lang="en-AU" sz="1100" dirty="0"/>
                        <a:t>Indicator</a:t>
                      </a:r>
                    </a:p>
                  </a:txBody>
                  <a:tcPr marL="134506" marR="134506" marT="67253" marB="67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dirty="0"/>
                        <a:t>Weight</a:t>
                      </a:r>
                    </a:p>
                  </a:txBody>
                  <a:tcPr marL="134506" marR="134506" marT="67253" marB="6725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573">
                <a:tc>
                  <a:txBody>
                    <a:bodyPr/>
                    <a:lstStyle/>
                    <a:p>
                      <a:pPr algn="ctr"/>
                      <a:r>
                        <a:rPr lang="en-AU" sz="1100" b="0" dirty="0"/>
                        <a:t>Incidents</a:t>
                      </a:r>
                    </a:p>
                  </a:txBody>
                  <a:tcPr marL="134506" marR="134506" marT="67253" marB="67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b="0" dirty="0"/>
                        <a:t>1</a:t>
                      </a:r>
                    </a:p>
                  </a:txBody>
                  <a:tcPr marL="134506" marR="134506" marT="67253" marB="6725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573">
                <a:tc>
                  <a:txBody>
                    <a:bodyPr/>
                    <a:lstStyle/>
                    <a:p>
                      <a:pPr algn="ctr"/>
                      <a:r>
                        <a:rPr lang="en-AU" sz="1100" b="0" dirty="0"/>
                        <a:t>Injuries</a:t>
                      </a:r>
                    </a:p>
                  </a:txBody>
                  <a:tcPr marL="134506" marR="134506" marT="67253" marB="67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b="0" dirty="0"/>
                        <a:t>0.5</a:t>
                      </a:r>
                    </a:p>
                  </a:txBody>
                  <a:tcPr marL="134506" marR="134506" marT="67253" marB="6725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573">
                <a:tc>
                  <a:txBody>
                    <a:bodyPr/>
                    <a:lstStyle/>
                    <a:p>
                      <a:pPr algn="ctr"/>
                      <a:r>
                        <a:rPr lang="en-AU" sz="1100" b="0" dirty="0"/>
                        <a:t>Deaths</a:t>
                      </a:r>
                    </a:p>
                  </a:txBody>
                  <a:tcPr marL="134506" marR="134506" marT="67253" marB="67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b="0" dirty="0"/>
                        <a:t>3</a:t>
                      </a:r>
                    </a:p>
                  </a:txBody>
                  <a:tcPr marL="134506" marR="134506" marT="67253" marB="6725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573">
                <a:tc>
                  <a:txBody>
                    <a:bodyPr/>
                    <a:lstStyle/>
                    <a:p>
                      <a:pPr algn="ctr"/>
                      <a:r>
                        <a:rPr lang="en-AU" sz="1100" b="0" dirty="0"/>
                        <a:t>Property</a:t>
                      </a:r>
                      <a:r>
                        <a:rPr lang="en-AU" sz="1100" b="0" baseline="0" dirty="0"/>
                        <a:t> Damage</a:t>
                      </a:r>
                      <a:endParaRPr lang="en-AU" sz="1100" b="0" dirty="0"/>
                    </a:p>
                  </a:txBody>
                  <a:tcPr marL="134506" marR="134506" marT="67253" marB="672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b="0" dirty="0"/>
                        <a:t>1</a:t>
                      </a:r>
                      <a:r>
                        <a:rPr lang="en-AU" sz="1100" b="0" baseline="0" dirty="0"/>
                        <a:t> to 3 </a:t>
                      </a:r>
                      <a:endParaRPr lang="en-AU" sz="1100" b="0" dirty="0"/>
                    </a:p>
                  </a:txBody>
                  <a:tcPr marL="134506" marR="134506" marT="67253" marB="6725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1135966" y="1680136"/>
            <a:ext cx="3097509" cy="1307120"/>
            <a:chOff x="1135966" y="1680136"/>
            <a:chExt cx="3097509" cy="130712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966" y="2055925"/>
              <a:ext cx="1966970" cy="931331"/>
            </a:xfrm>
            <a:prstGeom prst="rect">
              <a:avLst/>
            </a:prstGeom>
          </p:spPr>
        </p:pic>
        <p:pic>
          <p:nvPicPr>
            <p:cNvPr id="38" name="Picture 8" descr="https://www.start.umd.edu/gtd/images/logo-gtd.gif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966" y="1680136"/>
              <a:ext cx="1882288" cy="285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ight Arrow 43"/>
            <p:cNvSpPr/>
            <p:nvPr/>
          </p:nvSpPr>
          <p:spPr>
            <a:xfrm>
              <a:off x="3197353" y="2004792"/>
              <a:ext cx="1036122" cy="500908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7850" y="3737022"/>
            <a:ext cx="3760876" cy="2477126"/>
            <a:chOff x="661474" y="4081410"/>
            <a:chExt cx="3760876" cy="2477126"/>
          </a:xfrm>
        </p:grpSpPr>
        <p:pic>
          <p:nvPicPr>
            <p:cNvPr id="40" name="Picture 4" descr="https://cdn.pixabay.com/photo/2015/12/09/22/26/people-1085695_960_720.png"/>
            <p:cNvPicPr>
              <a:picLocks noChangeAspect="1" noChangeArrowheads="1"/>
            </p:cNvPicPr>
            <p:nvPr/>
          </p:nvPicPr>
          <p:blipFill>
            <a:blip r:embed="rId5" cstate="email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448" y="4954482"/>
              <a:ext cx="1066446" cy="724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" descr="Image result"/>
            <p:cNvPicPr>
              <a:picLocks noChangeAspect="1" noChangeArrowheads="1"/>
            </p:cNvPicPr>
            <p:nvPr/>
          </p:nvPicPr>
          <p:blipFill>
            <a:blip r:embed="rId6" cstate="email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196" y="4981173"/>
              <a:ext cx="889814" cy="582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8" descr="Image result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142" y="5726703"/>
              <a:ext cx="827211" cy="831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Content Placeholder 8"/>
            <p:cNvSpPr txBox="1">
              <a:spLocks/>
            </p:cNvSpPr>
            <p:nvPr/>
          </p:nvSpPr>
          <p:spPr>
            <a:xfrm>
              <a:off x="661474" y="4081410"/>
              <a:ext cx="3683132" cy="899763"/>
            </a:xfrm>
            <a:prstGeom prst="rect">
              <a:avLst/>
            </a:prstGeom>
          </p:spPr>
          <p:txBody>
            <a:bodyPr vert="horz" lIns="182843" tIns="91422" rIns="182843" bIns="91422" rtlCol="0">
              <a:normAutofit fontScale="85000" lnSpcReduction="10000"/>
            </a:bodyPr>
            <a:lstStyle>
              <a:lvl1pPr marL="0" indent="0" algn="l" defTabSz="1828434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lang="en-US" sz="4000" kern="1200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Lato Light"/>
                </a:defRPr>
              </a:lvl1pPr>
              <a:lvl2pPr marL="914217" indent="0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4000" kern="1200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Lato Light"/>
                </a:defRPr>
              </a:lvl2pPr>
              <a:lvl3pPr marL="1828434" indent="0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4000" kern="1200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Lato Light"/>
                </a:defRPr>
              </a:lvl3pPr>
              <a:lvl4pPr marL="2742651" indent="0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4000" kern="1200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Lato Light"/>
                </a:defRPr>
              </a:lvl4pPr>
              <a:lvl5pPr marL="3656868" indent="0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4000" kern="1200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Lato Light"/>
                </a:defRPr>
              </a:lvl5pPr>
              <a:lvl6pPr marL="5028194" indent="-457109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2411" indent="-457109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6628" indent="-457109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0846" indent="-457109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73231" lvl="2">
                <a:lnSpc>
                  <a:spcPct val="150000"/>
                </a:lnSpc>
                <a:buClr>
                  <a:srgbClr val="C00000"/>
                </a:buClr>
                <a:buSzPct val="80000"/>
              </a:pPr>
              <a:r>
                <a:rPr lang="en-AU" sz="2300" dirty="0">
                  <a:solidFill>
                    <a:srgbClr val="37444D"/>
                  </a:solidFill>
                  <a:latin typeface="Arial" charset="0"/>
                  <a:cs typeface="Arial" charset="0"/>
                </a:rPr>
                <a:t>Socio-economic indicators</a:t>
              </a:r>
            </a:p>
          </p:txBody>
        </p:sp>
        <p:sp>
          <p:nvSpPr>
            <p:cNvPr id="46" name="Right Arrow 45"/>
            <p:cNvSpPr/>
            <p:nvPr/>
          </p:nvSpPr>
          <p:spPr>
            <a:xfrm>
              <a:off x="2970998" y="5094027"/>
              <a:ext cx="1451352" cy="500908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sp>
        <p:nvSpPr>
          <p:cNvPr id="47" name="Right Arrow 46"/>
          <p:cNvSpPr/>
          <p:nvPr/>
        </p:nvSpPr>
        <p:spPr>
          <a:xfrm rot="10800000">
            <a:off x="6910478" y="4725131"/>
            <a:ext cx="1376089" cy="50090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8" name="Right Arrow 47"/>
          <p:cNvSpPr/>
          <p:nvPr/>
        </p:nvSpPr>
        <p:spPr>
          <a:xfrm rot="5400000">
            <a:off x="9716950" y="3156466"/>
            <a:ext cx="521683" cy="316509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928895"/>
              </p:ext>
            </p:extLst>
          </p:nvPr>
        </p:nvGraphicFramePr>
        <p:xfrm>
          <a:off x="8413086" y="1821444"/>
          <a:ext cx="2812905" cy="10301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62581">
                  <a:extLst>
                    <a:ext uri="{9D8B030D-6E8A-4147-A177-3AD203B41FA5}">
                      <a16:colId xmlns:a16="http://schemas.microsoft.com/office/drawing/2014/main" val="3638669840"/>
                    </a:ext>
                  </a:extLst>
                </a:gridCol>
                <a:gridCol w="562581">
                  <a:extLst>
                    <a:ext uri="{9D8B030D-6E8A-4147-A177-3AD203B41FA5}">
                      <a16:colId xmlns:a16="http://schemas.microsoft.com/office/drawing/2014/main" val="2055234861"/>
                    </a:ext>
                  </a:extLst>
                </a:gridCol>
                <a:gridCol w="562581">
                  <a:extLst>
                    <a:ext uri="{9D8B030D-6E8A-4147-A177-3AD203B41FA5}">
                      <a16:colId xmlns:a16="http://schemas.microsoft.com/office/drawing/2014/main" val="3181561556"/>
                    </a:ext>
                  </a:extLst>
                </a:gridCol>
                <a:gridCol w="562581">
                  <a:extLst>
                    <a:ext uri="{9D8B030D-6E8A-4147-A177-3AD203B41FA5}">
                      <a16:colId xmlns:a16="http://schemas.microsoft.com/office/drawing/2014/main" val="1844781246"/>
                    </a:ext>
                  </a:extLst>
                </a:gridCol>
                <a:gridCol w="562581">
                  <a:extLst>
                    <a:ext uri="{9D8B030D-6E8A-4147-A177-3AD203B41FA5}">
                      <a16:colId xmlns:a16="http://schemas.microsoft.com/office/drawing/2014/main" val="2954477888"/>
                    </a:ext>
                  </a:extLst>
                </a:gridCol>
              </a:tblGrid>
              <a:tr h="662226">
                <a:tc>
                  <a:txBody>
                    <a:bodyPr/>
                    <a:lstStyle/>
                    <a:p>
                      <a:pPr algn="ctr"/>
                      <a:r>
                        <a:rPr lang="en-AU" sz="1050" dirty="0"/>
                        <a:t>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/>
                        <a:t>Year minus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/>
                        <a:t>Year</a:t>
                      </a:r>
                      <a:r>
                        <a:rPr lang="en-AU" sz="1050" baseline="0" dirty="0"/>
                        <a:t> minus </a:t>
                      </a:r>
                      <a:r>
                        <a:rPr lang="en-AU" sz="105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/>
                        <a:t>Year minus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/>
                        <a:t>Year minus 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0445645"/>
                  </a:ext>
                </a:extLst>
              </a:tr>
              <a:tr h="367904">
                <a:tc>
                  <a:txBody>
                    <a:bodyPr/>
                    <a:lstStyle/>
                    <a:p>
                      <a:pPr algn="ctr"/>
                      <a:r>
                        <a:rPr lang="en-AU" sz="1050" dirty="0"/>
                        <a:t>52%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/>
                        <a:t>26%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/>
                        <a:t>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/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050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4455003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7613427" y="3575562"/>
            <a:ext cx="4728728" cy="2800049"/>
            <a:chOff x="7374139" y="3927009"/>
            <a:chExt cx="4728728" cy="2800049"/>
          </a:xfrm>
        </p:grpSpPr>
        <p:sp>
          <p:nvSpPr>
            <p:cNvPr id="51" name="Content Placeholder 8"/>
            <p:cNvSpPr txBox="1">
              <a:spLocks/>
            </p:cNvSpPr>
            <p:nvPr/>
          </p:nvSpPr>
          <p:spPr>
            <a:xfrm>
              <a:off x="7374139" y="3927009"/>
              <a:ext cx="4728728" cy="89976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4631" lvl="2" indent="0">
                <a:lnSpc>
                  <a:spcPct val="150000"/>
                </a:lnSpc>
                <a:buClr>
                  <a:srgbClr val="C00000"/>
                </a:buClr>
                <a:buSzPct val="80000"/>
                <a:buFont typeface="Arial" panose="020B0604020202020204" pitchFamily="34" charset="0"/>
                <a:buNone/>
              </a:pPr>
              <a:r>
                <a:rPr lang="en-AU" sz="1800" dirty="0">
                  <a:solidFill>
                    <a:srgbClr val="37444D"/>
                  </a:solidFill>
                  <a:latin typeface="Arial" charset="0"/>
                  <a:cs typeface="Arial" charset="0"/>
                </a:rPr>
                <a:t>Logarithmic banding scores (1-10)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5960" y="4376890"/>
              <a:ext cx="2181200" cy="2350168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102834" y="1208298"/>
            <a:ext cx="5433406" cy="1297402"/>
            <a:chOff x="7102834" y="1208298"/>
            <a:chExt cx="5433406" cy="1297402"/>
          </a:xfrm>
        </p:grpSpPr>
        <p:sp>
          <p:nvSpPr>
            <p:cNvPr id="45" name="Right Arrow 44"/>
            <p:cNvSpPr/>
            <p:nvPr/>
          </p:nvSpPr>
          <p:spPr>
            <a:xfrm>
              <a:off x="7250445" y="2014291"/>
              <a:ext cx="1036122" cy="491409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102834" y="1208298"/>
              <a:ext cx="5433406" cy="4478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73231" lvl="2">
                <a:lnSpc>
                  <a:spcPct val="150000"/>
                </a:lnSpc>
                <a:buClr>
                  <a:srgbClr val="C00000"/>
                </a:buClr>
                <a:buSzPct val="80000"/>
              </a:pPr>
              <a:r>
                <a:rPr lang="en-AU" dirty="0">
                  <a:solidFill>
                    <a:srgbClr val="37444D"/>
                  </a:solidFill>
                  <a:latin typeface="Arial" panose="020B0604020202020204" pitchFamily="34" charset="0"/>
                </a:rPr>
                <a:t>Over 5 years to measure long term impact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95A0F35-3F17-024C-B6A0-B9E1C4C5B3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93" y="3625146"/>
            <a:ext cx="1916361" cy="271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1621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330F7-E6E6-7A4C-B7FC-F8D1A91CC5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hape 76"/>
          <p:cNvSpPr txBox="1"/>
          <p:nvPr/>
        </p:nvSpPr>
        <p:spPr>
          <a:xfrm>
            <a:off x="176494" y="1731239"/>
            <a:ext cx="7444902" cy="75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3000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532292" y="2110452"/>
            <a:ext cx="8035211" cy="2201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9330" b="1" spc="-4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Results</a:t>
            </a:r>
            <a:endParaRPr sz="9330" b="1" spc="-4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532292" y="1418024"/>
            <a:ext cx="852958" cy="432485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4798" b="1" spc="-2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02.</a:t>
            </a:r>
            <a:endParaRPr sz="4798" b="1" spc="-2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36C7D1-5004-994A-A2D2-0507CFBDD567}"/>
              </a:ext>
            </a:extLst>
          </p:cNvPr>
          <p:cNvSpPr/>
          <p:nvPr/>
        </p:nvSpPr>
        <p:spPr>
          <a:xfrm>
            <a:off x="528926" y="3185643"/>
            <a:ext cx="1712647" cy="16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1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519D5D-62A0-9D4F-8D56-91E643C90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83" y="-86421"/>
            <a:ext cx="12353348" cy="7026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E0E293-4409-F142-891E-A62E171E84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424" y="208013"/>
            <a:ext cx="964799" cy="80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1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</TotalTime>
  <Words>1000</Words>
  <Application>Microsoft Macintosh PowerPoint</Application>
  <PresentationFormat>Widescreen</PresentationFormat>
  <Paragraphs>176</Paragraphs>
  <Slides>37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Muli Black</vt:lpstr>
      <vt:lpstr>Muli Regular</vt:lpstr>
      <vt:lpstr>Roboto</vt:lpstr>
      <vt:lpstr>Arial</vt:lpstr>
      <vt:lpstr>Arial Black</vt:lpstr>
      <vt:lpstr>Calibri</vt:lpstr>
      <vt:lpstr>Calibri Light</vt:lpstr>
      <vt:lpstr>MillerDailyTwo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IEP</dc:creator>
  <cp:lastModifiedBy>Microsoft Office User</cp:lastModifiedBy>
  <cp:revision>137</cp:revision>
  <dcterms:created xsi:type="dcterms:W3CDTF">2019-10-20T22:13:34Z</dcterms:created>
  <dcterms:modified xsi:type="dcterms:W3CDTF">2020-10-22T00:38:02Z</dcterms:modified>
</cp:coreProperties>
</file>