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  <p:sldMasterId id="2147484237" r:id="rId2"/>
    <p:sldMasterId id="2147484243" r:id="rId3"/>
    <p:sldMasterId id="2147484249" r:id="rId4"/>
  </p:sldMasterIdLst>
  <p:notesMasterIdLst>
    <p:notesMasterId r:id="rId39"/>
  </p:notesMasterIdLst>
  <p:sldIdLst>
    <p:sldId id="853" r:id="rId5"/>
    <p:sldId id="854" r:id="rId6"/>
    <p:sldId id="855" r:id="rId7"/>
    <p:sldId id="858" r:id="rId8"/>
    <p:sldId id="860" r:id="rId9"/>
    <p:sldId id="859" r:id="rId10"/>
    <p:sldId id="917" r:id="rId11"/>
    <p:sldId id="911" r:id="rId12"/>
    <p:sldId id="868" r:id="rId13"/>
    <p:sldId id="871" r:id="rId14"/>
    <p:sldId id="872" r:id="rId15"/>
    <p:sldId id="873" r:id="rId16"/>
    <p:sldId id="912" r:id="rId17"/>
    <p:sldId id="913" r:id="rId18"/>
    <p:sldId id="861" r:id="rId19"/>
    <p:sldId id="876" r:id="rId20"/>
    <p:sldId id="867" r:id="rId21"/>
    <p:sldId id="881" r:id="rId22"/>
    <p:sldId id="882" r:id="rId23"/>
    <p:sldId id="880" r:id="rId24"/>
    <p:sldId id="883" r:id="rId25"/>
    <p:sldId id="907" r:id="rId26"/>
    <p:sldId id="862" r:id="rId27"/>
    <p:sldId id="866" r:id="rId28"/>
    <p:sldId id="856" r:id="rId29"/>
    <p:sldId id="864" r:id="rId30"/>
    <p:sldId id="915" r:id="rId31"/>
    <p:sldId id="916" r:id="rId32"/>
    <p:sldId id="914" r:id="rId33"/>
    <p:sldId id="905" r:id="rId34"/>
    <p:sldId id="863" r:id="rId35"/>
    <p:sldId id="894" r:id="rId36"/>
    <p:sldId id="895" r:id="rId37"/>
    <p:sldId id="892" r:id="rId38"/>
  </p:sldIdLst>
  <p:sldSz cx="9144000" cy="5145088"/>
  <p:notesSz cx="6858000" cy="9144000"/>
  <p:defaultTextStyle>
    <a:defPPr>
      <a:defRPr lang="en-US"/>
    </a:defPPr>
    <a:lvl1pPr marL="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2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46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68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91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614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orient="horz" pos="736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33" clrIdx="0"/>
  <p:cmAuthor id="2" name="Thomas Morgan" initials="TM" lastIdx="5" clrIdx="1"/>
  <p:cmAuthor id="3" name="Kiera Mitchell" initials="KM" lastIdx="1" clrIdx="2">
    <p:extLst>
      <p:ext uri="{19B8F6BF-5375-455C-9EA6-DF929625EA0E}">
        <p15:presenceInfo xmlns:p15="http://schemas.microsoft.com/office/powerpoint/2012/main" userId="S-1-5-21-1553274971-2453297018-3422895145-4146" providerId="AD"/>
      </p:ext>
    </p:extLst>
  </p:cmAuthor>
  <p:cmAuthor id="4" name="Darren Lewis" initials="DL" lastIdx="9" clrIdx="3">
    <p:extLst>
      <p:ext uri="{19B8F6BF-5375-455C-9EA6-DF929625EA0E}">
        <p15:presenceInfo xmlns:p15="http://schemas.microsoft.com/office/powerpoint/2012/main" userId="S-1-5-21-1553274971-2453297018-3422895145-2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99"/>
    <a:srgbClr val="F37053"/>
    <a:srgbClr val="800000"/>
    <a:srgbClr val="00081C"/>
    <a:srgbClr val="2B3A4D"/>
    <a:srgbClr val="67B7CE"/>
    <a:srgbClr val="86CBE9"/>
    <a:srgbClr val="1B75BC"/>
    <a:srgbClr val="008ECF"/>
    <a:srgbClr val="06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3848" autoAdjust="0"/>
  </p:normalViewPr>
  <p:slideViewPr>
    <p:cSldViewPr snapToGrid="0" snapToObjects="1">
      <p:cViewPr varScale="1">
        <p:scale>
          <a:sx n="169" d="100"/>
          <a:sy n="169" d="100"/>
        </p:scale>
        <p:origin x="624" y="184"/>
      </p:cViewPr>
      <p:guideLst>
        <p:guide orient="horz" pos="2505"/>
        <p:guide orient="horz" pos="736"/>
        <p:guide pos="2676"/>
        <p:guide pos="272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ollut\Desktop\GPI%202020\Charts\Chart%20File%20-%20GPI%202020%20-%20part%202%20-%20Trends%20-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ollut\Desktop\GPI%202020\Charts\Chart%20File%20-%20GPI%202020%20-%20part%203%20-%20Economic%20value%20of%20peace%20-%20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/Users\wollut\Desktop\Pandemic%20Paper%20-%20Design%20Charts%20For%20PowerPoin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/Users\wollut\Desktop\GPI%202020\Charts\Chart%20File%20-%20GPI%202020%20-%20part%205%20-%20ETR%20-%20FINAL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/Users\wollut\Desktop\GPI%202020\Charts\Chart%20File%20-%20GPI%202020%20-%20part%205%20-%20ETR%20-%20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wollut\Desktop\GPI%202020\Charts\Chart%20File%20-%20GPI%202020%20-%20part%202%20-%20Trends%20-%20FINA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ollut\Desktop\GPI%202020\Charts\Chart%20File%20-%20GPI%202020%20-%20part%202%20-%20Trends%20-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ollut\Desktop\GPI%202020\Charts\Chart%20File%20-%20GPI%202020%20-%20part%202%20-%20Trends%20-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\wollut\Desktop\GPI%202020\Charts\Chart%20File%20-%20GPI%202020%20-%20part%202%20-%20Trends%20-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OVERALL S</a:t>
            </a:r>
            <a:r>
              <a:rPr lang="en-US" sz="1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CORE TREND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700912334211271"/>
          <c:y val="3.0203953304900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09858104691075"/>
          <c:y val="0.14558985170519842"/>
          <c:w val="0.81341361134443924"/>
          <c:h val="0.71841160818658034"/>
        </c:manualLayout>
      </c:layout>
      <c:lineChart>
        <c:grouping val="standard"/>
        <c:varyColors val="0"/>
        <c:ser>
          <c:idx val="1"/>
          <c:order val="0"/>
          <c:tx>
            <c:strRef>
              <c:f>'overall trend + yoy % change'!$C$10</c:f>
              <c:strCache>
                <c:ptCount val="1"/>
                <c:pt idx="0">
                  <c:v>OVERALL SCORE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'overall trend + yoy % change'!$B$11:$B$22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'overall trend + yoy % change'!$C$11:$C$23</c:f>
              <c:numCache>
                <c:formatCode>0.000</c:formatCode>
                <c:ptCount val="13"/>
                <c:pt idx="0">
                  <c:v>2.0506708074534163</c:v>
                </c:pt>
                <c:pt idx="1">
                  <c:v>2.065950310559006</c:v>
                </c:pt>
                <c:pt idx="2">
                  <c:v>2.0802</c:v>
                </c:pt>
                <c:pt idx="3">
                  <c:v>2.0812839506172836</c:v>
                </c:pt>
                <c:pt idx="4">
                  <c:v>2.0817777777777793</c:v>
                </c:pt>
                <c:pt idx="5">
                  <c:v>2.0714753086419755</c:v>
                </c:pt>
                <c:pt idx="6">
                  <c:v>2.0686049382716054</c:v>
                </c:pt>
                <c:pt idx="7">
                  <c:v>2.072111111111111</c:v>
                </c:pt>
                <c:pt idx="8">
                  <c:v>2.0825644171779145</c:v>
                </c:pt>
                <c:pt idx="9">
                  <c:v>2.0900122699386503</c:v>
                </c:pt>
                <c:pt idx="10">
                  <c:v>2.0964110429447858</c:v>
                </c:pt>
                <c:pt idx="11">
                  <c:v>2.0946073619631895</c:v>
                </c:pt>
                <c:pt idx="12">
                  <c:v>2.1016319018404914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D-EB46-89DF-E3756D42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014400"/>
        <c:axId val="910020672"/>
      </c:lineChart>
      <c:catAx>
        <c:axId val="9100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20672"/>
        <c:crosses val="autoZero"/>
        <c:auto val="1"/>
        <c:lblAlgn val="ctr"/>
        <c:lblOffset val="100"/>
        <c:tickLblSkip val="5"/>
        <c:noMultiLvlLbl val="0"/>
      </c:catAx>
      <c:valAx>
        <c:axId val="9100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US" sz="900">
                    <a:latin typeface="Arial Black" panose="020B0A04020102020204" pitchFamily="34" charset="0"/>
                  </a:rPr>
                  <a:t>GPI SCORE</a:t>
                </a:r>
              </a:p>
            </c:rich>
          </c:tx>
          <c:layout>
            <c:manualLayout>
              <c:xMode val="edge"/>
              <c:yMode val="edge"/>
              <c:x val="4.536521357114983E-2"/>
              <c:y val="0.29570685632033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4400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en-AU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FORCES PERSONNEL</a:t>
            </a:r>
            <a:endParaRPr lang="en-A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71790123456791"/>
          <c:y val="0.11282539682539683"/>
          <c:w val="0.75687654320987652"/>
          <c:h val="0.785854761904762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Militarization!$C$10</c:f>
              <c:strCache>
                <c:ptCount val="1"/>
                <c:pt idx="0">
                  <c:v>Armed Forces Rate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Militarization!$B$11:$B$23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Militarization!$C$11:$C$23</c:f>
              <c:numCache>
                <c:formatCode>0.00</c:formatCode>
                <c:ptCount val="13"/>
                <c:pt idx="0">
                  <c:v>463.73758184571466</c:v>
                </c:pt>
                <c:pt idx="1">
                  <c:v>457.86204680919246</c:v>
                </c:pt>
                <c:pt idx="2">
                  <c:v>450.9415807257144</c:v>
                </c:pt>
                <c:pt idx="3">
                  <c:v>444.747465135494</c:v>
                </c:pt>
                <c:pt idx="4">
                  <c:v>434.70810174851874</c:v>
                </c:pt>
                <c:pt idx="5">
                  <c:v>426.68791494499999</c:v>
                </c:pt>
                <c:pt idx="6">
                  <c:v>415.55893601043209</c:v>
                </c:pt>
                <c:pt idx="7">
                  <c:v>404.81003695975306</c:v>
                </c:pt>
                <c:pt idx="8">
                  <c:v>396.53459080337433</c:v>
                </c:pt>
                <c:pt idx="9">
                  <c:v>391.58173781171803</c:v>
                </c:pt>
                <c:pt idx="10">
                  <c:v>395.84045900631901</c:v>
                </c:pt>
                <c:pt idx="11">
                  <c:v>393.61749256325146</c:v>
                </c:pt>
                <c:pt idx="12">
                  <c:v>404.95310882083419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6-9B42-A181-4ED41BA2F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 Black" panose="020B0A04020102020204" pitchFamily="34" charset="0"/>
                  </a:rPr>
                  <a:t>RATE PER 100,000 PEOPLE</a:t>
                </a:r>
              </a:p>
            </c:rich>
          </c:tx>
          <c:layout>
            <c:manualLayout>
              <c:xMode val="edge"/>
              <c:yMode val="edge"/>
              <c:x val="2.9293844304376062E-2"/>
              <c:y val="0.11201320663552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en-AU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EXPENDITURE</a:t>
            </a:r>
            <a:endParaRPr lang="en-A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22685185185186"/>
          <c:y val="9.1092460317460322E-2"/>
          <c:w val="0.77565586419753085"/>
          <c:h val="0.80679523809523812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Militarization!$F$10</c:f>
              <c:strCache>
                <c:ptCount val="1"/>
                <c:pt idx="0">
                  <c:v>Average Military Expenditure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Militarization!$E$11:$E$23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Militarization!$F$11:$F$23</c:f>
              <c:numCache>
                <c:formatCode>0.00</c:formatCode>
                <c:ptCount val="13"/>
                <c:pt idx="0">
                  <c:v>2.3151304347826085</c:v>
                </c:pt>
                <c:pt idx="1">
                  <c:v>2.8483186501118007</c:v>
                </c:pt>
                <c:pt idx="2">
                  <c:v>2.4739105641055898</c:v>
                </c:pt>
                <c:pt idx="3">
                  <c:v>2.2259549639320975</c:v>
                </c:pt>
                <c:pt idx="4">
                  <c:v>2.0611391824320986</c:v>
                </c:pt>
                <c:pt idx="5">
                  <c:v>2.0908677315987658</c:v>
                </c:pt>
                <c:pt idx="6">
                  <c:v>2.0835626600123454</c:v>
                </c:pt>
                <c:pt idx="7">
                  <c:v>2.1901693106358016</c:v>
                </c:pt>
                <c:pt idx="8">
                  <c:v>2.3753082033496922</c:v>
                </c:pt>
                <c:pt idx="9">
                  <c:v>2.3022399314355808</c:v>
                </c:pt>
                <c:pt idx="10">
                  <c:v>2.2247141192392643</c:v>
                </c:pt>
                <c:pt idx="11">
                  <c:v>2.1583337511411052</c:v>
                </c:pt>
                <c:pt idx="12">
                  <c:v>2.2012785364171799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DA-314B-9C2F-8344CD7A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  <c:max val="3"/>
          <c:min val="1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800" b="1">
                    <a:latin typeface="Arial Black" panose="020B0A04020102020204" pitchFamily="34" charset="0"/>
                    <a:cs typeface="Arial" panose="020B0604020202020204" pitchFamily="34" charset="0"/>
                  </a:rPr>
                  <a:t>%</a:t>
                </a:r>
                <a:r>
                  <a:rPr lang="en-AU" sz="800" b="1" baseline="0">
                    <a:latin typeface="Arial Black" panose="020B0A04020102020204" pitchFamily="34" charset="0"/>
                    <a:cs typeface="Arial" panose="020B0604020202020204" pitchFamily="34" charset="0"/>
                  </a:rPr>
                  <a:t> OF GDP</a:t>
                </a:r>
                <a:endParaRPr lang="en-AU" sz="800" b="1"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/>
              <a:t>WEAPONS</a:t>
            </a:r>
            <a:r>
              <a:rPr lang="en-US" sz="900" baseline="0" dirty="0"/>
              <a:t> IMPORTS</a:t>
            </a:r>
            <a:endParaRPr lang="en-US" sz="900" dirty="0"/>
          </a:p>
        </c:rich>
      </c:tx>
      <c:layout>
        <c:manualLayout>
          <c:xMode val="edge"/>
          <c:yMode val="edge"/>
          <c:x val="0.34480694444444443"/>
          <c:y val="5.0396825396825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81319444444444"/>
          <c:y val="0.14306349206349206"/>
          <c:w val="0.69073055555555563"/>
          <c:h val="0.77577539682539676"/>
        </c:manualLayout>
      </c:layout>
      <c:lineChart>
        <c:grouping val="standard"/>
        <c:varyColors val="0"/>
        <c:ser>
          <c:idx val="1"/>
          <c:order val="0"/>
          <c:tx>
            <c:strRef>
              <c:f>Militarization!$I$10</c:f>
              <c:strCache>
                <c:ptCount val="1"/>
                <c:pt idx="0">
                  <c:v>Weapons Imports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Militarization!$H$11:$H$27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Militarization!$I$11:$I$27</c:f>
              <c:numCache>
                <c:formatCode>_-* #,##0_-;\-* #,##0_-;_-* "-"??_-;_-@_-</c:formatCode>
                <c:ptCount val="17"/>
                <c:pt idx="0">
                  <c:v>19034</c:v>
                </c:pt>
                <c:pt idx="1">
                  <c:v>21350</c:v>
                </c:pt>
                <c:pt idx="2">
                  <c:v>21582</c:v>
                </c:pt>
                <c:pt idx="3">
                  <c:v>24811</c:v>
                </c:pt>
                <c:pt idx="4">
                  <c:v>26641</c:v>
                </c:pt>
                <c:pt idx="5">
                  <c:v>24142</c:v>
                </c:pt>
                <c:pt idx="6">
                  <c:v>24264</c:v>
                </c:pt>
                <c:pt idx="7">
                  <c:v>25771</c:v>
                </c:pt>
                <c:pt idx="8">
                  <c:v>30106</c:v>
                </c:pt>
                <c:pt idx="9">
                  <c:v>28169</c:v>
                </c:pt>
                <c:pt idx="10">
                  <c:v>27132</c:v>
                </c:pt>
                <c:pt idx="11">
                  <c:v>27023</c:v>
                </c:pt>
                <c:pt idx="12">
                  <c:v>28605</c:v>
                </c:pt>
                <c:pt idx="13">
                  <c:v>31267</c:v>
                </c:pt>
                <c:pt idx="14">
                  <c:v>31544</c:v>
                </c:pt>
                <c:pt idx="15">
                  <c:v>27165</c:v>
                </c:pt>
                <c:pt idx="16">
                  <c:v>27194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9-7F44-B012-62E39B94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 Black" panose="020B0A04020102020204" pitchFamily="34" charset="0"/>
                  </a:rPr>
                  <a:t>TREND INDICATOR VALUES</a:t>
                </a:r>
              </a:p>
            </c:rich>
          </c:tx>
          <c:layout>
            <c:manualLayout>
              <c:xMode val="edge"/>
              <c:yMode val="edge"/>
              <c:x val="3.301401197093834E-2"/>
              <c:y val="0.11498792076018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18773269032632"/>
          <c:y val="7.6238607677983378E-2"/>
          <c:w val="0.48444623921867858"/>
          <c:h val="0.9921893693142616"/>
        </c:manualLayout>
      </c:layout>
      <c:doughnutChart>
        <c:varyColors val="1"/>
        <c:ser>
          <c:idx val="1"/>
          <c:order val="0"/>
          <c:spPr>
            <a:solidFill>
              <a:schemeClr val="accent5">
                <a:lumMod val="50000"/>
              </a:schemeClr>
            </a:solidFill>
          </c:spPr>
          <c:explosion val="1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57-6548-8D34-9D77D6BB3B31}"/>
              </c:ext>
            </c:extLst>
          </c:dPt>
          <c:dPt>
            <c:idx val="1"/>
            <c:bubble3D val="0"/>
            <c:spPr>
              <a:solidFill>
                <a:srgbClr val="F370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7-6548-8D34-9D77D6BB3B31}"/>
              </c:ext>
            </c:extLst>
          </c:dPt>
          <c:dPt>
            <c:idx val="2"/>
            <c:bubble3D val="0"/>
            <c:spPr>
              <a:solidFill>
                <a:srgbClr val="F9B2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57-6548-8D34-9D77D6BB3B31}"/>
              </c:ext>
            </c:extLst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57-6548-8D34-9D77D6BB3B31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57-6548-8D34-9D77D6BB3B31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57-6548-8D34-9D77D6BB3B31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57-6548-8D34-9D77D6BB3B31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57-6548-8D34-9D77D6BB3B31}"/>
              </c:ext>
            </c:extLst>
          </c:dPt>
          <c:dLbls>
            <c:dLbl>
              <c:idx val="0"/>
              <c:layout>
                <c:manualLayout>
                  <c:x val="1.3693627315130266E-2"/>
                  <c:y val="9.247231369982858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0754155242693"/>
                      <c:h val="0.2023429331474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57-6548-8D34-9D77D6BB3B31}"/>
                </c:ext>
              </c:extLst>
            </c:dLbl>
            <c:dLbl>
              <c:idx val="1"/>
              <c:layout>
                <c:manualLayout>
                  <c:x val="2.880126445456575E-2"/>
                  <c:y val="1.398049689529350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57-6548-8D34-9D77D6BB3B31}"/>
                </c:ext>
              </c:extLst>
            </c:dLbl>
            <c:dLbl>
              <c:idx val="2"/>
              <c:layout>
                <c:manualLayout>
                  <c:x val="-1.9522267772258708E-2"/>
                  <c:y val="7.772520811550914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77030508657443"/>
                      <c:h val="0.13067175324319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57-6548-8D34-9D77D6BB3B31}"/>
                </c:ext>
              </c:extLst>
            </c:dLbl>
            <c:dLbl>
              <c:idx val="3"/>
              <c:layout>
                <c:manualLayout>
                  <c:x val="-9.9466888151809648E-3"/>
                  <c:y val="-4.871935302611115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48790048504746"/>
                      <c:h val="0.10659136656874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E57-6548-8D34-9D77D6BB3B31}"/>
                </c:ext>
              </c:extLst>
            </c:dLbl>
            <c:dLbl>
              <c:idx val="4"/>
              <c:layout>
                <c:manualLayout>
                  <c:x val="-8.1235482575478829E-2"/>
                  <c:y val="-8.97497140542140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5377736770242"/>
                      <c:h val="4.4996296937930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E57-6548-8D34-9D77D6BB3B31}"/>
                </c:ext>
              </c:extLst>
            </c:dLbl>
            <c:dLbl>
              <c:idx val="5"/>
              <c:layout>
                <c:manualLayout>
                  <c:x val="-6.6550079128410031E-2"/>
                  <c:y val="-0.122532907898316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57-6548-8D34-9D77D6BB3B31}"/>
                </c:ext>
              </c:extLst>
            </c:dLbl>
            <c:dLbl>
              <c:idx val="6"/>
              <c:layout>
                <c:manualLayout>
                  <c:x val="-1.6841176235645496E-2"/>
                  <c:y val="-0.166509711694212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57-6548-8D34-9D77D6BB3B31}"/>
                </c:ext>
              </c:extLst>
            </c:dLbl>
            <c:dLbl>
              <c:idx val="7"/>
              <c:layout>
                <c:manualLayout>
                  <c:x val="0.10780915192291632"/>
                  <c:y val="-0.1378880318604555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6493467691696"/>
                      <c:h val="7.19551507483719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E57-6548-8D34-9D77D6BB3B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Breakdown!$A$19:$A$26</c:f>
              <c:strCache>
                <c:ptCount val="8"/>
                <c:pt idx="0">
                  <c:v>Military expenditure</c:v>
                </c:pt>
                <c:pt idx="1">
                  <c:v>Internal security expenditure</c:v>
                </c:pt>
                <c:pt idx="2">
                  <c:v>Private security expenditure</c:v>
                </c:pt>
                <c:pt idx="3">
                  <c:v>Homicide</c:v>
                </c:pt>
                <c:pt idx="4">
                  <c:v>Suicide</c:v>
                </c:pt>
                <c:pt idx="5">
                  <c:v>Conflict</c:v>
                </c:pt>
                <c:pt idx="6">
                  <c:v>Violent crime</c:v>
                </c:pt>
                <c:pt idx="7">
                  <c:v>Other</c:v>
                </c:pt>
              </c:strCache>
            </c:strRef>
          </c:cat>
          <c:val>
            <c:numRef>
              <c:f>Breakdown!$B$19:$B$26</c:f>
              <c:numCache>
                <c:formatCode>0.0%</c:formatCode>
                <c:ptCount val="8"/>
                <c:pt idx="0">
                  <c:v>0.40502695341075878</c:v>
                </c:pt>
                <c:pt idx="1">
                  <c:v>0.34053002023507856</c:v>
                </c:pt>
                <c:pt idx="2">
                  <c:v>5.5603627720322742E-2</c:v>
                </c:pt>
                <c:pt idx="3">
                  <c:v>7.7172806631146021E-2</c:v>
                </c:pt>
                <c:pt idx="4">
                  <c:v>5.2121515664845561E-2</c:v>
                </c:pt>
                <c:pt idx="5">
                  <c:v>3.585358211460013E-2</c:v>
                </c:pt>
                <c:pt idx="6">
                  <c:v>2.8219882845521117E-2</c:v>
                </c:pt>
                <c:pt idx="7">
                  <c:v>5.4716113777269837E-3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57-6548-8D34-9D77D6BB3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73946205442268"/>
          <c:y val="5.5306881428095103E-2"/>
          <c:w val="0.85765095602365948"/>
          <c:h val="0.78792454281976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17'!$E$13</c:f>
              <c:strCache>
                <c:ptCount val="1"/>
                <c:pt idx="0">
                  <c:v>Pre-Recession Peak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'Fig 17'!$D$14:$D$19</c:f>
              <c:strCache>
                <c:ptCount val="6"/>
                <c:pt idx="0">
                  <c:v>First Oil Shock (1973 - 1974)</c:v>
                </c:pt>
                <c:pt idx="1">
                  <c:v>Second Oil Shock (1979)</c:v>
                </c:pt>
                <c:pt idx="2">
                  <c:v>Early 1990s Recession (1990 - 1991)</c:v>
                </c:pt>
                <c:pt idx="3">
                  <c:v>Dot Com Bubble &amp; 9/11 Attacks (2000 - 2002)</c:v>
                </c:pt>
                <c:pt idx="4">
                  <c:v>Global Financial Crisis (2007 - 2009)</c:v>
                </c:pt>
                <c:pt idx="5">
                  <c:v>COVID-19 (2020)</c:v>
                </c:pt>
              </c:strCache>
            </c:strRef>
          </c:cat>
          <c:val>
            <c:numRef>
              <c:f>'Fig 17'!$E$14:$E$19</c:f>
              <c:numCache>
                <c:formatCode>0.0</c:formatCode>
                <c:ptCount val="6"/>
                <c:pt idx="0">
                  <c:v>10.78</c:v>
                </c:pt>
                <c:pt idx="1">
                  <c:v>13.78</c:v>
                </c:pt>
                <c:pt idx="2">
                  <c:v>8.24</c:v>
                </c:pt>
                <c:pt idx="3">
                  <c:v>6.51</c:v>
                </c:pt>
                <c:pt idx="4">
                  <c:v>5.26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9-B04E-B8F2-B8E4E2E25652}"/>
            </c:ext>
          </c:extLst>
        </c:ser>
        <c:ser>
          <c:idx val="1"/>
          <c:order val="1"/>
          <c:tx>
            <c:strRef>
              <c:f>'Fig 17'!$F$13</c:f>
              <c:strCache>
                <c:ptCount val="1"/>
                <c:pt idx="0">
                  <c:v>Post-Recession Trough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 17'!$D$14:$D$19</c:f>
              <c:strCache>
                <c:ptCount val="6"/>
                <c:pt idx="0">
                  <c:v>First Oil Shock (1973 - 1974)</c:v>
                </c:pt>
                <c:pt idx="1">
                  <c:v>Second Oil Shock (1979)</c:v>
                </c:pt>
                <c:pt idx="2">
                  <c:v>Early 1990s Recession (1990 - 1991)</c:v>
                </c:pt>
                <c:pt idx="3">
                  <c:v>Dot Com Bubble &amp; 9/11 Attacks (2000 - 2002)</c:v>
                </c:pt>
                <c:pt idx="4">
                  <c:v>Global Financial Crisis (2007 - 2009)</c:v>
                </c:pt>
                <c:pt idx="5">
                  <c:v>COVID-19 (2020)</c:v>
                </c:pt>
              </c:strCache>
            </c:strRef>
          </c:cat>
          <c:val>
            <c:numRef>
              <c:f>'Fig 17'!$F$14:$F$19</c:f>
              <c:numCache>
                <c:formatCode>0.0</c:formatCode>
                <c:ptCount val="6"/>
                <c:pt idx="0">
                  <c:v>4.68</c:v>
                </c:pt>
                <c:pt idx="1">
                  <c:v>9.0299999999999994</c:v>
                </c:pt>
                <c:pt idx="2">
                  <c:v>3.02</c:v>
                </c:pt>
                <c:pt idx="3">
                  <c:v>1</c:v>
                </c:pt>
                <c:pt idx="4">
                  <c:v>7.0000000000000007E-2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9-B04E-B8F2-B8E4E2E2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0059640"/>
        <c:axId val="410063576"/>
      </c:barChart>
      <c:catAx>
        <c:axId val="41005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0063576"/>
        <c:crosses val="autoZero"/>
        <c:auto val="1"/>
        <c:lblAlgn val="ctr"/>
        <c:lblOffset val="100"/>
        <c:noMultiLvlLbl val="0"/>
      </c:catAx>
      <c:valAx>
        <c:axId val="41006357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strRef>
              <c:f>'Fig 17'!$D$6</c:f>
              <c:strCache>
                <c:ptCount val="1"/>
                <c:pt idx="0">
                  <c:v>EFFECTIVE FEDS FUND RATE (%PA)</c:v>
                </c:pt>
              </c:strCache>
            </c:strRef>
          </c:tx>
          <c:layout>
            <c:manualLayout>
              <c:xMode val="edge"/>
              <c:yMode val="edge"/>
              <c:x val="1.9409577249453881E-3"/>
              <c:y val="0.12039456975513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005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89403354495213"/>
          <c:y val="6.7288465977583423E-2"/>
          <c:w val="0.3238940858888365"/>
          <c:h val="9.18479879636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965908825978295E-2"/>
          <c:y val="9.0168075320860117E-2"/>
          <c:w val="0.88128363718387559"/>
          <c:h val="0.763293667468933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'regional-water risk'!$B$9</c:f>
              <c:strCache>
                <c:ptCount val="1"/>
                <c:pt idx="0">
                  <c:v>Extremely High</c:v>
                </c:pt>
              </c:strCache>
            </c:strRef>
          </c:tx>
          <c:spPr>
            <a:solidFill>
              <a:srgbClr val="740000">
                <a:alpha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'regional-water risk'!$A$10:$A$18</c:f>
              <c:strCache>
                <c:ptCount val="9"/>
                <c:pt idx="0">
                  <c:v>Middle East &amp; North Africa</c:v>
                </c:pt>
                <c:pt idx="1">
                  <c:v>South Asia</c:v>
                </c:pt>
                <c:pt idx="2">
                  <c:v>sub-Saharan Africa</c:v>
                </c:pt>
                <c:pt idx="3">
                  <c:v>Central America &amp; the Caribbean</c:v>
                </c:pt>
                <c:pt idx="4">
                  <c:v>Asia-Pacific</c:v>
                </c:pt>
                <c:pt idx="5">
                  <c:v>Europe</c:v>
                </c:pt>
                <c:pt idx="6">
                  <c:v>Russia &amp; Eurasia</c:v>
                </c:pt>
                <c:pt idx="7">
                  <c:v>North America</c:v>
                </c:pt>
                <c:pt idx="8">
                  <c:v>South America</c:v>
                </c:pt>
              </c:strCache>
            </c:strRef>
          </c:cat>
          <c:val>
            <c:numRef>
              <c:f>'regional-water risk'!$B$10:$B$18</c:f>
              <c:numCache>
                <c:formatCode>0%</c:formatCode>
                <c:ptCount val="9"/>
                <c:pt idx="0">
                  <c:v>0.22019230769230769</c:v>
                </c:pt>
                <c:pt idx="1">
                  <c:v>0.10098792535675083</c:v>
                </c:pt>
                <c:pt idx="2">
                  <c:v>6.7750677506775062E-2</c:v>
                </c:pt>
                <c:pt idx="3">
                  <c:v>2.434077079107505E-2</c:v>
                </c:pt>
                <c:pt idx="4">
                  <c:v>2.0987654320987655E-2</c:v>
                </c:pt>
                <c:pt idx="5">
                  <c:v>0</c:v>
                </c:pt>
                <c:pt idx="6">
                  <c:v>2.4019458802067496E-2</c:v>
                </c:pt>
                <c:pt idx="7">
                  <c:v>0</c:v>
                </c:pt>
                <c:pt idx="8">
                  <c:v>2.4123512383403024E-2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C-844C-AC72-6D0BF36C587F}"/>
            </c:ext>
          </c:extLst>
        </c:ser>
        <c:ser>
          <c:idx val="1"/>
          <c:order val="1"/>
          <c:tx>
            <c:strRef>
              <c:f>'regional-water risk'!$C$9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BE2C2C">
                <a:alpha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'regional-water risk'!$A$10:$A$18</c:f>
              <c:strCache>
                <c:ptCount val="9"/>
                <c:pt idx="0">
                  <c:v>Middle East &amp; North Africa</c:v>
                </c:pt>
                <c:pt idx="1">
                  <c:v>South Asia</c:v>
                </c:pt>
                <c:pt idx="2">
                  <c:v>sub-Saharan Africa</c:v>
                </c:pt>
                <c:pt idx="3">
                  <c:v>Central America &amp; the Caribbean</c:v>
                </c:pt>
                <c:pt idx="4">
                  <c:v>Asia-Pacific</c:v>
                </c:pt>
                <c:pt idx="5">
                  <c:v>Europe</c:v>
                </c:pt>
                <c:pt idx="6">
                  <c:v>Russia &amp; Eurasia</c:v>
                </c:pt>
                <c:pt idx="7">
                  <c:v>North America</c:v>
                </c:pt>
                <c:pt idx="8">
                  <c:v>South America</c:v>
                </c:pt>
              </c:strCache>
            </c:strRef>
          </c:cat>
          <c:val>
            <c:numRef>
              <c:f>'regional-water risk'!$C$10:$C$18</c:f>
              <c:numCache>
                <c:formatCode>0%</c:formatCode>
                <c:ptCount val="9"/>
                <c:pt idx="0">
                  <c:v>0.49903846153846154</c:v>
                </c:pt>
                <c:pt idx="1">
                  <c:v>0.39736553238199779</c:v>
                </c:pt>
                <c:pt idx="2">
                  <c:v>0.1010840108401084</c:v>
                </c:pt>
                <c:pt idx="3">
                  <c:v>0.28498985801217036</c:v>
                </c:pt>
                <c:pt idx="4">
                  <c:v>0.20088183421516756</c:v>
                </c:pt>
                <c:pt idx="5">
                  <c:v>4.6768260641093011E-2</c:v>
                </c:pt>
                <c:pt idx="6">
                  <c:v>0.19428397689267254</c:v>
                </c:pt>
                <c:pt idx="7">
                  <c:v>8.8149822408782691E-2</c:v>
                </c:pt>
                <c:pt idx="8">
                  <c:v>0.13734319716950788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C-844C-AC72-6D0BF36C587F}"/>
            </c:ext>
          </c:extLst>
        </c:ser>
        <c:ser>
          <c:idx val="2"/>
          <c:order val="2"/>
          <c:tx>
            <c:strRef>
              <c:f>'regional-water risk'!$D$9</c:f>
              <c:strCache>
                <c:ptCount val="1"/>
                <c:pt idx="0">
                  <c:v>Medium to High</c:v>
                </c:pt>
              </c:strCache>
            </c:strRef>
          </c:tx>
          <c:spPr>
            <a:solidFill>
              <a:srgbClr val="E66914">
                <a:alpha val="89804"/>
              </a:srgbClr>
            </a:solidFill>
            <a:ln>
              <a:noFill/>
            </a:ln>
            <a:effectLst/>
          </c:spPr>
          <c:invertIfNegative val="0"/>
          <c:cat>
            <c:strRef>
              <c:f>'regional-water risk'!$A$10:$A$18</c:f>
              <c:strCache>
                <c:ptCount val="9"/>
                <c:pt idx="0">
                  <c:v>Middle East &amp; North Africa</c:v>
                </c:pt>
                <c:pt idx="1">
                  <c:v>South Asia</c:v>
                </c:pt>
                <c:pt idx="2">
                  <c:v>sub-Saharan Africa</c:v>
                </c:pt>
                <c:pt idx="3">
                  <c:v>Central America &amp; the Caribbean</c:v>
                </c:pt>
                <c:pt idx="4">
                  <c:v>Asia-Pacific</c:v>
                </c:pt>
                <c:pt idx="5">
                  <c:v>Europe</c:v>
                </c:pt>
                <c:pt idx="6">
                  <c:v>Russia &amp; Eurasia</c:v>
                </c:pt>
                <c:pt idx="7">
                  <c:v>North America</c:v>
                </c:pt>
                <c:pt idx="8">
                  <c:v>South America</c:v>
                </c:pt>
              </c:strCache>
            </c:strRef>
          </c:cat>
          <c:val>
            <c:numRef>
              <c:f>'regional-water risk'!$D$10:$D$18</c:f>
              <c:numCache>
                <c:formatCode>0%</c:formatCode>
                <c:ptCount val="9"/>
                <c:pt idx="0">
                  <c:v>0.2076923076923077</c:v>
                </c:pt>
                <c:pt idx="1">
                  <c:v>0.33040614709110866</c:v>
                </c:pt>
                <c:pt idx="2">
                  <c:v>0.36747967479674798</c:v>
                </c:pt>
                <c:pt idx="3">
                  <c:v>0.16328600405679514</c:v>
                </c:pt>
                <c:pt idx="4">
                  <c:v>0.20952380952380953</c:v>
                </c:pt>
                <c:pt idx="5">
                  <c:v>0.32475039411455597</c:v>
                </c:pt>
                <c:pt idx="6">
                  <c:v>0.11614472484037701</c:v>
                </c:pt>
                <c:pt idx="7">
                  <c:v>0.23086858249919276</c:v>
                </c:pt>
                <c:pt idx="8">
                  <c:v>0.10839498230942425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C-844C-AC72-6D0BF36C587F}"/>
            </c:ext>
          </c:extLst>
        </c:ser>
        <c:ser>
          <c:idx val="3"/>
          <c:order val="3"/>
          <c:tx>
            <c:strRef>
              <c:f>'regional-water risk'!$E$9</c:f>
              <c:strCache>
                <c:ptCount val="1"/>
                <c:pt idx="0">
                  <c:v>Low to Medium</c:v>
                </c:pt>
              </c:strCache>
            </c:strRef>
          </c:tx>
          <c:spPr>
            <a:solidFill>
              <a:srgbClr val="FFCE33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'regional-water risk'!$A$10:$A$18</c:f>
              <c:strCache>
                <c:ptCount val="9"/>
                <c:pt idx="0">
                  <c:v>Middle East &amp; North Africa</c:v>
                </c:pt>
                <c:pt idx="1">
                  <c:v>South Asia</c:v>
                </c:pt>
                <c:pt idx="2">
                  <c:v>sub-Saharan Africa</c:v>
                </c:pt>
                <c:pt idx="3">
                  <c:v>Central America &amp; the Caribbean</c:v>
                </c:pt>
                <c:pt idx="4">
                  <c:v>Asia-Pacific</c:v>
                </c:pt>
                <c:pt idx="5">
                  <c:v>Europe</c:v>
                </c:pt>
                <c:pt idx="6">
                  <c:v>Russia &amp; Eurasia</c:v>
                </c:pt>
                <c:pt idx="7">
                  <c:v>North America</c:v>
                </c:pt>
                <c:pt idx="8">
                  <c:v>South America</c:v>
                </c:pt>
              </c:strCache>
            </c:strRef>
          </c:cat>
          <c:val>
            <c:numRef>
              <c:f>'regional-water risk'!$E$10:$E$18</c:f>
              <c:numCache>
                <c:formatCode>0%</c:formatCode>
                <c:ptCount val="9"/>
                <c:pt idx="0">
                  <c:v>6.5865384615384617E-2</c:v>
                </c:pt>
                <c:pt idx="1">
                  <c:v>0.1712403951701427</c:v>
                </c:pt>
                <c:pt idx="2">
                  <c:v>0.45853658536585368</c:v>
                </c:pt>
                <c:pt idx="3">
                  <c:v>0.46450304259634889</c:v>
                </c:pt>
                <c:pt idx="4">
                  <c:v>0.42874779541446206</c:v>
                </c:pt>
                <c:pt idx="5">
                  <c:v>0.40094587493431422</c:v>
                </c:pt>
                <c:pt idx="6">
                  <c:v>0.16692003648525389</c:v>
                </c:pt>
                <c:pt idx="7">
                  <c:v>0.20148530836293188</c:v>
                </c:pt>
                <c:pt idx="8">
                  <c:v>0.42553875844322936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5C-844C-AC72-6D0BF36C587F}"/>
            </c:ext>
          </c:extLst>
        </c:ser>
        <c:ser>
          <c:idx val="4"/>
          <c:order val="4"/>
          <c:tx>
            <c:strRef>
              <c:f>'regional-water risk'!$F$9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FFC000">
                <a:lumMod val="40000"/>
                <a:lumOff val="60000"/>
                <a:alpha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'regional-water risk'!$A$10:$A$18</c:f>
              <c:strCache>
                <c:ptCount val="9"/>
                <c:pt idx="0">
                  <c:v>Middle East &amp; North Africa</c:v>
                </c:pt>
                <c:pt idx="1">
                  <c:v>South Asia</c:v>
                </c:pt>
                <c:pt idx="2">
                  <c:v>sub-Saharan Africa</c:v>
                </c:pt>
                <c:pt idx="3">
                  <c:v>Central America &amp; the Caribbean</c:v>
                </c:pt>
                <c:pt idx="4">
                  <c:v>Asia-Pacific</c:v>
                </c:pt>
                <c:pt idx="5">
                  <c:v>Europe</c:v>
                </c:pt>
                <c:pt idx="6">
                  <c:v>Russia &amp; Eurasia</c:v>
                </c:pt>
                <c:pt idx="7">
                  <c:v>North America</c:v>
                </c:pt>
                <c:pt idx="8">
                  <c:v>South America</c:v>
                </c:pt>
              </c:strCache>
            </c:strRef>
          </c:cat>
          <c:val>
            <c:numRef>
              <c:f>'regional-water risk'!$F$10:$F$18</c:f>
              <c:numCache>
                <c:formatCode>0%</c:formatCode>
                <c:ptCount val="9"/>
                <c:pt idx="0">
                  <c:v>7.2115384615384619E-3</c:v>
                </c:pt>
                <c:pt idx="1">
                  <c:v>0</c:v>
                </c:pt>
                <c:pt idx="2">
                  <c:v>5.1490514905149056E-3</c:v>
                </c:pt>
                <c:pt idx="3">
                  <c:v>6.2880324543610547E-2</c:v>
                </c:pt>
                <c:pt idx="4">
                  <c:v>0.1398589065255732</c:v>
                </c:pt>
                <c:pt idx="5">
                  <c:v>0.22753547031003679</c:v>
                </c:pt>
                <c:pt idx="6">
                  <c:v>0.49863180297962906</c:v>
                </c:pt>
                <c:pt idx="7">
                  <c:v>0.47949628672909267</c:v>
                </c:pt>
                <c:pt idx="8">
                  <c:v>0.30459954969443553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5C-844C-AC72-6D0BF36C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11681312"/>
        <c:axId val="111681704"/>
      </c:barChart>
      <c:catAx>
        <c:axId val="1116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681704"/>
        <c:crosses val="autoZero"/>
        <c:auto val="1"/>
        <c:lblAlgn val="ctr"/>
        <c:lblOffset val="100"/>
        <c:tickLblSkip val="1"/>
        <c:noMultiLvlLbl val="0"/>
      </c:catAx>
      <c:valAx>
        <c:axId val="11168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strRef>
              <c:f>'regional-water risk'!$B$4:$H$4</c:f>
              <c:strCache>
                <c:ptCount val="7"/>
                <c:pt idx="0">
                  <c:v>PER CENT OF CATCHMENTS</c:v>
                </c:pt>
              </c:strCache>
            </c:strRef>
          </c:tx>
          <c:layout>
            <c:manualLayout>
              <c:xMode val="edge"/>
              <c:yMode val="edge"/>
              <c:x val="1.2858994904520655E-2"/>
              <c:y val="0.19552505424749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6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826260399839472"/>
          <c:y val="2.8512719041701856E-4"/>
          <c:w val="0.56844234560462059"/>
          <c:h val="9.3398083693521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6A6666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6470588235294"/>
          <c:y val="4.0942428925356288E-2"/>
          <c:w val="0.84234101307189546"/>
          <c:h val="0.8245224537037036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4472C4">
                  <a:lumMod val="50000"/>
                  <a:alpha val="54000"/>
                </a:srgbClr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'food secu peace'!$D$11:$D$123</c:f>
              <c:numCache>
                <c:formatCode>General</c:formatCode>
                <c:ptCount val="113"/>
                <c:pt idx="0">
                  <c:v>3.78</c:v>
                </c:pt>
                <c:pt idx="1">
                  <c:v>4.03</c:v>
                </c:pt>
                <c:pt idx="2">
                  <c:v>4.6100000000000003</c:v>
                </c:pt>
                <c:pt idx="3">
                  <c:v>4.28</c:v>
                </c:pt>
                <c:pt idx="4">
                  <c:v>4.33</c:v>
                </c:pt>
                <c:pt idx="5">
                  <c:v>3.69</c:v>
                </c:pt>
                <c:pt idx="6">
                  <c:v>4.25</c:v>
                </c:pt>
                <c:pt idx="7">
                  <c:v>3.7</c:v>
                </c:pt>
                <c:pt idx="8">
                  <c:v>3.64</c:v>
                </c:pt>
                <c:pt idx="9">
                  <c:v>3.54</c:v>
                </c:pt>
                <c:pt idx="10">
                  <c:v>4</c:v>
                </c:pt>
                <c:pt idx="11">
                  <c:v>3.69</c:v>
                </c:pt>
                <c:pt idx="12">
                  <c:v>3.56</c:v>
                </c:pt>
                <c:pt idx="13">
                  <c:v>3.99</c:v>
                </c:pt>
                <c:pt idx="14">
                  <c:v>4.25</c:v>
                </c:pt>
                <c:pt idx="15">
                  <c:v>3.58</c:v>
                </c:pt>
                <c:pt idx="16">
                  <c:v>4.04</c:v>
                </c:pt>
                <c:pt idx="17">
                  <c:v>3.37</c:v>
                </c:pt>
                <c:pt idx="18">
                  <c:v>3.28</c:v>
                </c:pt>
                <c:pt idx="19">
                  <c:v>3.9</c:v>
                </c:pt>
                <c:pt idx="20">
                  <c:v>3.84</c:v>
                </c:pt>
                <c:pt idx="21">
                  <c:v>3.67</c:v>
                </c:pt>
                <c:pt idx="22">
                  <c:v>3.75</c:v>
                </c:pt>
                <c:pt idx="23">
                  <c:v>3.59</c:v>
                </c:pt>
                <c:pt idx="24">
                  <c:v>3.87</c:v>
                </c:pt>
                <c:pt idx="25">
                  <c:v>3.89</c:v>
                </c:pt>
                <c:pt idx="26">
                  <c:v>3.48</c:v>
                </c:pt>
                <c:pt idx="27">
                  <c:v>3.6</c:v>
                </c:pt>
                <c:pt idx="28">
                  <c:v>3.39</c:v>
                </c:pt>
                <c:pt idx="29">
                  <c:v>3.63</c:v>
                </c:pt>
                <c:pt idx="30">
                  <c:v>3.73</c:v>
                </c:pt>
                <c:pt idx="31">
                  <c:v>3.27</c:v>
                </c:pt>
                <c:pt idx="32">
                  <c:v>3.22</c:v>
                </c:pt>
                <c:pt idx="33">
                  <c:v>3.81</c:v>
                </c:pt>
                <c:pt idx="34">
                  <c:v>3.63</c:v>
                </c:pt>
                <c:pt idx="35">
                  <c:v>3.87</c:v>
                </c:pt>
                <c:pt idx="36">
                  <c:v>3.77</c:v>
                </c:pt>
                <c:pt idx="37">
                  <c:v>3.15</c:v>
                </c:pt>
                <c:pt idx="38">
                  <c:v>3.38</c:v>
                </c:pt>
                <c:pt idx="39">
                  <c:v>3.37</c:v>
                </c:pt>
                <c:pt idx="40">
                  <c:v>3.39</c:v>
                </c:pt>
                <c:pt idx="41">
                  <c:v>3.25</c:v>
                </c:pt>
                <c:pt idx="42">
                  <c:v>3.52</c:v>
                </c:pt>
                <c:pt idx="43">
                  <c:v>3.39</c:v>
                </c:pt>
                <c:pt idx="44">
                  <c:v>2.82</c:v>
                </c:pt>
                <c:pt idx="45">
                  <c:v>3.49</c:v>
                </c:pt>
                <c:pt idx="46">
                  <c:v>3.23</c:v>
                </c:pt>
                <c:pt idx="47">
                  <c:v>3.18</c:v>
                </c:pt>
                <c:pt idx="48">
                  <c:v>2.92</c:v>
                </c:pt>
                <c:pt idx="49">
                  <c:v>3.4</c:v>
                </c:pt>
                <c:pt idx="50">
                  <c:v>3.13</c:v>
                </c:pt>
                <c:pt idx="51">
                  <c:v>3.15</c:v>
                </c:pt>
                <c:pt idx="52">
                  <c:v>3.05</c:v>
                </c:pt>
                <c:pt idx="53">
                  <c:v>3.03</c:v>
                </c:pt>
                <c:pt idx="54">
                  <c:v>2.71</c:v>
                </c:pt>
                <c:pt idx="55">
                  <c:v>3.04</c:v>
                </c:pt>
                <c:pt idx="56">
                  <c:v>2.69</c:v>
                </c:pt>
                <c:pt idx="57">
                  <c:v>3.08</c:v>
                </c:pt>
                <c:pt idx="58">
                  <c:v>3.63</c:v>
                </c:pt>
                <c:pt idx="59">
                  <c:v>3.11</c:v>
                </c:pt>
                <c:pt idx="60">
                  <c:v>3.37</c:v>
                </c:pt>
                <c:pt idx="61">
                  <c:v>3.06</c:v>
                </c:pt>
                <c:pt idx="62">
                  <c:v>2.36</c:v>
                </c:pt>
                <c:pt idx="63">
                  <c:v>2.77</c:v>
                </c:pt>
                <c:pt idx="64">
                  <c:v>3.01</c:v>
                </c:pt>
                <c:pt idx="65">
                  <c:v>3.15</c:v>
                </c:pt>
                <c:pt idx="66">
                  <c:v>2.11</c:v>
                </c:pt>
                <c:pt idx="67">
                  <c:v>2.6</c:v>
                </c:pt>
                <c:pt idx="68">
                  <c:v>2.61</c:v>
                </c:pt>
                <c:pt idx="69">
                  <c:v>3.1</c:v>
                </c:pt>
                <c:pt idx="70">
                  <c:v>3</c:v>
                </c:pt>
                <c:pt idx="71">
                  <c:v>3.09</c:v>
                </c:pt>
                <c:pt idx="72">
                  <c:v>3.2</c:v>
                </c:pt>
                <c:pt idx="73">
                  <c:v>3.05</c:v>
                </c:pt>
                <c:pt idx="74">
                  <c:v>2.1800000000000002</c:v>
                </c:pt>
                <c:pt idx="75">
                  <c:v>2.5499999999999998</c:v>
                </c:pt>
                <c:pt idx="76">
                  <c:v>2.66</c:v>
                </c:pt>
                <c:pt idx="77">
                  <c:v>2.76</c:v>
                </c:pt>
                <c:pt idx="78">
                  <c:v>2.96</c:v>
                </c:pt>
                <c:pt idx="79">
                  <c:v>2.2400000000000002</c:v>
                </c:pt>
                <c:pt idx="80">
                  <c:v>2.02</c:v>
                </c:pt>
                <c:pt idx="81">
                  <c:v>1.79</c:v>
                </c:pt>
                <c:pt idx="82">
                  <c:v>2.1800000000000002</c:v>
                </c:pt>
                <c:pt idx="83">
                  <c:v>2.81</c:v>
                </c:pt>
                <c:pt idx="84">
                  <c:v>1.83</c:v>
                </c:pt>
                <c:pt idx="85">
                  <c:v>2.37</c:v>
                </c:pt>
                <c:pt idx="86">
                  <c:v>2.66</c:v>
                </c:pt>
                <c:pt idx="87">
                  <c:v>2.13</c:v>
                </c:pt>
                <c:pt idx="88">
                  <c:v>1.77</c:v>
                </c:pt>
                <c:pt idx="89">
                  <c:v>2.1</c:v>
                </c:pt>
                <c:pt idx="90">
                  <c:v>1.96</c:v>
                </c:pt>
                <c:pt idx="91">
                  <c:v>1.56</c:v>
                </c:pt>
                <c:pt idx="92">
                  <c:v>2.06</c:v>
                </c:pt>
                <c:pt idx="93">
                  <c:v>1.57</c:v>
                </c:pt>
                <c:pt idx="94">
                  <c:v>1.4</c:v>
                </c:pt>
                <c:pt idx="95">
                  <c:v>2.0099999999999998</c:v>
                </c:pt>
                <c:pt idx="96">
                  <c:v>1.59</c:v>
                </c:pt>
                <c:pt idx="97">
                  <c:v>1.55</c:v>
                </c:pt>
                <c:pt idx="98">
                  <c:v>1.53</c:v>
                </c:pt>
                <c:pt idx="99">
                  <c:v>1.26</c:v>
                </c:pt>
                <c:pt idx="100">
                  <c:v>2.2000000000000002</c:v>
                </c:pt>
                <c:pt idx="101">
                  <c:v>1.51</c:v>
                </c:pt>
                <c:pt idx="102">
                  <c:v>1.42</c:v>
                </c:pt>
                <c:pt idx="103">
                  <c:v>1.47</c:v>
                </c:pt>
                <c:pt idx="104">
                  <c:v>1.29</c:v>
                </c:pt>
                <c:pt idx="105">
                  <c:v>1.41</c:v>
                </c:pt>
                <c:pt idx="106">
                  <c:v>1.23</c:v>
                </c:pt>
                <c:pt idx="107">
                  <c:v>1.21</c:v>
                </c:pt>
                <c:pt idx="108">
                  <c:v>1.17</c:v>
                </c:pt>
                <c:pt idx="109">
                  <c:v>1.23</c:v>
                </c:pt>
                <c:pt idx="110">
                  <c:v>1.85</c:v>
                </c:pt>
                <c:pt idx="111">
                  <c:v>1.34</c:v>
                </c:pt>
                <c:pt idx="112">
                  <c:v>1.53</c:v>
                </c:pt>
              </c:numCache>
            </c:numRef>
          </c:xVal>
          <c:yVal>
            <c:numRef>
              <c:f>'food secu peace'!$C$11:$C$123</c:f>
              <c:numCache>
                <c:formatCode>General</c:formatCode>
                <c:ptCount val="113"/>
                <c:pt idx="0">
                  <c:v>31.2</c:v>
                </c:pt>
                <c:pt idx="1">
                  <c:v>34.299999999999997</c:v>
                </c:pt>
                <c:pt idx="2">
                  <c:v>35.6</c:v>
                </c:pt>
                <c:pt idx="3">
                  <c:v>35.700000000000003</c:v>
                </c:pt>
                <c:pt idx="4">
                  <c:v>36.9</c:v>
                </c:pt>
                <c:pt idx="5">
                  <c:v>37.9</c:v>
                </c:pt>
                <c:pt idx="6">
                  <c:v>38.4</c:v>
                </c:pt>
                <c:pt idx="7">
                  <c:v>39</c:v>
                </c:pt>
                <c:pt idx="8">
                  <c:v>41.4</c:v>
                </c:pt>
                <c:pt idx="9">
                  <c:v>42.5</c:v>
                </c:pt>
                <c:pt idx="10">
                  <c:v>43.3</c:v>
                </c:pt>
                <c:pt idx="11">
                  <c:v>44</c:v>
                </c:pt>
                <c:pt idx="12">
                  <c:v>44.4</c:v>
                </c:pt>
                <c:pt idx="13">
                  <c:v>45.5</c:v>
                </c:pt>
                <c:pt idx="14">
                  <c:v>45.7</c:v>
                </c:pt>
                <c:pt idx="15">
                  <c:v>46.2</c:v>
                </c:pt>
                <c:pt idx="16">
                  <c:v>46.7</c:v>
                </c:pt>
                <c:pt idx="17">
                  <c:v>47.6</c:v>
                </c:pt>
                <c:pt idx="18">
                  <c:v>48.2</c:v>
                </c:pt>
                <c:pt idx="19">
                  <c:v>48.4</c:v>
                </c:pt>
                <c:pt idx="20">
                  <c:v>49</c:v>
                </c:pt>
                <c:pt idx="21">
                  <c:v>49.1</c:v>
                </c:pt>
                <c:pt idx="22">
                  <c:v>49.2</c:v>
                </c:pt>
                <c:pt idx="23">
                  <c:v>49.4</c:v>
                </c:pt>
                <c:pt idx="24">
                  <c:v>49.6</c:v>
                </c:pt>
                <c:pt idx="25">
                  <c:v>49.9</c:v>
                </c:pt>
                <c:pt idx="26">
                  <c:v>50.1</c:v>
                </c:pt>
                <c:pt idx="27">
                  <c:v>50.7</c:v>
                </c:pt>
                <c:pt idx="28">
                  <c:v>51</c:v>
                </c:pt>
                <c:pt idx="29">
                  <c:v>52.3</c:v>
                </c:pt>
                <c:pt idx="30">
                  <c:v>53.2</c:v>
                </c:pt>
                <c:pt idx="31">
                  <c:v>54.2</c:v>
                </c:pt>
                <c:pt idx="32">
                  <c:v>54.3</c:v>
                </c:pt>
                <c:pt idx="33">
                  <c:v>54.4</c:v>
                </c:pt>
                <c:pt idx="34">
                  <c:v>56.4</c:v>
                </c:pt>
                <c:pt idx="35">
                  <c:v>56.8</c:v>
                </c:pt>
                <c:pt idx="36">
                  <c:v>57</c:v>
                </c:pt>
                <c:pt idx="37">
                  <c:v>57.1</c:v>
                </c:pt>
                <c:pt idx="38">
                  <c:v>57.7</c:v>
                </c:pt>
                <c:pt idx="39">
                  <c:v>57.9</c:v>
                </c:pt>
                <c:pt idx="40">
                  <c:v>58</c:v>
                </c:pt>
                <c:pt idx="41">
                  <c:v>58.9</c:v>
                </c:pt>
                <c:pt idx="42">
                  <c:v>59</c:v>
                </c:pt>
                <c:pt idx="43">
                  <c:v>59.8</c:v>
                </c:pt>
                <c:pt idx="44">
                  <c:v>60.1</c:v>
                </c:pt>
                <c:pt idx="45">
                  <c:v>60.6</c:v>
                </c:pt>
                <c:pt idx="46">
                  <c:v>60.7</c:v>
                </c:pt>
                <c:pt idx="47">
                  <c:v>60.8</c:v>
                </c:pt>
                <c:pt idx="48">
                  <c:v>61</c:v>
                </c:pt>
                <c:pt idx="49">
                  <c:v>61</c:v>
                </c:pt>
                <c:pt idx="50">
                  <c:v>61.8</c:v>
                </c:pt>
                <c:pt idx="51">
                  <c:v>62.6</c:v>
                </c:pt>
                <c:pt idx="52">
                  <c:v>62.8</c:v>
                </c:pt>
                <c:pt idx="53">
                  <c:v>62.8</c:v>
                </c:pt>
                <c:pt idx="54">
                  <c:v>62.8</c:v>
                </c:pt>
                <c:pt idx="55">
                  <c:v>63.3</c:v>
                </c:pt>
                <c:pt idx="56">
                  <c:v>63.8</c:v>
                </c:pt>
                <c:pt idx="57">
                  <c:v>64.2</c:v>
                </c:pt>
                <c:pt idx="58">
                  <c:v>64.5</c:v>
                </c:pt>
                <c:pt idx="59">
                  <c:v>64.599999999999994</c:v>
                </c:pt>
                <c:pt idx="60">
                  <c:v>64.8</c:v>
                </c:pt>
                <c:pt idx="61">
                  <c:v>65.099999999999994</c:v>
                </c:pt>
                <c:pt idx="62">
                  <c:v>66.2</c:v>
                </c:pt>
                <c:pt idx="63">
                  <c:v>66.599999999999994</c:v>
                </c:pt>
                <c:pt idx="64">
                  <c:v>67.3</c:v>
                </c:pt>
                <c:pt idx="65">
                  <c:v>67.3</c:v>
                </c:pt>
                <c:pt idx="66">
                  <c:v>68.3</c:v>
                </c:pt>
                <c:pt idx="67">
                  <c:v>68.400000000000006</c:v>
                </c:pt>
                <c:pt idx="68">
                  <c:v>68.8</c:v>
                </c:pt>
                <c:pt idx="69">
                  <c:v>69.400000000000006</c:v>
                </c:pt>
                <c:pt idx="70">
                  <c:v>69.400000000000006</c:v>
                </c:pt>
                <c:pt idx="71">
                  <c:v>69.7</c:v>
                </c:pt>
                <c:pt idx="72">
                  <c:v>69.8</c:v>
                </c:pt>
                <c:pt idx="73">
                  <c:v>70.099999999999994</c:v>
                </c:pt>
                <c:pt idx="74">
                  <c:v>70.099999999999994</c:v>
                </c:pt>
                <c:pt idx="75">
                  <c:v>70.2</c:v>
                </c:pt>
                <c:pt idx="76">
                  <c:v>70.8</c:v>
                </c:pt>
                <c:pt idx="77">
                  <c:v>70.900000000000006</c:v>
                </c:pt>
                <c:pt idx="78">
                  <c:v>71</c:v>
                </c:pt>
                <c:pt idx="79">
                  <c:v>72.7</c:v>
                </c:pt>
                <c:pt idx="80">
                  <c:v>72.8</c:v>
                </c:pt>
                <c:pt idx="81">
                  <c:v>73.099999999999994</c:v>
                </c:pt>
                <c:pt idx="82">
                  <c:v>73.400000000000006</c:v>
                </c:pt>
                <c:pt idx="83">
                  <c:v>73.5</c:v>
                </c:pt>
                <c:pt idx="84">
                  <c:v>73.599999999999994</c:v>
                </c:pt>
                <c:pt idx="85">
                  <c:v>73.8</c:v>
                </c:pt>
                <c:pt idx="86">
                  <c:v>74.8</c:v>
                </c:pt>
                <c:pt idx="87">
                  <c:v>75.5</c:v>
                </c:pt>
                <c:pt idx="88">
                  <c:v>75.5</c:v>
                </c:pt>
                <c:pt idx="89">
                  <c:v>75.599999999999994</c:v>
                </c:pt>
                <c:pt idx="90">
                  <c:v>75.8</c:v>
                </c:pt>
                <c:pt idx="91">
                  <c:v>76.5</c:v>
                </c:pt>
                <c:pt idx="92">
                  <c:v>76.5</c:v>
                </c:pt>
                <c:pt idx="93">
                  <c:v>77.8</c:v>
                </c:pt>
                <c:pt idx="94">
                  <c:v>78.8</c:v>
                </c:pt>
                <c:pt idx="95">
                  <c:v>79</c:v>
                </c:pt>
                <c:pt idx="96">
                  <c:v>79.099999999999994</c:v>
                </c:pt>
                <c:pt idx="97">
                  <c:v>80.400000000000006</c:v>
                </c:pt>
                <c:pt idx="98">
                  <c:v>80.7</c:v>
                </c:pt>
                <c:pt idx="99">
                  <c:v>81</c:v>
                </c:pt>
                <c:pt idx="100">
                  <c:v>81.2</c:v>
                </c:pt>
                <c:pt idx="101">
                  <c:v>81.400000000000006</c:v>
                </c:pt>
                <c:pt idx="102">
                  <c:v>81.5</c:v>
                </c:pt>
                <c:pt idx="103">
                  <c:v>81.7</c:v>
                </c:pt>
                <c:pt idx="104">
                  <c:v>82</c:v>
                </c:pt>
                <c:pt idx="105">
                  <c:v>82.4</c:v>
                </c:pt>
                <c:pt idx="106">
                  <c:v>82.7</c:v>
                </c:pt>
                <c:pt idx="107">
                  <c:v>82.9</c:v>
                </c:pt>
                <c:pt idx="108">
                  <c:v>82.9</c:v>
                </c:pt>
                <c:pt idx="109">
                  <c:v>83.1</c:v>
                </c:pt>
                <c:pt idx="110">
                  <c:v>83.7</c:v>
                </c:pt>
                <c:pt idx="111">
                  <c:v>84</c:v>
                </c:pt>
                <c:pt idx="112">
                  <c:v>87.4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D2-2747-A00A-366DE653F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003608"/>
        <c:axId val="484005176"/>
      </c:scatterChart>
      <c:valAx>
        <c:axId val="48400360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non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POSITIVE PEACE INDEX</a:t>
                </a:r>
              </a:p>
            </c:rich>
          </c:tx>
          <c:layout>
            <c:manualLayout>
              <c:xMode val="edge"/>
              <c:yMode val="edge"/>
              <c:x val="0.39707009803921567"/>
              <c:y val="0.92716597222222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non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low"/>
        <c:spPr>
          <a:noFill/>
          <a:ln w="158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005176"/>
        <c:crosses val="autoZero"/>
        <c:crossBetween val="midCat"/>
      </c:valAx>
      <c:valAx>
        <c:axId val="4840051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Food </a:t>
                </a:r>
                <a:r>
                  <a:rPr lang="en-US" sz="900" b="1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security </a:t>
                </a:r>
              </a:p>
            </c:rich>
          </c:tx>
          <c:layout>
            <c:manualLayout>
              <c:xMode val="edge"/>
              <c:yMode val="edge"/>
              <c:x val="2.8966888144067386E-2"/>
              <c:y val="0.32327656195933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158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00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rPr lang="en-AU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YOY % CHANGE</a:t>
            </a:r>
          </a:p>
        </c:rich>
      </c:tx>
      <c:layout>
        <c:manualLayout>
          <c:xMode val="edge"/>
          <c:yMode val="edge"/>
          <c:x val="0.40627584136521544"/>
          <c:y val="6.7831859421593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9586919419317"/>
          <c:y val="3.9314639067818222E-2"/>
          <c:w val="0.83196500584549504"/>
          <c:h val="0.82638003481268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'overall trend + yoy % change'!$F$10</c:f>
              <c:strCache>
                <c:ptCount val="1"/>
                <c:pt idx="0">
                  <c:v>YOY % CHANGE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FC0C-1B40-B07E-0EA066F9BE8D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FC0C-1B40-B07E-0EA066F9BE8D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FC0C-1B40-B07E-0EA066F9BE8D}"/>
              </c:ext>
            </c:extLst>
          </c:dPt>
          <c:cat>
            <c:numRef>
              <c:f>'overall trend + yoy % change'!$E$11:$E$23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'overall trend + yoy % change'!$F$11:$F$23</c:f>
              <c:numCache>
                <c:formatCode>0.00%</c:formatCode>
                <c:ptCount val="13"/>
                <c:pt idx="1">
                  <c:v>7.4509780165858087E-3</c:v>
                </c:pt>
                <c:pt idx="2">
                  <c:v>6.8974018243150971E-3</c:v>
                </c:pt>
                <c:pt idx="3">
                  <c:v>5.2108000061700909E-4</c:v>
                </c:pt>
                <c:pt idx="4">
                  <c:v>2.3727044084939343E-4</c:v>
                </c:pt>
                <c:pt idx="5">
                  <c:v>-4.9488803491798718E-3</c:v>
                </c:pt>
                <c:pt idx="6">
                  <c:v>-1.385664776401243E-3</c:v>
                </c:pt>
                <c:pt idx="7">
                  <c:v>1.6949456006013117E-3</c:v>
                </c:pt>
                <c:pt idx="8">
                  <c:v>5.0447613599244748E-3</c:v>
                </c:pt>
                <c:pt idx="9">
                  <c:v>3.5762892611160518E-3</c:v>
                </c:pt>
                <c:pt idx="10">
                  <c:v>3.0615959045653248E-3</c:v>
                </c:pt>
                <c:pt idx="11">
                  <c:v>-8.6036609455301721E-4</c:v>
                </c:pt>
                <c:pt idx="12">
                  <c:v>3.3536308545760486E-3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0C-1B40-B07E-0EA066F9B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910017928"/>
        <c:axId val="910023416"/>
      </c:barChart>
      <c:catAx>
        <c:axId val="91001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0023416"/>
        <c:crosses val="autoZero"/>
        <c:auto val="1"/>
        <c:lblAlgn val="ctr"/>
        <c:lblOffset val="100"/>
        <c:tickLblSkip val="5"/>
        <c:noMultiLvlLbl val="0"/>
      </c:catAx>
      <c:valAx>
        <c:axId val="910023416"/>
        <c:scaling>
          <c:orientation val="minMax"/>
          <c:max val="1.5000000000000003E-2"/>
          <c:min val="-1.0000000000000002E-2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strRef>
              <c:f>'overall trend + yoy % change'!$C$4:$I$4</c:f>
              <c:strCache>
                <c:ptCount val="7"/>
              </c:strCache>
            </c:strRef>
          </c:tx>
          <c:layout>
            <c:manualLayout>
              <c:xMode val="edge"/>
              <c:yMode val="edge"/>
              <c:x val="3.0063908150744292E-2"/>
              <c:y val="0.14035042739780701"/>
            </c:manualLayout>
          </c:layout>
          <c:overlay val="0"/>
          <c:txPr>
            <a:bodyPr/>
            <a:lstStyle/>
            <a:p>
              <a:pPr>
                <a:defRPr sz="7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10017928"/>
        <c:crosses val="autoZero"/>
        <c:crossBetween val="between"/>
        <c:minorUnit val="5.000000000000001E-3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Graphik Light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5115953830955"/>
          <c:y val="6.664808047319444E-2"/>
          <c:w val="0.7994328977938111"/>
          <c:h val="0.81908756197142019"/>
        </c:manualLayout>
      </c:layout>
      <c:lineChart>
        <c:grouping val="standard"/>
        <c:varyColors val="0"/>
        <c:ser>
          <c:idx val="0"/>
          <c:order val="0"/>
          <c:tx>
            <c:strRef>
              <c:f>'most &amp; least peaceful index'!$B$11</c:f>
              <c:strCache>
                <c:ptCount val="1"/>
                <c:pt idx="0">
                  <c:v>Most Peaceful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4146160874586566"/>
                  <c:y val="0.120416658890713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FCA2F7D2-03F9-3E43-B62C-28D78E9AB7A5}" type="SERIESNAME">
                      <a:rPr lang="en-US" sz="1000"/>
                      <a:pPr>
                        <a:defRPr sz="80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206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5AB-8947-944A-CFD74DE2B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B-8947-944A-CFD74DE2BB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B-8947-944A-CFD74DE2BBC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B-8947-944A-CFD74DE2BB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B-8947-944A-CFD74DE2BBC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B-8947-944A-CFD74DE2BB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B-8947-944A-CFD74DE2BBC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AB-8947-944A-CFD74DE2BB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AB-8947-944A-CFD74DE2BBC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AB-8947-944A-CFD74DE2BB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AB-8947-944A-CFD74DE2BBC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AB-8947-944A-CFD74DE2BBC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AB-8947-944A-CFD74DE2B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'most &amp; least peaceful index'!$C$10:$O$10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'most &amp; least peaceful index'!$C$11:$O$11</c:f>
              <c:numCache>
                <c:formatCode>0.000</c:formatCode>
                <c:ptCount val="13"/>
                <c:pt idx="0">
                  <c:v>1</c:v>
                </c:pt>
                <c:pt idx="1">
                  <c:v>1.0152964205816557</c:v>
                </c:pt>
                <c:pt idx="2">
                  <c:v>1.0215883668903807</c:v>
                </c:pt>
                <c:pt idx="3">
                  <c:v>1.0192953020134232</c:v>
                </c:pt>
                <c:pt idx="4">
                  <c:v>1.017281879194631</c:v>
                </c:pt>
                <c:pt idx="5">
                  <c:v>0.99944071588366878</c:v>
                </c:pt>
                <c:pt idx="6">
                  <c:v>0.9861017897091725</c:v>
                </c:pt>
                <c:pt idx="7">
                  <c:v>0.98187919463087281</c:v>
                </c:pt>
                <c:pt idx="8">
                  <c:v>0.9828859060402686</c:v>
                </c:pt>
                <c:pt idx="9">
                  <c:v>0.98794742729306539</c:v>
                </c:pt>
                <c:pt idx="10">
                  <c:v>0.98839485458612997</c:v>
                </c:pt>
                <c:pt idx="11">
                  <c:v>0.98271812080536924</c:v>
                </c:pt>
                <c:pt idx="12">
                  <c:v>0.97953020134228186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5AB-8947-944A-CFD74DE2BBC8}"/>
            </c:ext>
          </c:extLst>
        </c:ser>
        <c:ser>
          <c:idx val="1"/>
          <c:order val="1"/>
          <c:tx>
            <c:strRef>
              <c:f>'most &amp; least peaceful index'!$B$12</c:f>
              <c:strCache>
                <c:ptCount val="1"/>
                <c:pt idx="0">
                  <c:v>Least Peaceful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AB-8947-944A-CFD74DE2B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AB-8947-944A-CFD74DE2BB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AB-8947-944A-CFD74DE2BBC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AB-8947-944A-CFD74DE2BB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AB-8947-944A-CFD74DE2BBC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AB-8947-944A-CFD74DE2BBC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AB-8947-944A-CFD74DE2BBC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5AB-8947-944A-CFD74DE2BBC8}"/>
                </c:ext>
              </c:extLst>
            </c:dLbl>
            <c:dLbl>
              <c:idx val="8"/>
              <c:layout>
                <c:manualLayout>
                  <c:x val="0.10716896916327509"/>
                  <c:y val="-8.06292456703493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AEA6A5D1-1F4B-6542-B76D-33DC0B30E9CE}" type="SERIESNAME">
                      <a:rPr lang="en-US" sz="1000"/>
                      <a:pPr>
                        <a:defRPr sz="80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C00000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65AB-8947-944A-CFD74DE2BBC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AB-8947-944A-CFD74DE2BB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AB-8947-944A-CFD74DE2BBC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AB-8947-944A-CFD74DE2BBC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AB-8947-944A-CFD74DE2B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'most &amp; least peaceful index'!$C$10:$O$10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'most &amp; least peaceful index'!$C$12:$O$12</c:f>
              <c:numCache>
                <c:formatCode>0.000</c:formatCode>
                <c:ptCount val="13"/>
                <c:pt idx="0">
                  <c:v>1</c:v>
                </c:pt>
                <c:pt idx="1">
                  <c:v>1.0102985385599903</c:v>
                </c:pt>
                <c:pt idx="2">
                  <c:v>1.0193469655028724</c:v>
                </c:pt>
                <c:pt idx="3">
                  <c:v>1.0250468791856417</c:v>
                </c:pt>
                <c:pt idx="4">
                  <c:v>1.0225317736702682</c:v>
                </c:pt>
                <c:pt idx="5">
                  <c:v>1.0382325802899066</c:v>
                </c:pt>
                <c:pt idx="6">
                  <c:v>1.0662261511444475</c:v>
                </c:pt>
                <c:pt idx="7">
                  <c:v>1.0972854719171354</c:v>
                </c:pt>
                <c:pt idx="8">
                  <c:v>1.1152037384290268</c:v>
                </c:pt>
                <c:pt idx="9">
                  <c:v>1.1188201327499481</c:v>
                </c:pt>
                <c:pt idx="10">
                  <c:v>1.1175253742893714</c:v>
                </c:pt>
                <c:pt idx="11">
                  <c:v>1.1185522516891386</c:v>
                </c:pt>
                <c:pt idx="12">
                  <c:v>1.1296990802750246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5AB-8947-944A-CFD74DE2B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019104"/>
        <c:axId val="910019496"/>
      </c:lineChart>
      <c:catAx>
        <c:axId val="9100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9496"/>
        <c:crosses val="autoZero"/>
        <c:auto val="1"/>
        <c:lblAlgn val="ctr"/>
        <c:lblOffset val="100"/>
        <c:noMultiLvlLbl val="0"/>
      </c:catAx>
      <c:valAx>
        <c:axId val="910019496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900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 CHANGE IN GPI SCORE (2008</a:t>
                </a:r>
                <a:r>
                  <a:rPr lang="en-AU" sz="900" baseline="0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 = 1)</a:t>
                </a:r>
                <a:endParaRPr lang="en-AU" sz="900" dirty="0"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7164674521521554E-2"/>
              <c:y val="0.13408940868542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001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DEATHS FROM</a:t>
            </a:r>
            <a:r>
              <a:rPr lang="en-AU" sz="9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TERRORISM</a:t>
            </a:r>
            <a:endParaRPr lang="en-A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863620017692193"/>
          <c:y val="3.0237960219921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197348094278343"/>
          <c:y val="0.11112781379038382"/>
          <c:w val="0.73162098946986742"/>
          <c:h val="0.77403230379647825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Security'!$C$10</c:f>
              <c:strCache>
                <c:ptCount val="1"/>
                <c:pt idx="0">
                  <c:v>Deaths from Terrorism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'Safety and Security'!$B$11:$B$22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2019*</c:v>
                </c:pt>
              </c:strCache>
            </c:strRef>
          </c:cat>
          <c:val>
            <c:numRef>
              <c:f>'Safety and Security'!$C$11:$C$22</c:f>
              <c:numCache>
                <c:formatCode>General</c:formatCode>
                <c:ptCount val="12"/>
                <c:pt idx="0">
                  <c:v>8374</c:v>
                </c:pt>
                <c:pt idx="1">
                  <c:v>8999</c:v>
                </c:pt>
                <c:pt idx="2">
                  <c:v>7175</c:v>
                </c:pt>
                <c:pt idx="3">
                  <c:v>7401</c:v>
                </c:pt>
                <c:pt idx="4">
                  <c:v>11287</c:v>
                </c:pt>
                <c:pt idx="5">
                  <c:v>18145</c:v>
                </c:pt>
                <c:pt idx="6">
                  <c:v>33555</c:v>
                </c:pt>
                <c:pt idx="7">
                  <c:v>29510</c:v>
                </c:pt>
                <c:pt idx="8">
                  <c:v>25774</c:v>
                </c:pt>
                <c:pt idx="9">
                  <c:v>18814</c:v>
                </c:pt>
                <c:pt idx="10">
                  <c:v>15952</c:v>
                </c:pt>
                <c:pt idx="11">
                  <c:v>7800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4E-174B-99BF-B2CE8E6C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 Black" panose="020B0A04020102020204" pitchFamily="34" charset="0"/>
                  </a:rPr>
                  <a:t>TOTAL DEATHS</a:t>
                </a:r>
              </a:p>
            </c:rich>
          </c:tx>
          <c:layout>
            <c:manualLayout>
              <c:xMode val="edge"/>
              <c:yMode val="edge"/>
              <c:x val="2.8212045071658674E-3"/>
              <c:y val="0.23752513549539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REFUGEES AND IDPS</a:t>
            </a:r>
          </a:p>
        </c:rich>
      </c:tx>
      <c:layout>
        <c:manualLayout>
          <c:xMode val="edge"/>
          <c:yMode val="edge"/>
          <c:x val="0.32644758869931417"/>
          <c:y val="3.1042540501960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95847846911761"/>
          <c:y val="0.10983355983795957"/>
          <c:w val="0.80492419053218345"/>
          <c:h val="0.77494809947952836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Security'!$G$10</c:f>
              <c:strCache>
                <c:ptCount val="1"/>
                <c:pt idx="0">
                  <c:v>Internally Displaced People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5479890072855661E-2"/>
                  <c:y val="0.147539654604887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7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latin typeface="Arial Black" panose="020B0A04020102020204" pitchFamily="34" charset="0"/>
                      </a:rPr>
                      <a:t>Internally</a:t>
                    </a:r>
                    <a:r>
                      <a:rPr lang="en-US" baseline="0">
                        <a:latin typeface="Arial Black" panose="020B0A04020102020204" pitchFamily="34" charset="0"/>
                      </a:rPr>
                      <a:t> Displaced People</a:t>
                    </a:r>
                    <a:endParaRPr lang="en-US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7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7-9648-8A31-40FBABE9A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7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'Safety and Security'!$E$11:$E$22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'Safety and Security'!$G$11:$G$22</c:f>
              <c:numCache>
                <c:formatCode>_-* #,##0_-;\-* #,##0_-;_-* "-"??_-;_-@_-</c:formatCode>
                <c:ptCount val="12"/>
                <c:pt idx="0">
                  <c:v>14442227</c:v>
                </c:pt>
                <c:pt idx="1">
                  <c:v>15628057</c:v>
                </c:pt>
                <c:pt idx="2">
                  <c:v>14697804</c:v>
                </c:pt>
                <c:pt idx="3">
                  <c:v>15473378</c:v>
                </c:pt>
                <c:pt idx="4">
                  <c:v>17670368</c:v>
                </c:pt>
                <c:pt idx="5">
                  <c:v>23925555</c:v>
                </c:pt>
                <c:pt idx="6">
                  <c:v>32274619</c:v>
                </c:pt>
                <c:pt idx="7">
                  <c:v>37494172</c:v>
                </c:pt>
                <c:pt idx="8">
                  <c:v>36627127</c:v>
                </c:pt>
                <c:pt idx="9">
                  <c:v>39118516</c:v>
                </c:pt>
                <c:pt idx="10">
                  <c:v>41408938</c:v>
                </c:pt>
                <c:pt idx="11">
                  <c:v>43898951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7-9648-8A31-40FBABE9AD4C}"/>
            </c:ext>
          </c:extLst>
        </c:ser>
        <c:ser>
          <c:idx val="0"/>
          <c:order val="1"/>
          <c:tx>
            <c:strRef>
              <c:f>'Safety and Security'!$F$10</c:f>
              <c:strCache>
                <c:ptCount val="1"/>
                <c:pt idx="0">
                  <c:v>Refugees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9950925925925926E-2"/>
                  <c:y val="8.6124999999999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7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Refugees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7-9648-8A31-40FBABE9A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'Safety and Security'!$E$11:$E$22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'Safety and Security'!$F$11:$F$22</c:f>
              <c:numCache>
                <c:formatCode>_-* #,##0_-;\-* #,##0_-;_-* "-"??_-;_-@_-</c:formatCode>
                <c:ptCount val="12"/>
                <c:pt idx="0">
                  <c:v>10489812</c:v>
                </c:pt>
                <c:pt idx="1">
                  <c:v>10396538</c:v>
                </c:pt>
                <c:pt idx="2">
                  <c:v>10549681</c:v>
                </c:pt>
                <c:pt idx="3">
                  <c:v>10404804</c:v>
                </c:pt>
                <c:pt idx="4">
                  <c:v>10497957</c:v>
                </c:pt>
                <c:pt idx="5">
                  <c:v>11699279</c:v>
                </c:pt>
                <c:pt idx="6">
                  <c:v>14385316</c:v>
                </c:pt>
                <c:pt idx="7">
                  <c:v>16111285</c:v>
                </c:pt>
                <c:pt idx="8">
                  <c:v>17187488</c:v>
                </c:pt>
                <c:pt idx="9">
                  <c:v>19938577</c:v>
                </c:pt>
                <c:pt idx="10">
                  <c:v>20356406</c:v>
                </c:pt>
                <c:pt idx="11">
                  <c:v>22707304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F7-9648-8A31-40FBABE9A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487701695212479E-3"/>
                <c:y val="0.1908953287902045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AU" sz="800" b="1" dirty="0">
                      <a:latin typeface="Arial Black" panose="020B0A04020102020204" pitchFamily="34" charset="0"/>
                      <a:cs typeface="Arial" panose="020B0604020202020204" pitchFamily="34" charset="0"/>
                    </a:rPr>
                    <a:t>MILLIONS OF PEOPLE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="1" dirty="0"/>
              <a:t>HOMICIDE RATE</a:t>
            </a:r>
          </a:p>
        </c:rich>
      </c:tx>
      <c:layout>
        <c:manualLayout>
          <c:xMode val="edge"/>
          <c:yMode val="edge"/>
          <c:x val="0.3989905139049747"/>
          <c:y val="4.004935845416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48863205730922"/>
          <c:y val="0.11592311227133625"/>
          <c:w val="0.7248766107565896"/>
          <c:h val="0.76885854704615153"/>
        </c:manualLayout>
      </c:layout>
      <c:lineChart>
        <c:grouping val="standard"/>
        <c:varyColors val="0"/>
        <c:ser>
          <c:idx val="1"/>
          <c:order val="0"/>
          <c:tx>
            <c:strRef>
              <c:f>'Safety and Security'!$K$10</c:f>
              <c:strCache>
                <c:ptCount val="1"/>
                <c:pt idx="0">
                  <c:v>Homicide Rate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'Safety and Security'!$J$11:$J$22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'Safety and Security'!$K$11:$K$22</c:f>
              <c:numCache>
                <c:formatCode>0.0000</c:formatCode>
                <c:ptCount val="12"/>
                <c:pt idx="0">
                  <c:v>7.715568716883439</c:v>
                </c:pt>
                <c:pt idx="1">
                  <c:v>7.6557195957852784</c:v>
                </c:pt>
                <c:pt idx="2">
                  <c:v>7.8332914640797542</c:v>
                </c:pt>
                <c:pt idx="3">
                  <c:v>7.8111912115030693</c:v>
                </c:pt>
                <c:pt idx="4">
                  <c:v>7.61447298886503</c:v>
                </c:pt>
                <c:pt idx="5">
                  <c:v>7.5101034845521433</c:v>
                </c:pt>
                <c:pt idx="6">
                  <c:v>7.2972706129447857</c:v>
                </c:pt>
                <c:pt idx="7">
                  <c:v>7.0941111666932519</c:v>
                </c:pt>
                <c:pt idx="8">
                  <c:v>7.0571840985092047</c:v>
                </c:pt>
                <c:pt idx="9">
                  <c:v>7.1625214669447868</c:v>
                </c:pt>
                <c:pt idx="10">
                  <c:v>6.9623912091656432</c:v>
                </c:pt>
                <c:pt idx="11">
                  <c:v>6.7479689254785251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4-6B47-A7F6-F077BABC9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rial Black" panose="020B0A04020102020204" pitchFamily="34" charset="0"/>
                  </a:rPr>
                  <a:t>RATE PER 100,000</a:t>
                </a:r>
              </a:p>
            </c:rich>
          </c:tx>
          <c:layout>
            <c:manualLayout>
              <c:xMode val="edge"/>
              <c:yMode val="edge"/>
              <c:x val="2.3206157058564804E-2"/>
              <c:y val="0.26011326860841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BATTLE 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38680555555555"/>
          <c:y val="0.10274603174603175"/>
          <c:w val="0.73090833333333338"/>
          <c:h val="0.79593412698412702"/>
        </c:manualLayout>
      </c:layout>
      <c:lineChart>
        <c:grouping val="standard"/>
        <c:varyColors val="0"/>
        <c:ser>
          <c:idx val="1"/>
          <c:order val="0"/>
          <c:tx>
            <c:strRef>
              <c:f>'Ongoing Conflict'!$C$10</c:f>
              <c:strCache>
                <c:ptCount val="1"/>
                <c:pt idx="0">
                  <c:v>Battle Deaths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Conflict'!$B$11:$B$23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'Ongoing Conflict'!$C$11:$C$23</c:f>
              <c:numCache>
                <c:formatCode>General</c:formatCode>
                <c:ptCount val="13"/>
                <c:pt idx="0">
                  <c:v>19661</c:v>
                </c:pt>
                <c:pt idx="1">
                  <c:v>19138</c:v>
                </c:pt>
                <c:pt idx="2">
                  <c:v>28592</c:v>
                </c:pt>
                <c:pt idx="3">
                  <c:v>34532</c:v>
                </c:pt>
                <c:pt idx="4">
                  <c:v>21060</c:v>
                </c:pt>
                <c:pt idx="5">
                  <c:v>25002</c:v>
                </c:pt>
                <c:pt idx="6">
                  <c:v>63257</c:v>
                </c:pt>
                <c:pt idx="7">
                  <c:v>90596</c:v>
                </c:pt>
                <c:pt idx="8">
                  <c:v>104555</c:v>
                </c:pt>
                <c:pt idx="9">
                  <c:v>97328</c:v>
                </c:pt>
                <c:pt idx="10">
                  <c:v>85799</c:v>
                </c:pt>
                <c:pt idx="11">
                  <c:v>67101</c:v>
                </c:pt>
                <c:pt idx="12">
                  <c:v>53081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6D-684E-A305-C2802D0E5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rial Black" panose="020B0A04020102020204" pitchFamily="34" charset="0"/>
                  </a:rPr>
                  <a:t>NUMBER OF DEATHS</a:t>
                </a:r>
              </a:p>
            </c:rich>
          </c:tx>
          <c:layout>
            <c:manualLayout>
              <c:xMode val="edge"/>
              <c:yMode val="edge"/>
              <c:x val="0"/>
              <c:y val="0.23712028289681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TOTAL CONFLICTS</a:t>
            </a:r>
          </a:p>
        </c:rich>
      </c:tx>
      <c:layout>
        <c:manualLayout>
          <c:xMode val="edge"/>
          <c:yMode val="edge"/>
          <c:x val="0.3500583333333333"/>
          <c:y val="3.0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06635802469135"/>
          <c:y val="0.11629087301587304"/>
          <c:w val="0.77565586419753085"/>
          <c:h val="0.78159682539682551"/>
        </c:manualLayout>
      </c:layout>
      <c:lineChart>
        <c:grouping val="standard"/>
        <c:varyColors val="0"/>
        <c:ser>
          <c:idx val="0"/>
          <c:order val="0"/>
          <c:tx>
            <c:strRef>
              <c:f>'Ongoing Conflict'!$F$10</c:f>
              <c:strCache>
                <c:ptCount val="1"/>
                <c:pt idx="0">
                  <c:v>Total Conflicts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Conflict'!$E$11:$E$21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'Ongoing Conflict'!$F$11:$F$21</c:f>
              <c:numCache>
                <c:formatCode>General</c:formatCode>
                <c:ptCount val="11"/>
                <c:pt idx="0">
                  <c:v>104</c:v>
                </c:pt>
                <c:pt idx="1">
                  <c:v>88</c:v>
                </c:pt>
                <c:pt idx="2">
                  <c:v>81</c:v>
                </c:pt>
                <c:pt idx="3">
                  <c:v>103</c:v>
                </c:pt>
                <c:pt idx="4">
                  <c:v>106</c:v>
                </c:pt>
                <c:pt idx="5">
                  <c:v>117</c:v>
                </c:pt>
                <c:pt idx="6">
                  <c:v>142</c:v>
                </c:pt>
                <c:pt idx="7">
                  <c:v>154</c:v>
                </c:pt>
                <c:pt idx="8">
                  <c:v>146</c:v>
                </c:pt>
                <c:pt idx="9">
                  <c:v>164</c:v>
                </c:pt>
                <c:pt idx="10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C1-0849-84AB-E98061EE9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286712"/>
        <c:axId val="768287040"/>
      </c:lineChart>
      <c:catAx>
        <c:axId val="7682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7040"/>
        <c:crosses val="autoZero"/>
        <c:auto val="1"/>
        <c:lblAlgn val="ctr"/>
        <c:lblOffset val="100"/>
        <c:tickLblSkip val="2"/>
        <c:noMultiLvlLbl val="0"/>
      </c:catAx>
      <c:valAx>
        <c:axId val="768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800" b="1">
                    <a:latin typeface="Arial Black" panose="020B0A040201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AU" sz="800" b="1" baseline="0">
                    <a:latin typeface="Arial Black" panose="020B0A04020102020204" pitchFamily="34" charset="0"/>
                    <a:cs typeface="Arial" panose="020B0604020202020204" pitchFamily="34" charset="0"/>
                  </a:rPr>
                  <a:t> CONFLICTS</a:t>
                </a:r>
                <a:endParaRPr lang="en-AU" sz="800" b="1"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28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/>
              <a:t>INTENSITY OF INTERNAL CONFLICT</a:t>
            </a:r>
            <a:endParaRPr lang="en-US" sz="900" baseline="0" dirty="0"/>
          </a:p>
        </c:rich>
      </c:tx>
      <c:layout>
        <c:manualLayout>
          <c:xMode val="edge"/>
          <c:yMode val="edge"/>
          <c:x val="0.20222604166666666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55520833333333"/>
          <c:y val="0.12290476190476191"/>
          <c:w val="0.72698854166666671"/>
          <c:h val="0.77577539682539676"/>
        </c:manualLayout>
      </c:layout>
      <c:lineChart>
        <c:grouping val="standard"/>
        <c:varyColors val="0"/>
        <c:ser>
          <c:idx val="1"/>
          <c:order val="0"/>
          <c:tx>
            <c:strRef>
              <c:f>'Ongoing Conflict'!$I$10</c:f>
              <c:strCache>
                <c:ptCount val="1"/>
                <c:pt idx="0">
                  <c:v>Homicide Rate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'Ongoing Conflict'!$H$11:$H$23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'Ongoing Conflict'!$I$11:$I$23</c:f>
              <c:numCache>
                <c:formatCode>0.000</c:formatCode>
                <c:ptCount val="13"/>
                <c:pt idx="0">
                  <c:v>2.2919254658385095</c:v>
                </c:pt>
                <c:pt idx="1">
                  <c:v>2.3167701863354035</c:v>
                </c:pt>
                <c:pt idx="2">
                  <c:v>2.3447204968944098</c:v>
                </c:pt>
                <c:pt idx="3">
                  <c:v>2.3919753086419755</c:v>
                </c:pt>
                <c:pt idx="4">
                  <c:v>2.4228395061728394</c:v>
                </c:pt>
                <c:pt idx="5">
                  <c:v>2.425925925925926</c:v>
                </c:pt>
                <c:pt idx="6">
                  <c:v>2.4135802469135803</c:v>
                </c:pt>
                <c:pt idx="7">
                  <c:v>2.4074074074074074</c:v>
                </c:pt>
                <c:pt idx="8">
                  <c:v>2.4355828220858897</c:v>
                </c:pt>
                <c:pt idx="9">
                  <c:v>2.4417177914110431</c:v>
                </c:pt>
                <c:pt idx="10">
                  <c:v>2.4662576687116564</c:v>
                </c:pt>
                <c:pt idx="11">
                  <c:v>2.4846625766871164</c:v>
                </c:pt>
                <c:pt idx="12">
                  <c:v>2.5245398773006134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AE-7649-B0AA-C57334F6D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686400"/>
        <c:axId val="463690320"/>
      </c:lineChart>
      <c:catAx>
        <c:axId val="4636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90320"/>
        <c:crosses val="autoZero"/>
        <c:auto val="1"/>
        <c:lblAlgn val="ctr"/>
        <c:lblOffset val="100"/>
        <c:tickLblSkip val="2"/>
        <c:noMultiLvlLbl val="0"/>
      </c:catAx>
      <c:valAx>
        <c:axId val="463690320"/>
        <c:scaling>
          <c:orientation val="minMax"/>
          <c:max val="2.6"/>
          <c:min val="2.2000000000000002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 Black" panose="020B0A04020102020204" pitchFamily="34" charset="0"/>
                  </a:rPr>
                  <a:t>AVERAGE INTENSITY</a:t>
                </a:r>
              </a:p>
            </c:rich>
          </c:tx>
          <c:layout>
            <c:manualLayout>
              <c:xMode val="edge"/>
              <c:yMode val="edge"/>
              <c:x val="3.6933602477772477E-2"/>
              <c:y val="0.28070084714850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68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0.07501</cdr:x>
      <cdr:y>0.41572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14299" cy="1000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b="1" i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Less</a:t>
          </a:r>
          <a:r>
            <a:rPr lang="en-AU" sz="900" b="1" i="1" baseline="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 Peaceful -&gt;</a:t>
          </a:r>
          <a:endParaRPr lang="en-AU" sz="900" b="1" i="1" dirty="0">
            <a:solidFill>
              <a:schemeClr val="bg1">
                <a:lumMod val="50000"/>
              </a:schemeClr>
            </a:solidFill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0.51998</cdr:y>
    </cdr:from>
    <cdr:to>
      <cdr:x>0.07501</cdr:x>
      <cdr:y>0.93572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250950"/>
          <a:ext cx="314298" cy="100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b="1" i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&lt;- More Peaceful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0.01203</cdr:x>
      <cdr:y>0.62253</cdr:y>
    </cdr:from>
    <cdr:to>
      <cdr:x>0.0645</cdr:x>
      <cdr:y>0.92318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11" y="2134898"/>
          <a:ext cx="350643" cy="10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b="1" i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&lt;- More Peaceful</a:t>
          </a:r>
        </a:p>
      </cdr:txBody>
    </cdr:sp>
  </cdr:relSizeAnchor>
  <cdr:relSizeAnchor xmlns:cdr="http://schemas.openxmlformats.org/drawingml/2006/chartDrawing">
    <cdr:from>
      <cdr:x>0.00897</cdr:x>
      <cdr:y>0</cdr:y>
    </cdr:from>
    <cdr:to>
      <cdr:x>0.05189</cdr:x>
      <cdr:y>0.3063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945" y="-1007895"/>
          <a:ext cx="286802" cy="1050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b="1" i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Less</a:t>
          </a:r>
          <a:r>
            <a:rPr lang="en-AU" sz="900" b="1" i="1" baseline="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rPr>
            <a:t> Peaceful -&gt;</a:t>
          </a:r>
          <a:endParaRPr lang="en-AU" sz="900" b="1" i="1" dirty="0">
            <a:solidFill>
              <a:schemeClr val="bg1">
                <a:lumMod val="50000"/>
              </a:schemeClr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0.01053</cdr:x>
      <cdr:y>0.95122</cdr:y>
    </cdr:from>
    <cdr:to>
      <cdr:x>0.10175</cdr:x>
      <cdr:y>0.98716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1" y="3529014"/>
          <a:ext cx="4953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0.94448</cdr:y>
    </cdr:from>
    <cdr:to>
      <cdr:x>0.39067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3696253"/>
          <a:ext cx="2152099" cy="217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Source: Federal Reserve Bank of St Louis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0.05621</cdr:x>
      <cdr:y>0.73296</cdr:y>
    </cdr:from>
    <cdr:to>
      <cdr:x>0.23028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5275" y="2509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0.05621</cdr:x>
      <cdr:y>0.73296</cdr:y>
    </cdr:from>
    <cdr:to>
      <cdr:x>0.23028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5275" y="2509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0.8527</cdr:x>
      <cdr:y>0.5961</cdr:y>
    </cdr:from>
    <cdr:to>
      <cdr:x>0.97056</cdr:x>
      <cdr:y>0.6468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4879028" y="2352421"/>
          <a:ext cx="674381" cy="20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800" b="1" dirty="0">
              <a:latin typeface="Arial Black" panose="020B0A04020102020204" pitchFamily="34" charset="0"/>
              <a:cs typeface="Arial" panose="020B0604020202020204" pitchFamily="34" charset="0"/>
            </a:rPr>
            <a:t>r = 0.91</a:t>
          </a:r>
        </a:p>
      </cdr:txBody>
    </cdr:sp>
  </cdr:relSizeAnchor>
  <cdr:relSizeAnchor xmlns:cdr="http://schemas.openxmlformats.org/drawingml/2006/chartDrawing">
    <cdr:from>
      <cdr:x>0.81165</cdr:x>
      <cdr:y>0.92281</cdr:y>
    </cdr:from>
    <cdr:to>
      <cdr:x>1</cdr:x>
      <cdr:y>0.9854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5059525" y="3226424"/>
          <a:ext cx="247004" cy="1077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         Less Peaceful </a:t>
          </a:r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sym typeface="Wingdings" panose="05000000000000000000" pitchFamily="2" charset="2"/>
            </a:rPr>
            <a:t></a:t>
          </a:r>
          <a:endParaRPr lang="en-AU" sz="900" i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0.10077</cdr:x>
      <cdr:y>0.92164</cdr:y>
    </cdr:from>
    <cdr:to>
      <cdr:x>0.34513</cdr:x>
      <cdr:y>0.98424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1152172" y="3061566"/>
          <a:ext cx="247043" cy="1398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sym typeface="Wingdings" panose="05000000000000000000" pitchFamily="2" charset="2"/>
            </a:rPr>
            <a:t> </a:t>
          </a:r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More Peaceful </a:t>
          </a:r>
        </a:p>
      </cdr:txBody>
    </cdr:sp>
  </cdr:relSizeAnchor>
  <cdr:relSizeAnchor xmlns:cdr="http://schemas.openxmlformats.org/drawingml/2006/chartDrawing">
    <cdr:from>
      <cdr:x>0.01458</cdr:x>
      <cdr:y>0.93465</cdr:y>
    </cdr:from>
    <cdr:to>
      <cdr:x>0.36251</cdr:x>
      <cdr:y>0.99231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00665" y="4027386"/>
          <a:ext cx="2401956" cy="24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0.02556</cdr:x>
      <cdr:y>0</cdr:y>
    </cdr:from>
    <cdr:to>
      <cdr:x>0.06733</cdr:x>
      <cdr:y>0.24832</cdr:y>
    </cdr:to>
    <cdr:sp macro="" textlink="">
      <cdr:nvSpPr>
        <cdr:cNvPr id="11" name="TextBox 1"/>
        <cdr:cNvSpPr txBox="1"/>
      </cdr:nvSpPr>
      <cdr:spPr>
        <a:xfrm xmlns:a="http://schemas.openxmlformats.org/drawingml/2006/main" rot="10800000">
          <a:off x="146279" y="0"/>
          <a:ext cx="239003" cy="979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More Food Secure</a:t>
          </a:r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sym typeface="Wingdings" panose="05000000000000000000" pitchFamily="2" charset="2"/>
            </a:rPr>
            <a:t></a:t>
          </a:r>
          <a:endParaRPr lang="en-AU" sz="900" i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cdr:txBody>
    </cdr:sp>
  </cdr:relSizeAnchor>
  <cdr:relSizeAnchor xmlns:cdr="http://schemas.openxmlformats.org/drawingml/2006/chartDrawing">
    <cdr:from>
      <cdr:x>0.03581</cdr:x>
      <cdr:y>0.64788</cdr:y>
    </cdr:from>
    <cdr:to>
      <cdr:x>0.06927</cdr:x>
      <cdr:y>0.89858</cdr:y>
    </cdr:to>
    <cdr:sp macro="" textlink="">
      <cdr:nvSpPr>
        <cdr:cNvPr id="10" name="TextBox 1"/>
        <cdr:cNvSpPr txBox="1"/>
      </cdr:nvSpPr>
      <cdr:spPr>
        <a:xfrm xmlns:a="http://schemas.openxmlformats.org/drawingml/2006/main" rot="10800000">
          <a:off x="204919" y="2556778"/>
          <a:ext cx="191454" cy="98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sym typeface="Wingdings" panose="05000000000000000000" pitchFamily="2" charset="2"/>
            </a:rPr>
            <a:t> Less Food</a:t>
          </a:r>
          <a:r>
            <a:rPr lang="en-AU" sz="900" i="1" baseline="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sym typeface="Wingdings" panose="05000000000000000000" pitchFamily="2" charset="2"/>
            </a:rPr>
            <a:t> Secure</a:t>
          </a:r>
          <a:r>
            <a:rPr lang="en-AU" sz="900" i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923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846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768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691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614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98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39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114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93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54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9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42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05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410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27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98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828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e640f32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72e640f32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1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e640f32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72e640f32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35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59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269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47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701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56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75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14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8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1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14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5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97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86057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A4C8F-53E9-C447-B06E-D701EA830BDE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192EFD-1734-5B41-8D12-6C356F28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C312-3A50-7E4F-AC1B-52260D1266FF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29509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Image Placeholder">
  <p:cSld name="1_Big Image Placehol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235" y="198573"/>
            <a:ext cx="604217" cy="461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3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235" y="198573"/>
            <a:ext cx="604217" cy="4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45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45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1800" y="317764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l="21169" t="11113" r="21074" b="8446"/>
          <a:stretch/>
        </p:blipFill>
        <p:spPr>
          <a:xfrm>
            <a:off x="431800" y="3376082"/>
            <a:ext cx="1345130" cy="1321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90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236" y="198573"/>
            <a:ext cx="604217" cy="4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0" y="49296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l="21169" t="11113" r="18064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87464" y="4932231"/>
            <a:ext cx="16482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3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Placeholder">
  <p:cSld name="Big Image Placehol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l="21169" t="11113" r="21074" b="8446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235" y="198573"/>
            <a:ext cx="604217" cy="461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BG">
  <p:cSld name="Full Image B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225001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F36F-83D5-4DDA-8206-6543BEC8A507}" type="slidenum">
              <a:rPr kumimoji="0" lang="en-A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A67-15ED-4A6F-BF6B-794FA68661BF}" type="datetimeFigureOut">
              <a:rPr lang="en-AU" smtClean="0"/>
              <a:t>22/10/20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fld id="{7E73F36F-83D5-4DDA-8206-6543BEC8A507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A4C8F-53E9-C447-B06E-D701EA830BDE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192EFD-1734-5B41-8D12-6C356F28605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/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C312-3A50-7E4F-AC1B-52260D1266FF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06419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A4C8F-53E9-C447-B06E-D701EA830BDE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192EFD-1734-5B41-8D12-6C356F28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C312-3A50-7E4F-AC1B-52260D1266FF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9149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10832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F36F-83D5-4DDA-8206-6543BEC8A507}" type="slidenum">
              <a:rPr kumimoji="0" lang="en-A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3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3A7A67-15ED-4A6F-BF6B-794FA68661BF}" type="datetimeFigureOut">
              <a:rPr lang="en-AU" smtClean="0"/>
              <a:pPr/>
              <a:t>22/10/20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4234" r:id="rId2"/>
    <p:sldLayoutId id="2147484230" r:id="rId3"/>
    <p:sldLayoutId id="2147484235" r:id="rId4"/>
    <p:sldLayoutId id="2147484236" r:id="rId5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52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6225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71462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45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45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236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0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B8DE5347-C6C9-EC44-9D36-B4B72DEFD8DA}"/>
              </a:ext>
            </a:extLst>
          </p:cNvPr>
          <p:cNvSpPr txBox="1"/>
          <p:nvPr/>
        </p:nvSpPr>
        <p:spPr>
          <a:xfrm>
            <a:off x="431801" y="700088"/>
            <a:ext cx="220967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2020</a:t>
            </a:r>
            <a:endParaRPr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03A1584C-067A-3D4B-8B86-D33DA4EC1A0F}"/>
              </a:ext>
            </a:extLst>
          </p:cNvPr>
          <p:cNvSpPr txBox="1"/>
          <p:nvPr/>
        </p:nvSpPr>
        <p:spPr>
          <a:xfrm>
            <a:off x="409129" y="1191295"/>
            <a:ext cx="4162871" cy="285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6600" b="1" spc="-5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PEACE INDEX 2020</a:t>
            </a:r>
            <a:endParaRPr lang="en-AU" sz="6600" b="1" cap="none" spc="-5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578B4648-133E-7F48-AF26-3EB705C48DF8}"/>
              </a:ext>
            </a:extLst>
          </p:cNvPr>
          <p:cNvSpPr txBox="1"/>
          <p:nvPr/>
        </p:nvSpPr>
        <p:spPr>
          <a:xfrm>
            <a:off x="431800" y="4041385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peace in a complex world</a:t>
            </a:r>
            <a:endParaRPr sz="16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4" y="205786"/>
            <a:ext cx="390633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2020 highlights - continued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25" name="Google Shape;2344;p335">
            <a:extLst>
              <a:ext uri="{FF2B5EF4-FFF2-40B4-BE49-F238E27FC236}">
                <a16:creationId xmlns:a16="http://schemas.microsoft.com/office/drawing/2014/main" id="{1D2F44D0-9DE7-4F4B-B29D-C40034440701}"/>
              </a:ext>
            </a:extLst>
          </p:cNvPr>
          <p:cNvSpPr txBox="1"/>
          <p:nvPr/>
        </p:nvSpPr>
        <p:spPr>
          <a:xfrm>
            <a:off x="894525" y="1446329"/>
            <a:ext cx="4925232" cy="50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Afghanistan remains the world’s least peaceful nation. It has now been deteriorating for over a decade</a:t>
            </a:r>
          </a:p>
        </p:txBody>
      </p:sp>
      <p:sp>
        <p:nvSpPr>
          <p:cNvPr id="26" name="Google Shape;2344;p335">
            <a:extLst>
              <a:ext uri="{FF2B5EF4-FFF2-40B4-BE49-F238E27FC236}">
                <a16:creationId xmlns:a16="http://schemas.microsoft.com/office/drawing/2014/main" id="{1675B9CC-100D-2F4F-AD5E-CB42A1CC0AD4}"/>
              </a:ext>
            </a:extLst>
          </p:cNvPr>
          <p:cNvSpPr txBox="1"/>
          <p:nvPr/>
        </p:nvSpPr>
        <p:spPr>
          <a:xfrm>
            <a:off x="894526" y="2440110"/>
            <a:ext cx="5878992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South America and Central America had the largest </a:t>
            </a:r>
          </a:p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regional deteriorations</a:t>
            </a:r>
          </a:p>
        </p:txBody>
      </p:sp>
      <p:sp>
        <p:nvSpPr>
          <p:cNvPr id="27" name="Google Shape;2344;p335">
            <a:extLst>
              <a:ext uri="{FF2B5EF4-FFF2-40B4-BE49-F238E27FC236}">
                <a16:creationId xmlns:a16="http://schemas.microsoft.com/office/drawing/2014/main" id="{43D904D2-E9D7-3448-BFA9-41F2D5E535CE}"/>
              </a:ext>
            </a:extLst>
          </p:cNvPr>
          <p:cNvSpPr txBox="1"/>
          <p:nvPr/>
        </p:nvSpPr>
        <p:spPr>
          <a:xfrm>
            <a:off x="894524" y="1975402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Benin and Nicaragua had the largest deteriorations</a:t>
            </a:r>
          </a:p>
        </p:txBody>
      </p:sp>
      <p:sp>
        <p:nvSpPr>
          <p:cNvPr id="28" name="Google Shape;2344;p335">
            <a:extLst>
              <a:ext uri="{FF2B5EF4-FFF2-40B4-BE49-F238E27FC236}">
                <a16:creationId xmlns:a16="http://schemas.microsoft.com/office/drawing/2014/main" id="{944A2DD9-B0DB-0440-B989-AF8E4E16695D}"/>
              </a:ext>
            </a:extLst>
          </p:cNvPr>
          <p:cNvSpPr txBox="1"/>
          <p:nvPr/>
        </p:nvSpPr>
        <p:spPr>
          <a:xfrm>
            <a:off x="894526" y="2990034"/>
            <a:ext cx="4904405" cy="17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Middle East and North Africa remains the least peaceful region. However, it did improve on deaths from terrorism and internal conflict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094" y="1443683"/>
            <a:ext cx="120822" cy="19117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33C0375-6076-8A4D-A3B6-8F5732132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094" y="1946957"/>
            <a:ext cx="120822" cy="191173"/>
          </a:xfrm>
          <a:prstGeom prst="rect">
            <a:avLst/>
          </a:prstGeom>
        </p:spPr>
      </p:pic>
      <p:pic>
        <p:nvPicPr>
          <p:cNvPr id="32" name="Graphic 33">
            <a:extLst>
              <a:ext uri="{FF2B5EF4-FFF2-40B4-BE49-F238E27FC236}">
                <a16:creationId xmlns:a16="http://schemas.microsoft.com/office/drawing/2014/main" id="{7B75D16A-2739-4347-A19B-29420DA7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094" y="2414347"/>
            <a:ext cx="120822" cy="191173"/>
          </a:xfrm>
          <a:prstGeom prst="rect">
            <a:avLst/>
          </a:prstGeom>
        </p:spPr>
      </p:pic>
      <p:pic>
        <p:nvPicPr>
          <p:cNvPr id="46" name="Graphic 34">
            <a:extLst>
              <a:ext uri="{FF2B5EF4-FFF2-40B4-BE49-F238E27FC236}">
                <a16:creationId xmlns:a16="http://schemas.microsoft.com/office/drawing/2014/main" id="{19468234-7FB0-0243-9C79-67D75817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094" y="2974771"/>
            <a:ext cx="120822" cy="19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E068F-47D2-FF4A-BE0E-3345351CBF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4" y="1132492"/>
            <a:ext cx="3273395" cy="29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10 most peaceful countries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BE46AA-1FDA-0943-9C9F-126DC450F545}"/>
              </a:ext>
            </a:extLst>
          </p:cNvPr>
          <p:cNvGrpSpPr/>
          <p:nvPr/>
        </p:nvGrpSpPr>
        <p:grpSpPr>
          <a:xfrm>
            <a:off x="2053842" y="1217989"/>
            <a:ext cx="1811479" cy="465929"/>
            <a:chOff x="2155802" y="1222354"/>
            <a:chExt cx="1811479" cy="465929"/>
          </a:xfrm>
        </p:grpSpPr>
        <p:sp>
          <p:nvSpPr>
            <p:cNvPr id="16" name="TextBox 15"/>
            <p:cNvSpPr txBox="1"/>
            <p:nvPr/>
          </p:nvSpPr>
          <p:spPr>
            <a:xfrm>
              <a:off x="2711932" y="1249697"/>
              <a:ext cx="1105780" cy="438586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ICELAND</a:t>
              </a:r>
            </a:p>
            <a:p>
              <a:r>
                <a:rPr lang="en-US" sz="1200" i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</a:t>
              </a:r>
              <a:endParaRPr 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5021D7EA-DE0D-1E4E-BE76-1009DC5DA71A}"/>
                </a:ext>
              </a:extLst>
            </p:cNvPr>
            <p:cNvSpPr/>
            <p:nvPr/>
          </p:nvSpPr>
          <p:spPr>
            <a:xfrm>
              <a:off x="3762629" y="1522556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97CF00-515C-364C-8638-345A115E568F}"/>
                </a:ext>
              </a:extLst>
            </p:cNvPr>
            <p:cNvSpPr/>
            <p:nvPr/>
          </p:nvSpPr>
          <p:spPr>
            <a:xfrm>
              <a:off x="2155802" y="1222354"/>
              <a:ext cx="460827" cy="460827"/>
            </a:xfrm>
            <a:prstGeom prst="ellipse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A94EB0-7B11-A44D-8745-8594F366853A}"/>
                </a:ext>
              </a:extLst>
            </p:cNvPr>
            <p:cNvSpPr txBox="1"/>
            <p:nvPr/>
          </p:nvSpPr>
          <p:spPr>
            <a:xfrm>
              <a:off x="2192410" y="1242745"/>
              <a:ext cx="381722" cy="34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  <a:ea typeface="Roboto" panose="020000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C1C21D-5FEA-9741-9F08-27E37E2299A7}"/>
              </a:ext>
            </a:extLst>
          </p:cNvPr>
          <p:cNvGrpSpPr/>
          <p:nvPr/>
        </p:nvGrpSpPr>
        <p:grpSpPr>
          <a:xfrm>
            <a:off x="2053842" y="1792147"/>
            <a:ext cx="1838374" cy="484087"/>
            <a:chOff x="2155802" y="1796512"/>
            <a:chExt cx="1838374" cy="484087"/>
          </a:xfrm>
        </p:grpSpPr>
        <p:sp>
          <p:nvSpPr>
            <p:cNvPr id="26" name="TextBox 25"/>
            <p:cNvSpPr txBox="1"/>
            <p:nvPr/>
          </p:nvSpPr>
          <p:spPr>
            <a:xfrm>
              <a:off x="2711931" y="1842013"/>
              <a:ext cx="1282245" cy="438586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NEW ZEALAND</a:t>
              </a:r>
            </a:p>
            <a:p>
              <a:r>
                <a:rPr lang="en-US" sz="1200" i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</a:t>
              </a:r>
              <a:endParaRPr 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61B3AF-D373-824C-B637-7D931D37C062}"/>
                </a:ext>
              </a:extLst>
            </p:cNvPr>
            <p:cNvSpPr/>
            <p:nvPr/>
          </p:nvSpPr>
          <p:spPr>
            <a:xfrm>
              <a:off x="2155802" y="1796512"/>
              <a:ext cx="460827" cy="460827"/>
            </a:xfrm>
            <a:prstGeom prst="ellipse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871C0D-FE3E-1347-8FDF-1A166A90A904}"/>
                </a:ext>
              </a:extLst>
            </p:cNvPr>
            <p:cNvSpPr txBox="1"/>
            <p:nvPr/>
          </p:nvSpPr>
          <p:spPr>
            <a:xfrm>
              <a:off x="2192410" y="1817591"/>
              <a:ext cx="381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Left-Right Arrow 28">
              <a:extLst>
                <a:ext uri="{FF2B5EF4-FFF2-40B4-BE49-F238E27FC236}">
                  <a16:creationId xmlns:a16="http://schemas.microsoft.com/office/drawing/2014/main" id="{A074A12D-8139-EE44-A1FA-7675978C3C23}"/>
                </a:ext>
              </a:extLst>
            </p:cNvPr>
            <p:cNvSpPr/>
            <p:nvPr/>
          </p:nvSpPr>
          <p:spPr>
            <a:xfrm>
              <a:off x="3755541" y="2119855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6EDAFA-3574-E940-85F1-A35C4BCED50A}"/>
              </a:ext>
            </a:extLst>
          </p:cNvPr>
          <p:cNvGrpSpPr/>
          <p:nvPr/>
        </p:nvGrpSpPr>
        <p:grpSpPr>
          <a:xfrm>
            <a:off x="4871470" y="1217989"/>
            <a:ext cx="1807934" cy="465929"/>
            <a:chOff x="4973430" y="1222354"/>
            <a:chExt cx="1807934" cy="465929"/>
          </a:xfrm>
        </p:grpSpPr>
        <p:sp>
          <p:nvSpPr>
            <p:cNvPr id="69" name="TextBox 68"/>
            <p:cNvSpPr txBox="1"/>
            <p:nvPr/>
          </p:nvSpPr>
          <p:spPr>
            <a:xfrm>
              <a:off x="5529662" y="1249697"/>
              <a:ext cx="1082497" cy="438586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CANADA</a:t>
              </a:r>
            </a:p>
            <a:p>
              <a:r>
                <a:rPr lang="en-US" sz="1200" i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</a:t>
              </a:r>
              <a:endParaRPr 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890D263-F5DA-0542-81E8-5C56F3796094}"/>
                </a:ext>
              </a:extLst>
            </p:cNvPr>
            <p:cNvSpPr/>
            <p:nvPr/>
          </p:nvSpPr>
          <p:spPr>
            <a:xfrm>
              <a:off x="4973430" y="1222354"/>
              <a:ext cx="460827" cy="460827"/>
            </a:xfrm>
            <a:prstGeom prst="ellipse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83CC3F-1432-CE4B-BC37-D53041FB4A38}"/>
                </a:ext>
              </a:extLst>
            </p:cNvPr>
            <p:cNvSpPr txBox="1"/>
            <p:nvPr/>
          </p:nvSpPr>
          <p:spPr>
            <a:xfrm>
              <a:off x="5010038" y="1251889"/>
              <a:ext cx="381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  <a:ea typeface="Roboto" panose="02000000000000000000" pitchFamily="2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2" name="Left-Right Arrow 71">
              <a:extLst>
                <a:ext uri="{FF2B5EF4-FFF2-40B4-BE49-F238E27FC236}">
                  <a16:creationId xmlns:a16="http://schemas.microsoft.com/office/drawing/2014/main" id="{2AD5AB24-D511-B44E-BC7D-FF3718C96AB5}"/>
                </a:ext>
              </a:extLst>
            </p:cNvPr>
            <p:cNvSpPr/>
            <p:nvPr/>
          </p:nvSpPr>
          <p:spPr>
            <a:xfrm>
              <a:off x="6576712" y="1522556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842" y="2419468"/>
            <a:ext cx="1838374" cy="487232"/>
            <a:chOff x="2053842" y="2419468"/>
            <a:chExt cx="1838374" cy="4872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A6317E-4983-C846-B7FF-376DCB16CEF1}"/>
                </a:ext>
              </a:extLst>
            </p:cNvPr>
            <p:cNvGrpSpPr/>
            <p:nvPr/>
          </p:nvGrpSpPr>
          <p:grpSpPr>
            <a:xfrm>
              <a:off x="2053842" y="2419468"/>
              <a:ext cx="1838374" cy="487232"/>
              <a:chOff x="2155802" y="2423833"/>
              <a:chExt cx="1838374" cy="4872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711931" y="2472480"/>
                <a:ext cx="1282245" cy="438585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PORTUGAL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E5D195-0FE4-DD4C-884A-66D6843A3C93}"/>
                  </a:ext>
                </a:extLst>
              </p:cNvPr>
              <p:cNvGrpSpPr/>
              <p:nvPr/>
            </p:nvGrpSpPr>
            <p:grpSpPr>
              <a:xfrm>
                <a:off x="2155802" y="2423833"/>
                <a:ext cx="460827" cy="460827"/>
                <a:chOff x="648586" y="1468990"/>
                <a:chExt cx="540532" cy="54053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221D06E-F0C0-C241-BB2C-4702B1C4DFA8}"/>
                    </a:ext>
                  </a:extLst>
                </p:cNvPr>
                <p:cNvSpPr/>
                <p:nvPr/>
              </p:nvSpPr>
              <p:spPr>
                <a:xfrm>
                  <a:off x="648586" y="1468990"/>
                  <a:ext cx="540532" cy="540532"/>
                </a:xfrm>
                <a:prstGeom prst="ellipse">
                  <a:avLst/>
                </a:prstGeom>
                <a:solidFill>
                  <a:srgbClr val="55C1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0F722DC-6B9F-1A42-B989-B71195FC4D06}"/>
                    </a:ext>
                  </a:extLst>
                </p:cNvPr>
                <p:cNvSpPr txBox="1"/>
                <p:nvPr/>
              </p:nvSpPr>
              <p:spPr>
                <a:xfrm>
                  <a:off x="691526" y="1515166"/>
                  <a:ext cx="447745" cy="469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+mn-lt"/>
                      <a:ea typeface="Roboto" panose="02000000000000000000" pitchFamily="2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73" name="Left-Right Arrow 72">
              <a:extLst>
                <a:ext uri="{FF2B5EF4-FFF2-40B4-BE49-F238E27FC236}">
                  <a16:creationId xmlns:a16="http://schemas.microsoft.com/office/drawing/2014/main" id="{5021D7EA-DE0D-1E4E-BE76-1009DC5DA71A}"/>
                </a:ext>
              </a:extLst>
            </p:cNvPr>
            <p:cNvSpPr/>
            <p:nvPr/>
          </p:nvSpPr>
          <p:spPr>
            <a:xfrm>
              <a:off x="3645640" y="2735894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3842" y="3068054"/>
            <a:ext cx="1838374" cy="469114"/>
            <a:chOff x="2053842" y="3068054"/>
            <a:chExt cx="1838374" cy="46911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CB573B-53FC-9345-92B4-0A0A6F69D6A5}"/>
                </a:ext>
              </a:extLst>
            </p:cNvPr>
            <p:cNvGrpSpPr/>
            <p:nvPr/>
          </p:nvGrpSpPr>
          <p:grpSpPr>
            <a:xfrm>
              <a:off x="2053842" y="3068054"/>
              <a:ext cx="1838374" cy="469114"/>
              <a:chOff x="2155802" y="3072419"/>
              <a:chExt cx="1838374" cy="469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711932" y="3102947"/>
                <a:ext cx="1282244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AUSTRIA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</a:t>
                </a:r>
                <a:endPara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2625F2D-5856-4944-8213-92B80ADBFFB3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00A08F-2C82-6B4F-95AD-E0353C8CDAC5}"/>
                  </a:ext>
                </a:extLst>
              </p:cNvPr>
              <p:cNvSpPr txBox="1"/>
              <p:nvPr/>
            </p:nvSpPr>
            <p:spPr>
              <a:xfrm>
                <a:off x="2184459" y="3094826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74" name="Left-Right Arrow 73">
              <a:extLst>
                <a:ext uri="{FF2B5EF4-FFF2-40B4-BE49-F238E27FC236}">
                  <a16:creationId xmlns:a16="http://schemas.microsoft.com/office/drawing/2014/main" id="{5021D7EA-DE0D-1E4E-BE76-1009DC5DA71A}"/>
                </a:ext>
              </a:extLst>
            </p:cNvPr>
            <p:cNvSpPr/>
            <p:nvPr/>
          </p:nvSpPr>
          <p:spPr>
            <a:xfrm>
              <a:off x="3648651" y="3372374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3842" y="3684742"/>
            <a:ext cx="1796450" cy="482893"/>
            <a:chOff x="2053842" y="3684742"/>
            <a:chExt cx="1796450" cy="4828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281491-FD7D-E943-A51B-5544BDE49D54}"/>
                </a:ext>
              </a:extLst>
            </p:cNvPr>
            <p:cNvGrpSpPr/>
            <p:nvPr/>
          </p:nvGrpSpPr>
          <p:grpSpPr>
            <a:xfrm>
              <a:off x="2053842" y="3684742"/>
              <a:ext cx="1742121" cy="482893"/>
              <a:chOff x="2155802" y="3689107"/>
              <a:chExt cx="1742121" cy="48289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695763" y="3733414"/>
                <a:ext cx="1202160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DENMARK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06EF1F8-2C12-E54D-A410-F9ABFFA192FD}"/>
                  </a:ext>
                </a:extLst>
              </p:cNvPr>
              <p:cNvSpPr/>
              <p:nvPr/>
            </p:nvSpPr>
            <p:spPr>
              <a:xfrm>
                <a:off x="2155802" y="3689107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E5E6712-2B81-5B44-A892-C60EC4A1E1B7}"/>
                  </a:ext>
                </a:extLst>
              </p:cNvPr>
              <p:cNvSpPr txBox="1"/>
              <p:nvPr/>
            </p:nvSpPr>
            <p:spPr>
              <a:xfrm>
                <a:off x="2192410" y="3718642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75" name="Left-Right Arrow 74">
              <a:extLst>
                <a:ext uri="{FF2B5EF4-FFF2-40B4-BE49-F238E27FC236}">
                  <a16:creationId xmlns:a16="http://schemas.microsoft.com/office/drawing/2014/main" id="{5021D7EA-DE0D-1E4E-BE76-1009DC5DA71A}"/>
                </a:ext>
              </a:extLst>
            </p:cNvPr>
            <p:cNvSpPr/>
            <p:nvPr/>
          </p:nvSpPr>
          <p:spPr>
            <a:xfrm>
              <a:off x="3645640" y="3996459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1470" y="3068054"/>
            <a:ext cx="1858599" cy="469115"/>
            <a:chOff x="4871470" y="3068054"/>
            <a:chExt cx="1858599" cy="46911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DF7836-AB59-B046-8C8C-8F882D4ACB93}"/>
                </a:ext>
              </a:extLst>
            </p:cNvPr>
            <p:cNvGrpSpPr/>
            <p:nvPr/>
          </p:nvGrpSpPr>
          <p:grpSpPr>
            <a:xfrm>
              <a:off x="4871470" y="3068054"/>
              <a:ext cx="1807173" cy="469115"/>
              <a:chOff x="4973430" y="3072419"/>
              <a:chExt cx="1807173" cy="469115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529663" y="3102948"/>
                <a:ext cx="1250940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JAPAN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r>
                  <a:rPr lang="en-AU" sz="1200" b="1" dirty="0"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2</a:t>
                </a:r>
                <a:endParaRPr lang="en-US" sz="1200" b="1" dirty="0">
                  <a:latin typeface="+mn-lt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5C179CB-9B9C-8C4F-981F-48C10161A337}"/>
                  </a:ext>
                </a:extLst>
              </p:cNvPr>
              <p:cNvSpPr/>
              <p:nvPr/>
            </p:nvSpPr>
            <p:spPr>
              <a:xfrm>
                <a:off x="4973430" y="3072419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35C9C2-1A3B-C041-ADE6-B9B66D76E364}"/>
                  </a:ext>
                </a:extLst>
              </p:cNvPr>
              <p:cNvSpPr txBox="1"/>
              <p:nvPr/>
            </p:nvSpPr>
            <p:spPr>
              <a:xfrm>
                <a:off x="5010038" y="3092810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76" name="Up Arrow 75">
              <a:extLst>
                <a:ext uri="{FF2B5EF4-FFF2-40B4-BE49-F238E27FC236}">
                  <a16:creationId xmlns:a16="http://schemas.microsoft.com/office/drawing/2014/main" id="{C68622F9-4866-8F4F-8644-292E887FB94E}"/>
                </a:ext>
              </a:extLst>
            </p:cNvPr>
            <p:cNvSpPr/>
            <p:nvPr/>
          </p:nvSpPr>
          <p:spPr>
            <a:xfrm>
              <a:off x="6602750" y="3317875"/>
              <a:ext cx="127319" cy="153734"/>
            </a:xfrm>
            <a:prstGeom prst="upArrow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71470" y="2419468"/>
            <a:ext cx="2457030" cy="487232"/>
            <a:chOff x="4871470" y="2419468"/>
            <a:chExt cx="2457030" cy="487232"/>
          </a:xfrm>
        </p:grpSpPr>
        <p:sp>
          <p:nvSpPr>
            <p:cNvPr id="31" name="TextBox 30"/>
            <p:cNvSpPr txBox="1"/>
            <p:nvPr/>
          </p:nvSpPr>
          <p:spPr>
            <a:xfrm>
              <a:off x="5430797" y="2468114"/>
              <a:ext cx="1897703" cy="438586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CZECH REPUBLIC</a:t>
              </a:r>
            </a:p>
            <a:p>
              <a:r>
                <a:rPr lang="en-US" sz="1200" i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Rank change: </a:t>
              </a:r>
              <a:r>
                <a:rPr lang="en-AU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06E709-AC09-E242-AD88-FAED693E119A}"/>
                </a:ext>
              </a:extLst>
            </p:cNvPr>
            <p:cNvSpPr/>
            <p:nvPr/>
          </p:nvSpPr>
          <p:spPr>
            <a:xfrm>
              <a:off x="4871470" y="2419468"/>
              <a:ext cx="460827" cy="460827"/>
            </a:xfrm>
            <a:prstGeom prst="ellipse">
              <a:avLst/>
            </a:prstGeom>
            <a:solidFill>
              <a:srgbClr val="55C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C08AB1-0C83-4141-8708-470CCFF6A0F3}"/>
                </a:ext>
              </a:extLst>
            </p:cNvPr>
            <p:cNvSpPr txBox="1"/>
            <p:nvPr/>
          </p:nvSpPr>
          <p:spPr>
            <a:xfrm>
              <a:off x="4908078" y="2440547"/>
              <a:ext cx="381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  <a:ea typeface="Roboto" panose="02000000000000000000" pitchFamily="2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7" name="Up Arrow 76">
              <a:extLst>
                <a:ext uri="{FF2B5EF4-FFF2-40B4-BE49-F238E27FC236}">
                  <a16:creationId xmlns:a16="http://schemas.microsoft.com/office/drawing/2014/main" id="{B2B3B24D-996F-7E43-811F-FCFBCC36AB14}"/>
                </a:ext>
              </a:extLst>
            </p:cNvPr>
            <p:cNvSpPr/>
            <p:nvPr/>
          </p:nvSpPr>
          <p:spPr>
            <a:xfrm rot="10800000">
              <a:off x="6611353" y="2726561"/>
              <a:ext cx="127319" cy="153734"/>
            </a:xfrm>
            <a:prstGeom prst="upArrow">
              <a:avLst/>
            </a:prstGeom>
            <a:solidFill>
              <a:srgbClr val="DA2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9482" y="3684742"/>
            <a:ext cx="2515923" cy="482893"/>
            <a:chOff x="4809482" y="3684742"/>
            <a:chExt cx="2515923" cy="4828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033E94C-94FB-F34E-9328-A2F0C9994DC2}"/>
                </a:ext>
              </a:extLst>
            </p:cNvPr>
            <p:cNvGrpSpPr/>
            <p:nvPr/>
          </p:nvGrpSpPr>
          <p:grpSpPr>
            <a:xfrm>
              <a:off x="4809482" y="3684742"/>
              <a:ext cx="2515923" cy="482893"/>
              <a:chOff x="4911442" y="3689107"/>
              <a:chExt cx="2515923" cy="48289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529662" y="3733414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SWITZERLAND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</a:t>
                </a:r>
                <a:endParaRPr lang="en-US" sz="12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DEA2B0D-013F-B643-BD8E-7210A9E6037D}"/>
                  </a:ext>
                </a:extLst>
              </p:cNvPr>
              <p:cNvSpPr/>
              <p:nvPr/>
            </p:nvSpPr>
            <p:spPr>
              <a:xfrm>
                <a:off x="4973430" y="3689107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44E6F9-3535-6C4C-9E76-889FB0727B68}"/>
                  </a:ext>
                </a:extLst>
              </p:cNvPr>
              <p:cNvSpPr txBox="1"/>
              <p:nvPr/>
            </p:nvSpPr>
            <p:spPr>
              <a:xfrm>
                <a:off x="4911442" y="3726593"/>
                <a:ext cx="522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pc="-150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78" name="Left-Right Arrow 77">
              <a:extLst>
                <a:ext uri="{FF2B5EF4-FFF2-40B4-BE49-F238E27FC236}">
                  <a16:creationId xmlns:a16="http://schemas.microsoft.com/office/drawing/2014/main" id="{2AD5AB24-D511-B44E-BC7D-FF3718C96AB5}"/>
                </a:ext>
              </a:extLst>
            </p:cNvPr>
            <p:cNvSpPr/>
            <p:nvPr/>
          </p:nvSpPr>
          <p:spPr>
            <a:xfrm>
              <a:off x="6510199" y="4009624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1470" y="1792147"/>
            <a:ext cx="1817765" cy="484087"/>
            <a:chOff x="4871470" y="1792147"/>
            <a:chExt cx="1817765" cy="48408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7B3F8B-B39A-8C46-9DBF-205781EB4E45}"/>
                </a:ext>
              </a:extLst>
            </p:cNvPr>
            <p:cNvGrpSpPr/>
            <p:nvPr/>
          </p:nvGrpSpPr>
          <p:grpSpPr>
            <a:xfrm>
              <a:off x="4871470" y="1792147"/>
              <a:ext cx="1817765" cy="484087"/>
              <a:chOff x="4973430" y="1796512"/>
              <a:chExt cx="1817765" cy="48408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529662" y="1842013"/>
                <a:ext cx="126153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SINGAPORE</a:t>
                </a:r>
              </a:p>
              <a:p>
                <a:r>
                  <a:rPr lang="en-US" sz="1200" i="1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Rank change:  </a:t>
                </a:r>
                <a:endParaRPr lang="en-US" sz="12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C96AAB-9768-5849-B722-0CA8AF869798}"/>
                  </a:ext>
                </a:extLst>
              </p:cNvPr>
              <p:cNvSpPr/>
              <p:nvPr/>
            </p:nvSpPr>
            <p:spPr>
              <a:xfrm>
                <a:off x="4973430" y="1796512"/>
                <a:ext cx="460827" cy="460827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C0C572A-23BA-D14D-839A-6783FD2A4551}"/>
                  </a:ext>
                </a:extLst>
              </p:cNvPr>
              <p:cNvSpPr txBox="1"/>
              <p:nvPr/>
            </p:nvSpPr>
            <p:spPr>
              <a:xfrm>
                <a:off x="5010038" y="1835879"/>
                <a:ext cx="381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sp>
          <p:nvSpPr>
            <p:cNvPr id="79" name="Left-Right Arrow 71">
              <a:extLst>
                <a:ext uri="{FF2B5EF4-FFF2-40B4-BE49-F238E27FC236}">
                  <a16:creationId xmlns:a16="http://schemas.microsoft.com/office/drawing/2014/main" id="{CAB5FA40-97C9-8845-A97E-D128A095D71A}"/>
                </a:ext>
              </a:extLst>
            </p:cNvPr>
            <p:cNvSpPr/>
            <p:nvPr/>
          </p:nvSpPr>
          <p:spPr>
            <a:xfrm>
              <a:off x="6474752" y="2126861"/>
              <a:ext cx="204652" cy="104763"/>
            </a:xfrm>
            <a:prstGeom prst="left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554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10 least peaceful countries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50182" y="3699473"/>
            <a:ext cx="2549543" cy="482893"/>
            <a:chOff x="4750182" y="3699473"/>
            <a:chExt cx="2549543" cy="48289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33E94C-94FB-F34E-9328-A2F0C9994DC2}"/>
                </a:ext>
              </a:extLst>
            </p:cNvPr>
            <p:cNvGrpSpPr/>
            <p:nvPr/>
          </p:nvGrpSpPr>
          <p:grpSpPr>
            <a:xfrm>
              <a:off x="4750182" y="3699473"/>
              <a:ext cx="2549543" cy="482893"/>
              <a:chOff x="4877822" y="3689107"/>
              <a:chExt cx="2549543" cy="48289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5529662" y="3733414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RUSSIA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DEA2B0D-013F-B643-BD8E-7210A9E6037D}"/>
                  </a:ext>
                </a:extLst>
              </p:cNvPr>
              <p:cNvSpPr/>
              <p:nvPr/>
            </p:nvSpPr>
            <p:spPr>
              <a:xfrm>
                <a:off x="4973430" y="3689107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44E6F9-3535-6C4C-9E76-889FB0727B68}"/>
                  </a:ext>
                </a:extLst>
              </p:cNvPr>
              <p:cNvSpPr txBox="1"/>
              <p:nvPr/>
            </p:nvSpPr>
            <p:spPr>
              <a:xfrm>
                <a:off x="4877822" y="3737453"/>
                <a:ext cx="618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154</a:t>
                </a:r>
              </a:p>
            </p:txBody>
          </p:sp>
        </p:grpSp>
        <p:sp>
          <p:nvSpPr>
            <p:cNvPr id="120" name="Left-Right Arrow 119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6476707" y="4007119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31658" y="3082785"/>
            <a:ext cx="3191397" cy="653781"/>
            <a:chOff x="4731658" y="3082785"/>
            <a:chExt cx="3191397" cy="65378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D9ED493-754F-134F-BEDC-15E5F12195F9}"/>
                </a:ext>
              </a:extLst>
            </p:cNvPr>
            <p:cNvGrpSpPr/>
            <p:nvPr/>
          </p:nvGrpSpPr>
          <p:grpSpPr>
            <a:xfrm>
              <a:off x="4731658" y="3082785"/>
              <a:ext cx="3191397" cy="653781"/>
              <a:chOff x="4859299" y="3072419"/>
              <a:chExt cx="2869770" cy="653781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529662" y="3102948"/>
                <a:ext cx="2199407" cy="623252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CENTRAL AFRICAN REPUBLIC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5C179CB-9B9C-8C4F-981F-48C10161A337}"/>
                  </a:ext>
                </a:extLst>
              </p:cNvPr>
              <p:cNvSpPr/>
              <p:nvPr/>
            </p:nvSpPr>
            <p:spPr>
              <a:xfrm>
                <a:off x="4973430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935C9C2-1A3B-C041-ADE6-B9B66D76E364}"/>
                  </a:ext>
                </a:extLst>
              </p:cNvPr>
              <p:cNvSpPr txBox="1"/>
              <p:nvPr/>
            </p:nvSpPr>
            <p:spPr>
              <a:xfrm>
                <a:off x="4859299" y="3125069"/>
                <a:ext cx="653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155</a:t>
                </a:r>
              </a:p>
            </p:txBody>
          </p:sp>
        </p:grpSp>
        <p:sp>
          <p:nvSpPr>
            <p:cNvPr id="121" name="Up Arrow 120">
              <a:extLst>
                <a:ext uri="{FF2B5EF4-FFF2-40B4-BE49-F238E27FC236}">
                  <a16:creationId xmlns:a16="http://schemas.microsoft.com/office/drawing/2014/main" id="{C68622F9-4866-8F4F-8644-292E887FB94E}"/>
                </a:ext>
              </a:extLst>
            </p:cNvPr>
            <p:cNvSpPr/>
            <p:nvPr/>
          </p:nvSpPr>
          <p:spPr>
            <a:xfrm>
              <a:off x="6656321" y="3334819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54642" y="2434199"/>
            <a:ext cx="2548178" cy="487232"/>
            <a:chOff x="4754642" y="2434199"/>
            <a:chExt cx="2548178" cy="4872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3A9BEEE-E65C-2347-B634-BC976FAC891A}"/>
                </a:ext>
              </a:extLst>
            </p:cNvPr>
            <p:cNvGrpSpPr/>
            <p:nvPr/>
          </p:nvGrpSpPr>
          <p:grpSpPr>
            <a:xfrm>
              <a:off x="4754642" y="2434199"/>
              <a:ext cx="2548178" cy="487232"/>
              <a:chOff x="4882282" y="2423833"/>
              <a:chExt cx="2548178" cy="487232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5532757" y="2472479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CONGO, DRC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106E709-AC09-E242-AD88-FAED693E119A}"/>
                  </a:ext>
                </a:extLst>
              </p:cNvPr>
              <p:cNvSpPr/>
              <p:nvPr/>
            </p:nvSpPr>
            <p:spPr>
              <a:xfrm>
                <a:off x="4973430" y="2423833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C08AB1-0C83-4141-8708-470CCFF6A0F3}"/>
                  </a:ext>
                </a:extLst>
              </p:cNvPr>
              <p:cNvSpPr txBox="1"/>
              <p:nvPr/>
            </p:nvSpPr>
            <p:spPr>
              <a:xfrm>
                <a:off x="4882282" y="2471674"/>
                <a:ext cx="617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156</a:t>
                </a:r>
              </a:p>
            </p:txBody>
          </p:sp>
        </p:grpSp>
        <p:sp>
          <p:nvSpPr>
            <p:cNvPr id="122" name="Left-Right Arrow 121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6472515" y="2752325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7290" y="1806878"/>
            <a:ext cx="3076374" cy="484087"/>
            <a:chOff x="4747290" y="1806878"/>
            <a:chExt cx="3076374" cy="48408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D504CD8-AA11-F64C-B953-1920C6941801}"/>
                </a:ext>
              </a:extLst>
            </p:cNvPr>
            <p:cNvGrpSpPr/>
            <p:nvPr/>
          </p:nvGrpSpPr>
          <p:grpSpPr>
            <a:xfrm>
              <a:off x="4747290" y="1806878"/>
              <a:ext cx="3076374" cy="484087"/>
              <a:chOff x="4874930" y="1796512"/>
              <a:chExt cx="3076374" cy="484087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5529662" y="1842013"/>
                <a:ext cx="2421642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LIBYA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2C96AAB-9768-5849-B722-0CA8AF869798}"/>
                  </a:ext>
                </a:extLst>
              </p:cNvPr>
              <p:cNvSpPr/>
              <p:nvPr/>
            </p:nvSpPr>
            <p:spPr>
              <a:xfrm>
                <a:off x="4973430" y="1796512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C0C572A-23BA-D14D-839A-6783FD2A4551}"/>
                  </a:ext>
                </a:extLst>
              </p:cNvPr>
              <p:cNvSpPr txBox="1"/>
              <p:nvPr/>
            </p:nvSpPr>
            <p:spPr>
              <a:xfrm>
                <a:off x="4874930" y="1845512"/>
                <a:ext cx="65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157</a:t>
                </a:r>
              </a:p>
            </p:txBody>
          </p:sp>
        </p:grpSp>
        <p:sp>
          <p:nvSpPr>
            <p:cNvPr id="123" name="Left-Right Arrow 122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6451706" y="2120643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8211" y="1232720"/>
            <a:ext cx="2314708" cy="465929"/>
            <a:chOff x="4718211" y="1232720"/>
            <a:chExt cx="2314708" cy="46592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35113D4-DA3E-5A40-82D5-49FB15338F08}"/>
                </a:ext>
              </a:extLst>
            </p:cNvPr>
            <p:cNvGrpSpPr/>
            <p:nvPr/>
          </p:nvGrpSpPr>
          <p:grpSpPr>
            <a:xfrm>
              <a:off x="4718211" y="1232720"/>
              <a:ext cx="2314708" cy="465929"/>
              <a:chOff x="4845851" y="1222354"/>
              <a:chExt cx="2314708" cy="465929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5529662" y="1249697"/>
                <a:ext cx="1630897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SOMALIA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890D263-F5DA-0542-81E8-5C56F3796094}"/>
                  </a:ext>
                </a:extLst>
              </p:cNvPr>
              <p:cNvSpPr/>
              <p:nvPr/>
            </p:nvSpPr>
            <p:spPr>
              <a:xfrm>
                <a:off x="4973430" y="1222354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A83CC3F-1432-CE4B-BC37-D53041FB4A38}"/>
                  </a:ext>
                </a:extLst>
              </p:cNvPr>
              <p:cNvSpPr txBox="1"/>
              <p:nvPr/>
            </p:nvSpPr>
            <p:spPr>
              <a:xfrm>
                <a:off x="4845851" y="1269473"/>
                <a:ext cx="681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158</a:t>
                </a:r>
              </a:p>
            </p:txBody>
          </p:sp>
        </p:grpSp>
        <p:sp>
          <p:nvSpPr>
            <p:cNvPr id="124" name="Up Arrow 123">
              <a:extLst>
                <a:ext uri="{FF2B5EF4-FFF2-40B4-BE49-F238E27FC236}">
                  <a16:creationId xmlns:a16="http://schemas.microsoft.com/office/drawing/2014/main" id="{2D23AC13-0B05-944E-B6FA-908204E953D8}"/>
                </a:ext>
              </a:extLst>
            </p:cNvPr>
            <p:cNvSpPr/>
            <p:nvPr/>
          </p:nvSpPr>
          <p:spPr>
            <a:xfrm rot="10800000">
              <a:off x="6566683" y="1500220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33586" y="1213111"/>
            <a:ext cx="1932950" cy="469114"/>
            <a:chOff x="1933586" y="1213111"/>
            <a:chExt cx="1932950" cy="46911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FC69330-211E-DD41-880B-E83EFD8F135B}"/>
                </a:ext>
              </a:extLst>
            </p:cNvPr>
            <p:cNvGrpSpPr/>
            <p:nvPr/>
          </p:nvGrpSpPr>
          <p:grpSpPr>
            <a:xfrm>
              <a:off x="1933586" y="1213111"/>
              <a:ext cx="1932950" cy="469114"/>
              <a:chOff x="2061226" y="3072419"/>
              <a:chExt cx="1932950" cy="469114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FE6F0E2-6953-354D-97A7-7B379215D64F}"/>
                  </a:ext>
                </a:extLst>
              </p:cNvPr>
              <p:cNvSpPr txBox="1"/>
              <p:nvPr/>
            </p:nvSpPr>
            <p:spPr>
              <a:xfrm>
                <a:off x="2711932" y="3102947"/>
                <a:ext cx="1282244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AFGHANISTAN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83658DE-82F9-8846-B9C9-969ED0EFCABD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60DC1C-17B0-2A48-B8DC-FD0D6F4687AE}"/>
                  </a:ext>
                </a:extLst>
              </p:cNvPr>
              <p:cNvSpPr txBox="1"/>
              <p:nvPr/>
            </p:nvSpPr>
            <p:spPr>
              <a:xfrm>
                <a:off x="2061226" y="3119134"/>
                <a:ext cx="614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163</a:t>
                </a:r>
              </a:p>
            </p:txBody>
          </p:sp>
        </p:grpSp>
        <p:sp>
          <p:nvSpPr>
            <p:cNvPr id="125" name="Left-Right Arrow 124">
              <a:extLst>
                <a:ext uri="{FF2B5EF4-FFF2-40B4-BE49-F238E27FC236}">
                  <a16:creationId xmlns:a16="http://schemas.microsoft.com/office/drawing/2014/main" id="{943BFF49-0ECA-F046-9FFA-F5C466D1427F}"/>
                </a:ext>
              </a:extLst>
            </p:cNvPr>
            <p:cNvSpPr/>
            <p:nvPr/>
          </p:nvSpPr>
          <p:spPr>
            <a:xfrm>
              <a:off x="3624593" y="1516689"/>
              <a:ext cx="204652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3242" y="1806878"/>
            <a:ext cx="1973294" cy="484087"/>
            <a:chOff x="1893242" y="1806878"/>
            <a:chExt cx="1973294" cy="48408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217BD99-CD9F-3441-B7D9-1A2E883C31D9}"/>
                </a:ext>
              </a:extLst>
            </p:cNvPr>
            <p:cNvGrpSpPr/>
            <p:nvPr/>
          </p:nvGrpSpPr>
          <p:grpSpPr>
            <a:xfrm>
              <a:off x="1893242" y="1806878"/>
              <a:ext cx="1973294" cy="484087"/>
              <a:chOff x="2020882" y="1796512"/>
              <a:chExt cx="1973294" cy="484087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2711931" y="1842013"/>
                <a:ext cx="1282245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SYRIA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661B3AF-D373-824C-B637-7D931D37C062}"/>
                  </a:ext>
                </a:extLst>
              </p:cNvPr>
              <p:cNvSpPr/>
              <p:nvPr/>
            </p:nvSpPr>
            <p:spPr>
              <a:xfrm>
                <a:off x="2155802" y="1796512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1871C0D-FE3E-1347-8FDF-1A166A90A904}"/>
                  </a:ext>
                </a:extLst>
              </p:cNvPr>
              <p:cNvSpPr txBox="1"/>
              <p:nvPr/>
            </p:nvSpPr>
            <p:spPr>
              <a:xfrm>
                <a:off x="2020882" y="1848623"/>
                <a:ext cx="716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162</a:t>
                </a:r>
              </a:p>
            </p:txBody>
          </p:sp>
        </p:grpSp>
        <p:sp>
          <p:nvSpPr>
            <p:cNvPr id="126" name="Left-Right Arrow 125">
              <a:extLst>
                <a:ext uri="{FF2B5EF4-FFF2-40B4-BE49-F238E27FC236}">
                  <a16:creationId xmlns:a16="http://schemas.microsoft.com/office/drawing/2014/main" id="{943BFF49-0ECA-F046-9FFA-F5C466D1427F}"/>
                </a:ext>
              </a:extLst>
            </p:cNvPr>
            <p:cNvSpPr/>
            <p:nvPr/>
          </p:nvSpPr>
          <p:spPr>
            <a:xfrm>
              <a:off x="3631153" y="2120642"/>
              <a:ext cx="204652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44881" y="2434200"/>
            <a:ext cx="1921655" cy="671898"/>
            <a:chOff x="1944881" y="2434200"/>
            <a:chExt cx="1921655" cy="67189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50B8F6-3929-7045-BDBE-121E26EFAEB0}"/>
                </a:ext>
              </a:extLst>
            </p:cNvPr>
            <p:cNvGrpSpPr/>
            <p:nvPr/>
          </p:nvGrpSpPr>
          <p:grpSpPr>
            <a:xfrm>
              <a:off x="1944881" y="2434200"/>
              <a:ext cx="1921655" cy="671898"/>
              <a:chOff x="2072521" y="2423834"/>
              <a:chExt cx="1921655" cy="67189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2711931" y="2472480"/>
                <a:ext cx="1282245" cy="623252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IRAQ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8E5D195-0FE4-DD4C-884A-66D6843A3C93}"/>
                  </a:ext>
                </a:extLst>
              </p:cNvPr>
              <p:cNvGrpSpPr/>
              <p:nvPr/>
            </p:nvGrpSpPr>
            <p:grpSpPr>
              <a:xfrm>
                <a:off x="2072521" y="2423834"/>
                <a:ext cx="617085" cy="460827"/>
                <a:chOff x="550901" y="1468990"/>
                <a:chExt cx="723816" cy="540532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221D06E-F0C0-C241-BB2C-4702B1C4DFA8}"/>
                    </a:ext>
                  </a:extLst>
                </p:cNvPr>
                <p:cNvSpPr/>
                <p:nvPr/>
              </p:nvSpPr>
              <p:spPr>
                <a:xfrm>
                  <a:off x="648586" y="1468990"/>
                  <a:ext cx="540532" cy="54053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0F722DC-6B9F-1A42-B989-B71195FC4D06}"/>
                    </a:ext>
                  </a:extLst>
                </p:cNvPr>
                <p:cNvSpPr txBox="1"/>
                <p:nvPr/>
              </p:nvSpPr>
              <p:spPr>
                <a:xfrm>
                  <a:off x="550901" y="1526465"/>
                  <a:ext cx="723816" cy="433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800" b="1" i="0" u="none" strike="noStrike" kern="0" cap="none" spc="-15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Roboto" panose="02000000000000000000" pitchFamily="2" charset="0"/>
                      <a:cs typeface="Arial" panose="020B0604020202020204" pitchFamily="34" charset="0"/>
                      <a:sym typeface="Arial"/>
                    </a:rPr>
                    <a:t>161</a:t>
                  </a:r>
                </a:p>
              </p:txBody>
            </p:sp>
          </p:grpSp>
        </p:grpSp>
        <p:sp>
          <p:nvSpPr>
            <p:cNvPr id="127" name="Up Arrow 126">
              <a:extLst>
                <a:ext uri="{FF2B5EF4-FFF2-40B4-BE49-F238E27FC236}">
                  <a16:creationId xmlns:a16="http://schemas.microsoft.com/office/drawing/2014/main" id="{61BE3808-A17D-9D44-886E-99A2DBAAE380}"/>
                </a:ext>
              </a:extLst>
            </p:cNvPr>
            <p:cNvSpPr/>
            <p:nvPr/>
          </p:nvSpPr>
          <p:spPr>
            <a:xfrm rot="10800000">
              <a:off x="3739217" y="2727777"/>
              <a:ext cx="127319" cy="153734"/>
            </a:xfrm>
            <a:prstGeom prst="upArrow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3586" y="3082785"/>
            <a:ext cx="1954689" cy="469114"/>
            <a:chOff x="1933586" y="3082785"/>
            <a:chExt cx="1954689" cy="46911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0CB573B-53FC-9345-92B4-0A0A6F69D6A5}"/>
                </a:ext>
              </a:extLst>
            </p:cNvPr>
            <p:cNvGrpSpPr/>
            <p:nvPr/>
          </p:nvGrpSpPr>
          <p:grpSpPr>
            <a:xfrm>
              <a:off x="1933586" y="3082785"/>
              <a:ext cx="1932950" cy="469114"/>
              <a:chOff x="2061226" y="3072419"/>
              <a:chExt cx="1932950" cy="469114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711932" y="3102947"/>
                <a:ext cx="1282244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SOUTH SUDAN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r>
                  <a: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2625F2D-5856-4944-8213-92B80ADBFFB3}"/>
                  </a:ext>
                </a:extLst>
              </p:cNvPr>
              <p:cNvSpPr/>
              <p:nvPr/>
            </p:nvSpPr>
            <p:spPr>
              <a:xfrm>
                <a:off x="2155802" y="3072419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600A08F-2C82-6B4F-95AD-E0353C8CDAC5}"/>
                  </a:ext>
                </a:extLst>
              </p:cNvPr>
              <p:cNvSpPr txBox="1"/>
              <p:nvPr/>
            </p:nvSpPr>
            <p:spPr>
              <a:xfrm>
                <a:off x="2061226" y="3119134"/>
                <a:ext cx="614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160</a:t>
                </a:r>
              </a:p>
            </p:txBody>
          </p:sp>
        </p:grpSp>
        <p:sp>
          <p:nvSpPr>
            <p:cNvPr id="128" name="Up Arrow 127">
              <a:extLst>
                <a:ext uri="{FF2B5EF4-FFF2-40B4-BE49-F238E27FC236}">
                  <a16:creationId xmlns:a16="http://schemas.microsoft.com/office/drawing/2014/main" id="{B320F6D5-0A84-F448-A12C-8A9D76BCF51B}"/>
                </a:ext>
              </a:extLst>
            </p:cNvPr>
            <p:cNvSpPr/>
            <p:nvPr/>
          </p:nvSpPr>
          <p:spPr>
            <a:xfrm>
              <a:off x="3760956" y="3348073"/>
              <a:ext cx="127319" cy="153734"/>
            </a:xfrm>
            <a:prstGeom prst="upArrow">
              <a:avLst/>
            </a:prstGeom>
            <a:solidFill>
              <a:srgbClr val="55C1A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13414" y="3674791"/>
            <a:ext cx="2571778" cy="487232"/>
            <a:chOff x="1913414" y="3674791"/>
            <a:chExt cx="2571778" cy="48723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20F8BDD-3752-F14C-A21B-58A7F351C8DA}"/>
                </a:ext>
              </a:extLst>
            </p:cNvPr>
            <p:cNvGrpSpPr/>
            <p:nvPr/>
          </p:nvGrpSpPr>
          <p:grpSpPr>
            <a:xfrm>
              <a:off x="1913414" y="3674791"/>
              <a:ext cx="2571778" cy="487232"/>
              <a:chOff x="4858682" y="2423833"/>
              <a:chExt cx="2571778" cy="487232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156EE70-3504-8140-9A7D-A1D4587CD80E}"/>
                  </a:ext>
                </a:extLst>
              </p:cNvPr>
              <p:cNvSpPr txBox="1"/>
              <p:nvPr/>
            </p:nvSpPr>
            <p:spPr>
              <a:xfrm>
                <a:off x="5532757" y="2472479"/>
                <a:ext cx="1897703" cy="438586"/>
              </a:xfrm>
              <a:prstGeom prst="rect">
                <a:avLst/>
              </a:prstGeom>
              <a:noFill/>
            </p:spPr>
            <p:txBody>
              <a:bodyPr wrap="square" lIns="68583" tIns="34292" rIns="68583" bIns="3429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YEMEN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4D4D4D">
                        <a:lumMod val="1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Rank change: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C3744"/>
                  </a:solidFill>
                  <a:effectLst/>
                  <a:uLnTx/>
                  <a:uFillTx/>
                  <a:latin typeface="Arial" panose="020B0604020202020204"/>
                  <a:ea typeface="Roboto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FB65C59-8E8C-4646-82C1-3B82CBECF2EB}"/>
                  </a:ext>
                </a:extLst>
              </p:cNvPr>
              <p:cNvSpPr/>
              <p:nvPr/>
            </p:nvSpPr>
            <p:spPr>
              <a:xfrm>
                <a:off x="4973430" y="2423833"/>
                <a:ext cx="460827" cy="460827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902DD4E-9A65-C74E-A2CD-D5C89578EB89}"/>
                  </a:ext>
                </a:extLst>
              </p:cNvPr>
              <p:cNvSpPr txBox="1"/>
              <p:nvPr/>
            </p:nvSpPr>
            <p:spPr>
              <a:xfrm>
                <a:off x="4858682" y="2478398"/>
                <a:ext cx="6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-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Roboto" panose="02000000000000000000" pitchFamily="2" charset="0"/>
                    <a:cs typeface="Arial" panose="020B0604020202020204" pitchFamily="34" charset="0"/>
                    <a:sym typeface="Arial"/>
                  </a:rPr>
                  <a:t>159</a:t>
                </a:r>
              </a:p>
            </p:txBody>
          </p:sp>
        </p:grpSp>
        <p:sp>
          <p:nvSpPr>
            <p:cNvPr id="129" name="Left-Right Arrow 128">
              <a:extLst>
                <a:ext uri="{FF2B5EF4-FFF2-40B4-BE49-F238E27FC236}">
                  <a16:creationId xmlns:a16="http://schemas.microsoft.com/office/drawing/2014/main" id="{4ADC1F90-CE3E-434A-BAA7-E4EC8FEFE577}"/>
                </a:ext>
              </a:extLst>
            </p:cNvPr>
            <p:cNvSpPr/>
            <p:nvPr/>
          </p:nvSpPr>
          <p:spPr>
            <a:xfrm>
              <a:off x="3660687" y="4007087"/>
              <a:ext cx="227588" cy="104763"/>
            </a:xfrm>
            <a:prstGeom prst="leftRightArrow">
              <a:avLst/>
            </a:prstGeom>
            <a:solidFill>
              <a:srgbClr val="4D4D4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55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002283" y="1097070"/>
            <a:ext cx="1785609" cy="680837"/>
            <a:chOff x="372794" y="840795"/>
            <a:chExt cx="1785609" cy="680837"/>
          </a:xfrm>
        </p:grpSpPr>
        <p:sp>
          <p:nvSpPr>
            <p:cNvPr id="39" name="TextBox 38"/>
            <p:cNvSpPr txBox="1"/>
            <p:nvPr/>
          </p:nvSpPr>
          <p:spPr>
            <a:xfrm>
              <a:off x="467654" y="840795"/>
              <a:ext cx="162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ARMENIA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2794" y="1055099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99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15 places</a:t>
              </a:r>
            </a:p>
          </p:txBody>
        </p:sp>
        <p:pic>
          <p:nvPicPr>
            <p:cNvPr id="42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5 most improved countries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AACF18-810B-B949-9D9D-CB4E791983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4905"/>
          <a:stretch/>
        </p:blipFill>
        <p:spPr>
          <a:xfrm>
            <a:off x="731014" y="2940908"/>
            <a:ext cx="7575721" cy="19788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D3889C-3A41-E048-9849-808B90E36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9992" t="50878" r="44067"/>
          <a:stretch/>
        </p:blipFill>
        <p:spPr>
          <a:xfrm>
            <a:off x="4518875" y="2489918"/>
            <a:ext cx="463286" cy="221896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021793B-5E3D-0D4E-A64A-E0EBA2B4B8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9205" t="26357" r="38477" b="19036"/>
          <a:stretch/>
        </p:blipFill>
        <p:spPr>
          <a:xfrm>
            <a:off x="5188028" y="1336667"/>
            <a:ext cx="180752" cy="24667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7DE8B1-ADE6-534C-B3CF-55F355676E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9256" t="37096" r="34163" b="19429"/>
          <a:stretch/>
        </p:blipFill>
        <p:spPr>
          <a:xfrm>
            <a:off x="5193586" y="1591659"/>
            <a:ext cx="548640" cy="224411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667287-9B2E-7F43-B353-17EC9650F4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2041" t="54366" r="30924" b="15667"/>
          <a:stretch/>
        </p:blipFill>
        <p:spPr>
          <a:xfrm>
            <a:off x="5467906" y="2406600"/>
            <a:ext cx="548640" cy="16199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8313" y="2739870"/>
            <a:ext cx="1785609" cy="702147"/>
            <a:chOff x="372794" y="819485"/>
            <a:chExt cx="1785609" cy="702147"/>
          </a:xfrm>
        </p:grpSpPr>
        <p:sp>
          <p:nvSpPr>
            <p:cNvPr id="3" name="TextBox 2"/>
            <p:cNvSpPr txBox="1"/>
            <p:nvPr/>
          </p:nvSpPr>
          <p:spPr>
            <a:xfrm>
              <a:off x="391565" y="819485"/>
              <a:ext cx="1366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HONDURAS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794" y="1055099"/>
              <a:ext cx="1231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119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4 places</a:t>
              </a:r>
            </a:p>
          </p:txBody>
        </p:sp>
        <p:pic>
          <p:nvPicPr>
            <p:cNvPr id="25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53819" y="2340271"/>
            <a:ext cx="2261457" cy="680837"/>
            <a:chOff x="-103054" y="840795"/>
            <a:chExt cx="2261457" cy="680837"/>
          </a:xfrm>
        </p:grpSpPr>
        <p:sp>
          <p:nvSpPr>
            <p:cNvPr id="28" name="TextBox 27"/>
            <p:cNvSpPr txBox="1"/>
            <p:nvPr/>
          </p:nvSpPr>
          <p:spPr>
            <a:xfrm>
              <a:off x="-103054" y="840795"/>
              <a:ext cx="2199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SOUTH AFRICA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2794" y="1055099"/>
              <a:ext cx="1242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123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3 places</a:t>
              </a:r>
            </a:p>
          </p:txBody>
        </p:sp>
        <p:pic>
          <p:nvPicPr>
            <p:cNvPr id="31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26217" y="1591659"/>
            <a:ext cx="2005315" cy="680837"/>
            <a:chOff x="153088" y="840795"/>
            <a:chExt cx="2005315" cy="680837"/>
          </a:xfrm>
        </p:grpSpPr>
        <p:sp>
          <p:nvSpPr>
            <p:cNvPr id="34" name="TextBox 33"/>
            <p:cNvSpPr txBox="1"/>
            <p:nvPr/>
          </p:nvSpPr>
          <p:spPr>
            <a:xfrm>
              <a:off x="153088" y="840795"/>
              <a:ext cx="1943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AZERBAJIAN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2794" y="1055099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120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Rose 12 places</a:t>
              </a:r>
            </a:p>
          </p:txBody>
        </p:sp>
        <p:pic>
          <p:nvPicPr>
            <p:cNvPr id="37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925539" y="2280485"/>
            <a:ext cx="1785609" cy="680837"/>
            <a:chOff x="372794" y="840795"/>
            <a:chExt cx="1785609" cy="680837"/>
          </a:xfrm>
        </p:grpSpPr>
        <p:sp>
          <p:nvSpPr>
            <p:cNvPr id="55" name="TextBox 54"/>
            <p:cNvSpPr txBox="1"/>
            <p:nvPr/>
          </p:nvSpPr>
          <p:spPr>
            <a:xfrm>
              <a:off x="542698" y="840795"/>
              <a:ext cx="1554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BAHRAIN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2794" y="1055099"/>
              <a:ext cx="125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5C1A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RANK: 110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55C1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1FD368-C1E7-0C48-B52D-26A5A3C25855}"/>
                </a:ext>
              </a:extLst>
            </p:cNvPr>
            <p:cNvSpPr txBox="1"/>
            <p:nvPr/>
          </p:nvSpPr>
          <p:spPr>
            <a:xfrm>
              <a:off x="467654" y="1312554"/>
              <a:ext cx="1276073" cy="209078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Rose 9 places</a:t>
              </a:r>
            </a:p>
          </p:txBody>
        </p:sp>
        <p:pic>
          <p:nvPicPr>
            <p:cNvPr id="58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8363" y="874283"/>
              <a:ext cx="470040" cy="412218"/>
            </a:xfrm>
            <a:prstGeom prst="rect">
              <a:avLst/>
            </a:prstGeom>
          </p:spPr>
        </p:pic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4362AD24-F412-5D41-BC66-682C708CC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9992" t="50878" r="44067" b="15559"/>
          <a:stretch/>
        </p:blipFill>
        <p:spPr>
          <a:xfrm>
            <a:off x="2418229" y="2812030"/>
            <a:ext cx="463286" cy="15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40639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5 most deteriorated countries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15B012-92CA-FF4D-BE8A-D58A934C3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4905"/>
          <a:stretch/>
        </p:blipFill>
        <p:spPr>
          <a:xfrm>
            <a:off x="886675" y="2832144"/>
            <a:ext cx="7575721" cy="19788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0437" y="1643801"/>
            <a:ext cx="1953910" cy="680837"/>
            <a:chOff x="5950634" y="264155"/>
            <a:chExt cx="1953910" cy="680837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157" y="300045"/>
              <a:ext cx="514387" cy="42246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950634" y="264155"/>
              <a:ext cx="1626899" cy="680837"/>
              <a:chOff x="179301" y="840795"/>
              <a:chExt cx="1626899" cy="68083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79301" y="840795"/>
                <a:ext cx="16268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NICARAGUA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2794" y="1055099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135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67654" y="1312554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Fell 15 places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7990" y="2444620"/>
            <a:ext cx="1953910" cy="680837"/>
            <a:chOff x="5950634" y="264155"/>
            <a:chExt cx="1953910" cy="680837"/>
          </a:xfrm>
        </p:grpSpPr>
        <p:pic>
          <p:nvPicPr>
            <p:cNvPr id="26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157" y="300045"/>
              <a:ext cx="514387" cy="422468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950634" y="264155"/>
              <a:ext cx="1626899" cy="680837"/>
              <a:chOff x="179301" y="840795"/>
              <a:chExt cx="1626899" cy="68083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79301" y="840795"/>
                <a:ext cx="16268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VENEZUELA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2794" y="1055099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149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67654" y="1312554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Fell 4 places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067995" y="1191436"/>
            <a:ext cx="1766492" cy="712168"/>
            <a:chOff x="6092628" y="372643"/>
            <a:chExt cx="1766492" cy="712168"/>
          </a:xfrm>
        </p:grpSpPr>
        <p:pic>
          <p:nvPicPr>
            <p:cNvPr id="32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4733" y="467270"/>
              <a:ext cx="514387" cy="422468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092628" y="372643"/>
              <a:ext cx="1452643" cy="712168"/>
              <a:chOff x="321295" y="949283"/>
              <a:chExt cx="1452643" cy="71216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14803" y="949283"/>
                <a:ext cx="10081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CHILE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1295" y="1193210"/>
                <a:ext cx="12635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RANK: 45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97865" y="1452373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17 places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5432606" y="1917553"/>
            <a:ext cx="1763799" cy="699513"/>
            <a:chOff x="6140745" y="245479"/>
            <a:chExt cx="1763799" cy="699513"/>
          </a:xfrm>
        </p:grpSpPr>
        <p:pic>
          <p:nvPicPr>
            <p:cNvPr id="45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157" y="300045"/>
              <a:ext cx="514387" cy="422468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140745" y="245479"/>
              <a:ext cx="1374315" cy="699513"/>
              <a:chOff x="369412" y="822119"/>
              <a:chExt cx="1374315" cy="69951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69412" y="822119"/>
                <a:ext cx="1038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NIGER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72794" y="1055099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138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67654" y="1312554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11 places</a:t>
                </a: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765580" y="430398"/>
            <a:ext cx="1821623" cy="708172"/>
            <a:chOff x="6082921" y="236820"/>
            <a:chExt cx="1821623" cy="708172"/>
          </a:xfrm>
        </p:grpSpPr>
        <p:pic>
          <p:nvPicPr>
            <p:cNvPr id="51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157" y="300045"/>
              <a:ext cx="514387" cy="42246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6082921" y="236820"/>
              <a:ext cx="1432139" cy="708172"/>
              <a:chOff x="311588" y="813460"/>
              <a:chExt cx="1432139" cy="70817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1588" y="813460"/>
                <a:ext cx="1043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BENIN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2794" y="1055099"/>
                <a:ext cx="12426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RANK: 106</a:t>
                </a:r>
                <a:endPara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FD368-C1E7-0C48-B52D-26A5A3C25855}"/>
                  </a:ext>
                </a:extLst>
              </p:cNvPr>
              <p:cNvSpPr txBox="1"/>
              <p:nvPr/>
            </p:nvSpPr>
            <p:spPr>
              <a:xfrm>
                <a:off x="467654" y="1312554"/>
                <a:ext cx="1276073" cy="20907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Fell 35 places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964C36-903A-5E4B-BBC8-DAFCB4A4C536}"/>
              </a:ext>
            </a:extLst>
          </p:cNvPr>
          <p:cNvGrpSpPr/>
          <p:nvPr/>
        </p:nvGrpSpPr>
        <p:grpSpPr>
          <a:xfrm>
            <a:off x="2392344" y="2673952"/>
            <a:ext cx="882220" cy="1477522"/>
            <a:chOff x="1412427" y="4122662"/>
            <a:chExt cx="882220" cy="1477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B44726F-FF70-D947-876E-366179571B98}"/>
                </a:ext>
              </a:extLst>
            </p:cNvPr>
            <p:cNvSpPr/>
            <p:nvPr/>
          </p:nvSpPr>
          <p:spPr>
            <a:xfrm flipH="1">
              <a:off x="1412427" y="4122662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F4E5A3-94EC-5A4B-A0F4-036AB794D6C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V="1">
              <a:off x="1472155" y="4140454"/>
              <a:ext cx="822492" cy="1207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F2FB72-64AF-4940-9064-BED50DC6BDB4}"/>
                </a:ext>
              </a:extLst>
            </p:cNvPr>
            <p:cNvCxnSpPr>
              <a:cxnSpLocks/>
            </p:cNvCxnSpPr>
            <p:nvPr/>
          </p:nvCxnSpPr>
          <p:spPr>
            <a:xfrm>
              <a:off x="2290234" y="4140454"/>
              <a:ext cx="0" cy="145973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CF035A-4C22-6C4D-9836-BA3FE554CC70}"/>
              </a:ext>
            </a:extLst>
          </p:cNvPr>
          <p:cNvGrpSpPr/>
          <p:nvPr/>
        </p:nvGrpSpPr>
        <p:grpSpPr>
          <a:xfrm flipH="1">
            <a:off x="3386530" y="1327857"/>
            <a:ext cx="1752534" cy="3294943"/>
            <a:chOff x="492148" y="3230590"/>
            <a:chExt cx="1798086" cy="329494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5321133-B079-4E44-B2F7-EC33ADB7E85F}"/>
                </a:ext>
              </a:extLst>
            </p:cNvPr>
            <p:cNvSpPr/>
            <p:nvPr/>
          </p:nvSpPr>
          <p:spPr>
            <a:xfrm flipH="1">
              <a:off x="492148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F55DE2-0C7B-AE49-BC55-A47D7FDCE62E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551876" y="3260454"/>
              <a:ext cx="173835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B74B4E-6CD5-304F-9827-BDBB2F1FF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26507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AF2145-E5E2-6F44-8A37-80163570B5DB}"/>
              </a:ext>
            </a:extLst>
          </p:cNvPr>
          <p:cNvGrpSpPr/>
          <p:nvPr/>
        </p:nvGrpSpPr>
        <p:grpSpPr>
          <a:xfrm flipH="1">
            <a:off x="4687229" y="2054973"/>
            <a:ext cx="772795" cy="1778662"/>
            <a:chOff x="1497352" y="3816102"/>
            <a:chExt cx="792882" cy="177866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7A79743-50D4-3D40-AAE3-0AA8917A11E3}"/>
                </a:ext>
              </a:extLst>
            </p:cNvPr>
            <p:cNvSpPr/>
            <p:nvPr/>
          </p:nvSpPr>
          <p:spPr>
            <a:xfrm flipH="1">
              <a:off x="1497352" y="3816102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0E76F98-5CA6-6540-B9FF-843DDA425D89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>
              <a:off x="1525482" y="3847959"/>
              <a:ext cx="76474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37B620F-C6F9-1F42-B64F-9C26FD2FBD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845966"/>
              <a:ext cx="0" cy="1748798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3D1BCE6-280C-F045-B680-734750362E10}"/>
              </a:ext>
            </a:extLst>
          </p:cNvPr>
          <p:cNvGrpSpPr/>
          <p:nvPr/>
        </p:nvGrpSpPr>
        <p:grpSpPr>
          <a:xfrm>
            <a:off x="2676519" y="1904297"/>
            <a:ext cx="256232" cy="2305855"/>
            <a:chOff x="1696602" y="4125602"/>
            <a:chExt cx="256232" cy="2305855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93FC96-A667-C640-B455-5AF4E31FEA0F}"/>
                </a:ext>
              </a:extLst>
            </p:cNvPr>
            <p:cNvSpPr/>
            <p:nvPr/>
          </p:nvSpPr>
          <p:spPr>
            <a:xfrm flipH="1">
              <a:off x="1696602" y="4125602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A45E95-FD4C-1140-B13A-A0A6EE30207E}"/>
                </a:ext>
              </a:extLst>
            </p:cNvPr>
            <p:cNvCxnSpPr>
              <a:cxnSpLocks/>
            </p:cNvCxnSpPr>
            <p:nvPr/>
          </p:nvCxnSpPr>
          <p:spPr>
            <a:xfrm>
              <a:off x="1722715" y="4158681"/>
              <a:ext cx="23011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70882B5-9F01-5445-A97C-27BA845E91FA}"/>
                </a:ext>
              </a:extLst>
            </p:cNvPr>
            <p:cNvCxnSpPr>
              <a:cxnSpLocks/>
            </p:cNvCxnSpPr>
            <p:nvPr/>
          </p:nvCxnSpPr>
          <p:spPr>
            <a:xfrm>
              <a:off x="1952834" y="4155466"/>
              <a:ext cx="0" cy="227599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318EEB5-20E5-1E48-BBC6-05940944BDBA}"/>
              </a:ext>
            </a:extLst>
          </p:cNvPr>
          <p:cNvGrpSpPr/>
          <p:nvPr/>
        </p:nvGrpSpPr>
        <p:grpSpPr>
          <a:xfrm flipH="1">
            <a:off x="4569809" y="565916"/>
            <a:ext cx="256776" cy="3355735"/>
            <a:chOff x="2026784" y="3230590"/>
            <a:chExt cx="263450" cy="335573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CDBB99-1237-D943-BDEB-39FC066F5DE9}"/>
                </a:ext>
              </a:extLst>
            </p:cNvPr>
            <p:cNvSpPr/>
            <p:nvPr/>
          </p:nvSpPr>
          <p:spPr>
            <a:xfrm flipH="1">
              <a:off x="2026784" y="3230590"/>
              <a:ext cx="59728" cy="597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9E6604F-81C6-9B40-A439-CB2C67117916}"/>
                </a:ext>
              </a:extLst>
            </p:cNvPr>
            <p:cNvCxnSpPr>
              <a:cxnSpLocks/>
            </p:cNvCxnSpPr>
            <p:nvPr/>
          </p:nvCxnSpPr>
          <p:spPr>
            <a:xfrm>
              <a:off x="2086512" y="3260454"/>
              <a:ext cx="20372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6CF639B-6AA0-EB40-AC86-A0E7EC9EE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34" y="3260454"/>
              <a:ext cx="0" cy="332587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81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Trends in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02.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667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96;p333">
            <a:extLst>
              <a:ext uri="{FF2B5EF4-FFF2-40B4-BE49-F238E27FC236}">
                <a16:creationId xmlns:a16="http://schemas.microsoft.com/office/drawing/2014/main" id="{8DB69469-2B1F-C449-B7BB-2E21CEBA9A18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Peace since 2008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24" name="Google Shape;2344;p335">
            <a:extLst>
              <a:ext uri="{FF2B5EF4-FFF2-40B4-BE49-F238E27FC236}">
                <a16:creationId xmlns:a16="http://schemas.microsoft.com/office/drawing/2014/main" id="{9EC8D497-DF0F-D246-94E3-694412FD93A9}"/>
              </a:ext>
            </a:extLst>
          </p:cNvPr>
          <p:cNvSpPr txBox="1"/>
          <p:nvPr/>
        </p:nvSpPr>
        <p:spPr>
          <a:xfrm>
            <a:off x="179389" y="507626"/>
            <a:ext cx="5458086" cy="20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Peacefulness has declined year on year for nine of the last 12 years.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pSpPr/>
          <p:nvPr/>
        </p:nvGrpSpPr>
        <p:grpSpPr>
          <a:xfrm>
            <a:off x="1327228" y="806400"/>
            <a:ext cx="6242414" cy="3949898"/>
            <a:chOff x="0" y="0"/>
            <a:chExt cx="3837215" cy="3351849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6205168"/>
                </p:ext>
              </p:extLst>
            </p:nvPr>
          </p:nvGraphicFramePr>
          <p:xfrm>
            <a:off x="4098" y="0"/>
            <a:ext cx="3832453" cy="2097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00000000-0008-0000-0000-000004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2831532"/>
                </p:ext>
              </p:extLst>
            </p:nvPr>
          </p:nvGraphicFramePr>
          <p:xfrm>
            <a:off x="0" y="2093471"/>
            <a:ext cx="3837215" cy="12583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74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3A8E4BD-7ADC-9345-9B35-DDDDAF17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5" y="1322432"/>
            <a:ext cx="6038869" cy="1779086"/>
          </a:xfrm>
          <a:prstGeom prst="rect">
            <a:avLst/>
          </a:prstGeom>
        </p:spPr>
      </p:pic>
      <p:sp>
        <p:nvSpPr>
          <p:cNvPr id="33" name="Google Shape;2344;p335"/>
          <p:cNvSpPr txBox="1"/>
          <p:nvPr/>
        </p:nvSpPr>
        <p:spPr>
          <a:xfrm>
            <a:off x="4463564" y="1781246"/>
            <a:ext cx="1274885" cy="63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1400" b="1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countries became less peaceful</a:t>
            </a:r>
            <a:endParaRPr sz="1400" b="1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344;p335">
            <a:extLst>
              <a:ext uri="{FF2B5EF4-FFF2-40B4-BE49-F238E27FC236}">
                <a16:creationId xmlns:a16="http://schemas.microsoft.com/office/drawing/2014/main" id="{6FE38F3F-22E3-D449-9AEA-8F6C8BB32458}"/>
              </a:ext>
            </a:extLst>
          </p:cNvPr>
          <p:cNvSpPr txBox="1"/>
          <p:nvPr/>
        </p:nvSpPr>
        <p:spPr>
          <a:xfrm>
            <a:off x="3335307" y="1717053"/>
            <a:ext cx="1098762" cy="83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6600" b="1" kern="0" spc="-300" dirty="0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81</a:t>
            </a:r>
            <a:endParaRPr sz="6600" b="1" kern="0" spc="-300" dirty="0">
              <a:solidFill>
                <a:srgbClr val="000000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5" name="Google Shape;2344;p335">
            <a:extLst>
              <a:ext uri="{FF2B5EF4-FFF2-40B4-BE49-F238E27FC236}">
                <a16:creationId xmlns:a16="http://schemas.microsoft.com/office/drawing/2014/main" id="{56ACF071-4AE9-F14F-B372-2C9CC821D0D8}"/>
              </a:ext>
            </a:extLst>
          </p:cNvPr>
          <p:cNvSpPr txBox="1"/>
          <p:nvPr/>
        </p:nvSpPr>
        <p:spPr>
          <a:xfrm>
            <a:off x="4463564" y="2950433"/>
            <a:ext cx="1274885" cy="63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1400" b="1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countries became more peaceful</a:t>
            </a:r>
            <a:endParaRPr sz="1400" b="1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3719E-AB9C-3F4F-9171-EE20F8E8789F}"/>
              </a:ext>
            </a:extLst>
          </p:cNvPr>
          <p:cNvGrpSpPr/>
          <p:nvPr/>
        </p:nvGrpSpPr>
        <p:grpSpPr>
          <a:xfrm>
            <a:off x="6434242" y="1951358"/>
            <a:ext cx="2437750" cy="1598087"/>
            <a:chOff x="6512898" y="2170814"/>
            <a:chExt cx="2437750" cy="159808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AEB632-3EFE-184C-9D2E-05A10620EDED}"/>
                </a:ext>
              </a:extLst>
            </p:cNvPr>
            <p:cNvSpPr/>
            <p:nvPr/>
          </p:nvSpPr>
          <p:spPr>
            <a:xfrm>
              <a:off x="6804213" y="2170814"/>
              <a:ext cx="2146435" cy="1598087"/>
            </a:xfrm>
            <a:prstGeom prst="rect">
              <a:avLst/>
            </a:prstGeom>
            <a:solidFill>
              <a:srgbClr val="4D4D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1348" y="2276959"/>
              <a:ext cx="1861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Peace declined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2.49%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Over the last decade</a:t>
              </a:r>
            </a:p>
          </p:txBody>
        </p:sp>
        <p:sp>
          <p:nvSpPr>
            <p:cNvPr id="39" name="Triangle 21">
              <a:extLst>
                <a:ext uri="{FF2B5EF4-FFF2-40B4-BE49-F238E27FC236}">
                  <a16:creationId xmlns:a16="http://schemas.microsoft.com/office/drawing/2014/main" id="{E8433F47-2261-D248-8DBD-CB960B3AF316}"/>
                </a:ext>
              </a:extLst>
            </p:cNvPr>
            <p:cNvSpPr/>
            <p:nvPr/>
          </p:nvSpPr>
          <p:spPr>
            <a:xfrm rot="16200000">
              <a:off x="6428052" y="2719127"/>
              <a:ext cx="463054" cy="293361"/>
            </a:xfrm>
            <a:prstGeom prst="triangle">
              <a:avLst>
                <a:gd name="adj" fmla="val 51809"/>
              </a:avLst>
            </a:prstGeom>
            <a:solidFill>
              <a:srgbClr val="4D4D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0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Improvements and deteriorations, 2008-2020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41" name="Google Shape;2344;p335">
            <a:extLst>
              <a:ext uri="{FF2B5EF4-FFF2-40B4-BE49-F238E27FC236}">
                <a16:creationId xmlns:a16="http://schemas.microsoft.com/office/drawing/2014/main" id="{EC8EDE07-B654-2A40-99F1-73F796D3358A}"/>
              </a:ext>
            </a:extLst>
          </p:cNvPr>
          <p:cNvSpPr txBox="1"/>
          <p:nvPr/>
        </p:nvSpPr>
        <p:spPr>
          <a:xfrm>
            <a:off x="3335307" y="2877879"/>
            <a:ext cx="1098762" cy="83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US" sz="6600" b="1" kern="0" spc="-300" dirty="0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79</a:t>
            </a:r>
            <a:endParaRPr sz="6600" b="1" kern="0" spc="-300" dirty="0">
              <a:solidFill>
                <a:srgbClr val="000000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450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D2F7536E-3F1E-ED47-80FB-F61605F3B1A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Rising inequality in Global Peace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7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79389" y="507625"/>
            <a:ext cx="5721878" cy="2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The gap between the least and most peaceful countries continues to grow.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02699"/>
              </p:ext>
            </p:extLst>
          </p:nvPr>
        </p:nvGraphicFramePr>
        <p:xfrm>
          <a:off x="1006854" y="1007895"/>
          <a:ext cx="6682746" cy="342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01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Safety and Security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5" y="685529"/>
            <a:ext cx="7161916" cy="500159"/>
            <a:chOff x="435142" y="2835922"/>
            <a:chExt cx="5827509" cy="500159"/>
          </a:xfrm>
        </p:grpSpPr>
        <p:sp>
          <p:nvSpPr>
            <p:cNvPr id="6" name="TextBox 5"/>
            <p:cNvSpPr txBox="1"/>
            <p:nvPr/>
          </p:nvSpPr>
          <p:spPr>
            <a:xfrm>
              <a:off x="601060" y="2835922"/>
              <a:ext cx="5661591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After peaking in 2014, deaths from terrorism are now at the lowest level in a decade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44800"/>
            <a:ext cx="5859860" cy="284716"/>
            <a:chOff x="435142" y="2835922"/>
            <a:chExt cx="5859860" cy="284716"/>
          </a:xfrm>
        </p:grpSpPr>
        <p:sp>
          <p:nvSpPr>
            <p:cNvPr id="9" name="TextBox 8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Almost 70 million people have now been displaced by violence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04071"/>
            <a:ext cx="5859860" cy="284716"/>
            <a:chOff x="435142" y="2835922"/>
            <a:chExt cx="5859860" cy="284716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average global homicide rate continues to fall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04486"/>
              </p:ext>
            </p:extLst>
          </p:nvPr>
        </p:nvGraphicFramePr>
        <p:xfrm>
          <a:off x="131906" y="2009304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505520"/>
              </p:ext>
            </p:extLst>
          </p:nvPr>
        </p:nvGraphicFramePr>
        <p:xfrm>
          <a:off x="3061221" y="2009304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84800"/>
              </p:ext>
            </p:extLst>
          </p:nvPr>
        </p:nvGraphicFramePr>
        <p:xfrm>
          <a:off x="5990536" y="2009304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23801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and Peace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354" y="968652"/>
            <a:ext cx="2587625" cy="1146490"/>
            <a:chOff x="439354" y="1345842"/>
            <a:chExt cx="2587625" cy="1146490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2"/>
              <a:ext cx="2393568" cy="114649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Research used extensively by organisations, including the OECD, Commonwealth Secretariat, World Bank and the United Nations. 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9354" y="2339133"/>
            <a:ext cx="2653338" cy="500159"/>
            <a:chOff x="435142" y="1743211"/>
            <a:chExt cx="2653338" cy="500159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3211"/>
              <a:ext cx="2455069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Work is included in 1,000s of university courses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9354" y="3098035"/>
            <a:ext cx="2503021" cy="738664"/>
            <a:chOff x="435142" y="2143522"/>
            <a:chExt cx="2503021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2341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Over 500,000 downloads of IEP reports in the last 12 months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46A773-C86D-8B4C-BCB1-969625386585}"/>
              </a:ext>
            </a:extLst>
          </p:cNvPr>
          <p:cNvGrpSpPr/>
          <p:nvPr/>
        </p:nvGrpSpPr>
        <p:grpSpPr>
          <a:xfrm>
            <a:off x="3254743" y="920537"/>
            <a:ext cx="1694556" cy="1645350"/>
            <a:chOff x="3489693" y="1048533"/>
            <a:chExt cx="1694556" cy="16453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C0A1D8-04C9-DC40-92BA-5A2DB3EC8131}"/>
                </a:ext>
              </a:extLst>
            </p:cNvPr>
            <p:cNvSpPr/>
            <p:nvPr/>
          </p:nvSpPr>
          <p:spPr>
            <a:xfrm>
              <a:off x="3489693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Google Shape;2296;p333">
              <a:extLst>
                <a:ext uri="{FF2B5EF4-FFF2-40B4-BE49-F238E27FC236}">
                  <a16:creationId xmlns:a16="http://schemas.microsoft.com/office/drawing/2014/main" id="{663D56AF-9507-DC46-8854-9AE88759EA1A}"/>
                </a:ext>
              </a:extLst>
            </p:cNvPr>
            <p:cNvSpPr txBox="1"/>
            <p:nvPr/>
          </p:nvSpPr>
          <p:spPr>
            <a:xfrm>
              <a:off x="3489693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16</a:t>
              </a: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BN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E2F830-3FE7-7D40-B87B-E61DC112B239}"/>
                </a:ext>
              </a:extLst>
            </p:cNvPr>
            <p:cNvSpPr txBox="1"/>
            <p:nvPr/>
          </p:nvSpPr>
          <p:spPr>
            <a:xfrm>
              <a:off x="3489693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2019 MEDIA REACH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070481-2A48-C44B-B6C2-55EA2F1FDDB3}"/>
              </a:ext>
            </a:extLst>
          </p:cNvPr>
          <p:cNvGrpSpPr/>
          <p:nvPr/>
        </p:nvGrpSpPr>
        <p:grpSpPr>
          <a:xfrm>
            <a:off x="5042444" y="920537"/>
            <a:ext cx="1694556" cy="1645350"/>
            <a:chOff x="5277394" y="1048533"/>
            <a:chExt cx="1694556" cy="16453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3D1043-CD2E-324D-A456-9BD8FBFAE1C4}"/>
                </a:ext>
              </a:extLst>
            </p:cNvPr>
            <p:cNvSpPr/>
            <p:nvPr/>
          </p:nvSpPr>
          <p:spPr>
            <a:xfrm>
              <a:off x="5277394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Google Shape;2296;p333">
              <a:extLst>
                <a:ext uri="{FF2B5EF4-FFF2-40B4-BE49-F238E27FC236}">
                  <a16:creationId xmlns:a16="http://schemas.microsoft.com/office/drawing/2014/main" id="{7CDEDC06-88E7-AD4D-BDA9-606077417543}"/>
                </a:ext>
              </a:extLst>
            </p:cNvPr>
            <p:cNvSpPr txBox="1"/>
            <p:nvPr/>
          </p:nvSpPr>
          <p:spPr>
            <a:xfrm>
              <a:off x="5277394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900M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C7914A-9FDC-0B41-80E3-3163B962D349}"/>
                </a:ext>
              </a:extLst>
            </p:cNvPr>
            <p:cNvSpPr txBox="1"/>
            <p:nvPr/>
          </p:nvSpPr>
          <p:spPr>
            <a:xfrm>
              <a:off x="5277394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SOCIAL REACH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BEE2BA-FBE1-5D4C-AC0E-D479011BD81B}"/>
              </a:ext>
            </a:extLst>
          </p:cNvPr>
          <p:cNvGrpSpPr/>
          <p:nvPr/>
        </p:nvGrpSpPr>
        <p:grpSpPr>
          <a:xfrm>
            <a:off x="6830148" y="920537"/>
            <a:ext cx="1694556" cy="1645350"/>
            <a:chOff x="7065098" y="1048533"/>
            <a:chExt cx="1694556" cy="16453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C9458-2DF7-EC48-9506-94B7C03D6E88}"/>
                </a:ext>
              </a:extLst>
            </p:cNvPr>
            <p:cNvSpPr/>
            <p:nvPr/>
          </p:nvSpPr>
          <p:spPr>
            <a:xfrm>
              <a:off x="7065098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Google Shape;2296;p333">
              <a:extLst>
                <a:ext uri="{FF2B5EF4-FFF2-40B4-BE49-F238E27FC236}">
                  <a16:creationId xmlns:a16="http://schemas.microsoft.com/office/drawing/2014/main" id="{F1654376-576A-8244-9FA1-5E9CA9EB55B9}"/>
                </a:ext>
              </a:extLst>
            </p:cNvPr>
            <p:cNvSpPr txBox="1"/>
            <p:nvPr/>
          </p:nvSpPr>
          <p:spPr>
            <a:xfrm>
              <a:off x="7065098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0C996D-7F70-B54D-8052-E78C56B150C5}"/>
                </a:ext>
              </a:extLst>
            </p:cNvPr>
            <p:cNvSpPr txBox="1"/>
            <p:nvPr/>
          </p:nvSpPr>
          <p:spPr>
            <a:xfrm>
              <a:off x="7065098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COUNTRY REACH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E09C63-B004-8F4C-A68D-8906B696813E}"/>
              </a:ext>
            </a:extLst>
          </p:cNvPr>
          <p:cNvGrpSpPr/>
          <p:nvPr/>
        </p:nvGrpSpPr>
        <p:grpSpPr>
          <a:xfrm>
            <a:off x="3254743" y="2687694"/>
            <a:ext cx="1678655" cy="1645350"/>
            <a:chOff x="3489693" y="2815690"/>
            <a:chExt cx="1678655" cy="164535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14478D-7D21-6A45-BD1D-7C6D454D6585}"/>
                </a:ext>
              </a:extLst>
            </p:cNvPr>
            <p:cNvSpPr/>
            <p:nvPr/>
          </p:nvSpPr>
          <p:spPr>
            <a:xfrm>
              <a:off x="3489693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Google Shape;2296;p333">
              <a:extLst>
                <a:ext uri="{FF2B5EF4-FFF2-40B4-BE49-F238E27FC236}">
                  <a16:creationId xmlns:a16="http://schemas.microsoft.com/office/drawing/2014/main" id="{9F8773E3-07BC-AD4F-BD8E-6E9B4FB7A56F}"/>
                </a:ext>
              </a:extLst>
            </p:cNvPr>
            <p:cNvSpPr txBox="1"/>
            <p:nvPr/>
          </p:nvSpPr>
          <p:spPr>
            <a:xfrm>
              <a:off x="3489693" y="3332622"/>
              <a:ext cx="1584331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F252BD-8912-EE4F-9572-2161A379C3CE}"/>
                </a:ext>
              </a:extLst>
            </p:cNvPr>
            <p:cNvSpPr txBox="1"/>
            <p:nvPr/>
          </p:nvSpPr>
          <p:spPr>
            <a:xfrm>
              <a:off x="3489693" y="3749251"/>
              <a:ext cx="1678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PUBLISHED REPORTS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6F7A0B-6031-3F4C-AC3D-B0ABF47075D8}"/>
              </a:ext>
            </a:extLst>
          </p:cNvPr>
          <p:cNvGrpSpPr/>
          <p:nvPr/>
        </p:nvGrpSpPr>
        <p:grpSpPr>
          <a:xfrm>
            <a:off x="5042444" y="2687694"/>
            <a:ext cx="1694556" cy="1645350"/>
            <a:chOff x="5277394" y="2815690"/>
            <a:chExt cx="1694556" cy="164535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A3F05D-6A39-034B-B86A-0A354D8202EB}"/>
                </a:ext>
              </a:extLst>
            </p:cNvPr>
            <p:cNvSpPr/>
            <p:nvPr/>
          </p:nvSpPr>
          <p:spPr>
            <a:xfrm>
              <a:off x="5277394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Google Shape;2296;p333">
              <a:extLst>
                <a:ext uri="{FF2B5EF4-FFF2-40B4-BE49-F238E27FC236}">
                  <a16:creationId xmlns:a16="http://schemas.microsoft.com/office/drawing/2014/main" id="{9BB2B816-DAE9-334D-BB20-1927E332D4DA}"/>
                </a:ext>
              </a:extLst>
            </p:cNvPr>
            <p:cNvSpPr txBox="1"/>
            <p:nvPr/>
          </p:nvSpPr>
          <p:spPr>
            <a:xfrm>
              <a:off x="5277394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3000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59FA27-9425-0149-B76A-D5E52F1C12E6}"/>
                </a:ext>
              </a:extLst>
            </p:cNvPr>
            <p:cNvSpPr txBox="1"/>
            <p:nvPr/>
          </p:nvSpPr>
          <p:spPr>
            <a:xfrm>
              <a:off x="5277394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BOOK REFERENCES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A4E06C-7813-CC43-B697-06DF9A92E401}"/>
              </a:ext>
            </a:extLst>
          </p:cNvPr>
          <p:cNvGrpSpPr/>
          <p:nvPr/>
        </p:nvGrpSpPr>
        <p:grpSpPr>
          <a:xfrm>
            <a:off x="6830148" y="2687694"/>
            <a:ext cx="1694556" cy="1645350"/>
            <a:chOff x="7065098" y="2815690"/>
            <a:chExt cx="1694556" cy="164535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7390209-E5CE-5C4D-963B-FE4D6F5DE24E}"/>
                </a:ext>
              </a:extLst>
            </p:cNvPr>
            <p:cNvSpPr/>
            <p:nvPr/>
          </p:nvSpPr>
          <p:spPr>
            <a:xfrm>
              <a:off x="7065098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Google Shape;2296;p333">
              <a:extLst>
                <a:ext uri="{FF2B5EF4-FFF2-40B4-BE49-F238E27FC236}">
                  <a16:creationId xmlns:a16="http://schemas.microsoft.com/office/drawing/2014/main" id="{13361776-0306-7140-8D00-B8B4DC03FD31}"/>
                </a:ext>
              </a:extLst>
            </p:cNvPr>
            <p:cNvSpPr txBox="1"/>
            <p:nvPr/>
          </p:nvSpPr>
          <p:spPr>
            <a:xfrm>
              <a:off x="7065098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1.3M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7C4000-6080-D34E-9497-C987359507BE}"/>
                </a:ext>
              </a:extLst>
            </p:cNvPr>
            <p:cNvSpPr txBox="1"/>
            <p:nvPr/>
          </p:nvSpPr>
          <p:spPr>
            <a:xfrm>
              <a:off x="7065098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UNIQUE VISITORS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2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Ongoing Conflict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729649"/>
            <a:ext cx="5859860" cy="284716"/>
            <a:chOff x="435142" y="2835922"/>
            <a:chExt cx="5859860" cy="284716"/>
          </a:xfrm>
        </p:grpSpPr>
        <p:sp>
          <p:nvSpPr>
            <p:cNvPr id="6" name="TextBox 5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Battle Deaths continue to fall after peak in 2014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88920"/>
            <a:ext cx="5859860" cy="284716"/>
            <a:chOff x="435142" y="2835922"/>
            <a:chExt cx="5859860" cy="284716"/>
          </a:xfrm>
        </p:grpSpPr>
        <p:sp>
          <p:nvSpPr>
            <p:cNvPr id="9" name="TextBox 8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However, the total number of active conflicts has not fallen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48191"/>
            <a:ext cx="5859860" cy="284716"/>
            <a:chOff x="435142" y="2835922"/>
            <a:chExt cx="5859860" cy="284716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average intensity of internal conflict is still rising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291054"/>
              </p:ext>
            </p:extLst>
          </p:nvPr>
        </p:nvGraphicFramePr>
        <p:xfrm>
          <a:off x="179111" y="203540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0182"/>
              </p:ext>
            </p:extLst>
          </p:nvPr>
        </p:nvGraphicFramePr>
        <p:xfrm>
          <a:off x="3047029" y="2030644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880399"/>
              </p:ext>
            </p:extLst>
          </p:nvPr>
        </p:nvGraphicFramePr>
        <p:xfrm>
          <a:off x="5914947" y="203540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484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6;p333">
            <a:extLst>
              <a:ext uri="{FF2B5EF4-FFF2-40B4-BE49-F238E27FC236}">
                <a16:creationId xmlns:a16="http://schemas.microsoft.com/office/drawing/2014/main" id="{CD969501-7E97-D849-AA69-D3AAAA2E797D}"/>
              </a:ext>
            </a:extLst>
          </p:cNvPr>
          <p:cNvSpPr txBox="1"/>
          <p:nvPr/>
        </p:nvSpPr>
        <p:spPr>
          <a:xfrm>
            <a:off x="230536" y="286860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Trends in key </a:t>
            </a:r>
            <a:r>
              <a:rPr lang="en" sz="2000" b="1" i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Militarisation </a:t>
            </a: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indicators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685529"/>
            <a:ext cx="5859860" cy="284716"/>
            <a:chOff x="435142" y="2835922"/>
            <a:chExt cx="5859860" cy="284716"/>
          </a:xfrm>
        </p:grpSpPr>
        <p:sp>
          <p:nvSpPr>
            <p:cNvPr id="6" name="TextBox 5"/>
            <p:cNvSpPr txBox="1"/>
            <p:nvPr/>
          </p:nvSpPr>
          <p:spPr>
            <a:xfrm>
              <a:off x="633411" y="2835922"/>
              <a:ext cx="5661591" cy="28471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fall in the size of armed forces now appears to be levelling off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044800"/>
            <a:ext cx="7709604" cy="500159"/>
            <a:chOff x="435142" y="2835922"/>
            <a:chExt cx="5814883" cy="500159"/>
          </a:xfrm>
        </p:grpSpPr>
        <p:sp>
          <p:nvSpPr>
            <p:cNvPr id="9" name="TextBox 8"/>
            <p:cNvSpPr txBox="1"/>
            <p:nvPr/>
          </p:nvSpPr>
          <p:spPr>
            <a:xfrm>
              <a:off x="588434" y="2835922"/>
              <a:ext cx="5661591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Despite high spending by global superpowers, average military expenditure has declined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327936" y="1404071"/>
            <a:ext cx="6432318" cy="500159"/>
            <a:chOff x="435142" y="2835922"/>
            <a:chExt cx="5859860" cy="500159"/>
          </a:xfrm>
        </p:grpSpPr>
        <p:sp>
          <p:nvSpPr>
            <p:cNvPr id="12" name="TextBox 11"/>
            <p:cNvSpPr txBox="1"/>
            <p:nvPr/>
          </p:nvSpPr>
          <p:spPr>
            <a:xfrm>
              <a:off x="633411" y="2835922"/>
              <a:ext cx="5661591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Weapons imports and exports have had a moderate but sustained increase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411684"/>
              </p:ext>
            </p:extLst>
          </p:nvPr>
        </p:nvGraphicFramePr>
        <p:xfrm>
          <a:off x="230536" y="1904231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37328"/>
              </p:ext>
            </p:extLst>
          </p:nvPr>
        </p:nvGraphicFramePr>
        <p:xfrm>
          <a:off x="3075762" y="1904231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820068"/>
              </p:ext>
            </p:extLst>
          </p:nvPr>
        </p:nvGraphicFramePr>
        <p:xfrm>
          <a:off x="5920988" y="1904231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50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699985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Unrest- Highlights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9354" y="3265988"/>
            <a:ext cx="6137473" cy="484770"/>
            <a:chOff x="435142" y="1743212"/>
            <a:chExt cx="6137473" cy="484770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3212"/>
              <a:ext cx="5939204" cy="4847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AU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Europe had the largest number of protests 1,600 events from 2011 to 2018. Sixty-five per cent of the demonstrations in Europe were nonviolent.</a:t>
              </a:r>
              <a:endPara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5501" y="1889066"/>
            <a:ext cx="6365858" cy="507831"/>
            <a:chOff x="435142" y="2143522"/>
            <a:chExt cx="6365858" cy="507831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0418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The number of riots around the world increased by 282 per cent from 2011 to 2019 while general strikes increased by 821 per cent.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5501" y="2554881"/>
            <a:ext cx="5859860" cy="523242"/>
            <a:chOff x="435142" y="2835922"/>
            <a:chExt cx="5859860" cy="523242"/>
          </a:xfrm>
        </p:grpSpPr>
        <p:sp>
          <p:nvSpPr>
            <p:cNvPr id="14" name="TextBox 13"/>
            <p:cNvSpPr txBox="1"/>
            <p:nvPr/>
          </p:nvSpPr>
          <p:spPr>
            <a:xfrm>
              <a:off x="633411" y="2835922"/>
              <a:ext cx="5661591" cy="523242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id-ID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39354" y="1260461"/>
            <a:ext cx="7121788" cy="507831"/>
            <a:chOff x="439354" y="1260461"/>
            <a:chExt cx="7121788" cy="5078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62889F-BFE6-BD41-B983-688671AB52EC}"/>
                </a:ext>
              </a:extLst>
            </p:cNvPr>
            <p:cNvGrpSpPr/>
            <p:nvPr/>
          </p:nvGrpSpPr>
          <p:grpSpPr>
            <a:xfrm>
              <a:off x="439354" y="1345843"/>
              <a:ext cx="6249802" cy="323188"/>
              <a:chOff x="439354" y="1345843"/>
              <a:chExt cx="6249802" cy="32318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96812" y="1345843"/>
                <a:ext cx="6092344" cy="323188"/>
              </a:xfrm>
              <a:prstGeom prst="rect">
                <a:avLst/>
              </a:prstGeom>
              <a:noFill/>
            </p:spPr>
            <p:txBody>
              <a:bodyPr wrap="square" lIns="68601" tIns="34301" rIns="68601" bIns="34301" rtlCol="0">
                <a:spAutoFit/>
              </a:bodyPr>
              <a:lstStyle/>
              <a:p>
                <a:endPara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FF4E7951-B0A3-7F4D-8E2F-25B1C319D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9354" y="1418791"/>
                <a:ext cx="120822" cy="191173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633411" y="1260461"/>
              <a:ext cx="692773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From 2011 to 2019, the number of riots, general strikes and anti-government demonstrations increased by 244 per cent globally.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60176" y="2430826"/>
            <a:ext cx="59701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96 countries recorded a violent demonstration in 2019, as citizens protest against a range of issues - economic hardship, race, police brutality and corruption.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52098" y="3997695"/>
            <a:ext cx="6084277" cy="484770"/>
            <a:chOff x="295486" y="2311878"/>
            <a:chExt cx="6084277" cy="484770"/>
          </a:xfrm>
        </p:grpSpPr>
        <p:sp>
          <p:nvSpPr>
            <p:cNvPr id="24" name="TextBox 23"/>
            <p:cNvSpPr txBox="1"/>
            <p:nvPr/>
          </p:nvSpPr>
          <p:spPr>
            <a:xfrm>
              <a:off x="440559" y="2311878"/>
              <a:ext cx="5939204" cy="4847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AU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impending economic recession will increase the likelihood of demonstrations and riots. </a:t>
              </a:r>
              <a:endPara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486" y="2340322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5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The Economic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Value of 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03.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40868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82510" y="663762"/>
            <a:ext cx="2250912" cy="23634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292378" y="1880549"/>
            <a:ext cx="3018403" cy="2365690"/>
            <a:chOff x="419178" y="1973035"/>
            <a:chExt cx="3018403" cy="2365690"/>
          </a:xfrm>
        </p:grpSpPr>
        <p:cxnSp>
          <p:nvCxnSpPr>
            <p:cNvPr id="17" name="Elbow Connector 16"/>
            <p:cNvCxnSpPr>
              <a:cxnSpLocks/>
              <a:endCxn id="23" idx="0"/>
            </p:cNvCxnSpPr>
            <p:nvPr/>
          </p:nvCxnSpPr>
          <p:spPr>
            <a:xfrm rot="10800000" flipV="1">
              <a:off x="1484158" y="1973035"/>
              <a:ext cx="1953423" cy="445164"/>
            </a:xfrm>
            <a:prstGeom prst="bentConnector2">
              <a:avLst/>
            </a:prstGeom>
            <a:noFill/>
            <a:ln w="19050" cap="flat" cmpd="sng" algn="ctr">
              <a:solidFill>
                <a:srgbClr val="4D4D4D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19178" y="2418199"/>
              <a:ext cx="2129958" cy="192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Which is equivalent to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10.6%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of total world GDP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OR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$1909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per person</a:t>
              </a:r>
            </a:p>
          </p:txBody>
        </p:sp>
      </p:grpSp>
      <p:sp>
        <p:nvSpPr>
          <p:cNvPr id="24" name="Google Shape;2296;p333">
            <a:extLst>
              <a:ext uri="{FF2B5EF4-FFF2-40B4-BE49-F238E27FC236}">
                <a16:creationId xmlns:a16="http://schemas.microsoft.com/office/drawing/2014/main" id="{A8CDCAB2-17AB-914B-8CF7-9C0E3B7915D6}"/>
              </a:ext>
            </a:extLst>
          </p:cNvPr>
          <p:cNvSpPr txBox="1"/>
          <p:nvPr/>
        </p:nvSpPr>
        <p:spPr>
          <a:xfrm>
            <a:off x="145544" y="208538"/>
            <a:ext cx="480718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The economic impact of violence 2020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40724" y="1880549"/>
            <a:ext cx="3420698" cy="2413798"/>
            <a:chOff x="5586152" y="1973035"/>
            <a:chExt cx="3420698" cy="2413798"/>
          </a:xfrm>
        </p:grpSpPr>
        <p:sp>
          <p:nvSpPr>
            <p:cNvPr id="26" name="TextBox 25"/>
            <p:cNvSpPr txBox="1"/>
            <p:nvPr/>
          </p:nvSpPr>
          <p:spPr>
            <a:xfrm>
              <a:off x="6044988" y="3063394"/>
              <a:ext cx="29618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$1.45 TRILLION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Could be directed to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other economic activities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44988" y="2540174"/>
              <a:ext cx="29618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If the world decreased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violence by 10%...</a:t>
              </a:r>
            </a:p>
          </p:txBody>
        </p: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6E14FC67-C474-044B-B00E-6EB8A583D308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5586152" y="1973035"/>
              <a:ext cx="1939767" cy="567139"/>
            </a:xfrm>
            <a:prstGeom prst="bentConnector2">
              <a:avLst/>
            </a:prstGeom>
            <a:noFill/>
            <a:ln w="19050" cap="flat" cmpd="sng" algn="ctr">
              <a:solidFill>
                <a:srgbClr val="4D4D4D">
                  <a:lumMod val="7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32" name="Google Shape;2296;p333">
            <a:extLst>
              <a:ext uri="{FF2B5EF4-FFF2-40B4-BE49-F238E27FC236}">
                <a16:creationId xmlns:a16="http://schemas.microsoft.com/office/drawing/2014/main" id="{06FC45D3-E29C-8A43-BC3D-E6742100A3A0}"/>
              </a:ext>
            </a:extLst>
          </p:cNvPr>
          <p:cNvSpPr txBox="1"/>
          <p:nvPr/>
        </p:nvSpPr>
        <p:spPr>
          <a:xfrm>
            <a:off x="3467736" y="1555288"/>
            <a:ext cx="2531824" cy="63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4800" b="1" spc="-25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$14.5</a:t>
            </a:r>
            <a:endParaRPr sz="4800" b="1" spc="-25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21966" y="2164118"/>
            <a:ext cx="457200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trillion</a:t>
            </a:r>
          </a:p>
        </p:txBody>
      </p:sp>
    </p:spTree>
    <p:extLst>
      <p:ext uri="{BB962C8B-B14F-4D97-AF65-F5344CB8AC3E}">
        <p14:creationId xmlns:p14="http://schemas.microsoft.com/office/powerpoint/2010/main" val="19771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44;p335">
            <a:extLst>
              <a:ext uri="{FF2B5EF4-FFF2-40B4-BE49-F238E27FC236}">
                <a16:creationId xmlns:a16="http://schemas.microsoft.com/office/drawing/2014/main" id="{CB89CC68-9C55-7047-AE5D-6D2DD9380C76}"/>
              </a:ext>
            </a:extLst>
          </p:cNvPr>
          <p:cNvSpPr txBox="1"/>
          <p:nvPr/>
        </p:nvSpPr>
        <p:spPr>
          <a:xfrm>
            <a:off x="179388" y="505372"/>
            <a:ext cx="6158897" cy="2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Military expenditure accounts for over 40% of the total economic impact of violence.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296;p333">
            <a:extLst>
              <a:ext uri="{FF2B5EF4-FFF2-40B4-BE49-F238E27FC236}">
                <a16:creationId xmlns:a16="http://schemas.microsoft.com/office/drawing/2014/main" id="{F45C0D5C-18F1-D044-8990-DED2DB20B705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Breakdown of the economic impact of violence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175570"/>
              </p:ext>
            </p:extLst>
          </p:nvPr>
        </p:nvGraphicFramePr>
        <p:xfrm>
          <a:off x="714962" y="832241"/>
          <a:ext cx="7198677" cy="409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41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800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COVID-19 and Peace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04.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573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167474" y="198573"/>
            <a:ext cx="44193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COVID-19 and Peace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Findings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1"/>
          <p:cNvGrpSpPr/>
          <p:nvPr/>
        </p:nvGrpSpPr>
        <p:grpSpPr>
          <a:xfrm>
            <a:off x="474892" y="1141785"/>
            <a:ext cx="7119700" cy="458762"/>
            <a:chOff x="439354" y="1436532"/>
            <a:chExt cx="7001050" cy="538200"/>
          </a:xfrm>
        </p:grpSpPr>
        <p:sp>
          <p:nvSpPr>
            <p:cNvPr id="92" name="Google Shape;92;p11"/>
            <p:cNvSpPr txBox="1"/>
            <p:nvPr/>
          </p:nvSpPr>
          <p:spPr>
            <a:xfrm>
              <a:off x="633404" y="1436532"/>
              <a:ext cx="680700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Level of air travel strongly correlated with the take up of COVID-19.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9354" y="1509476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1"/>
          <p:cNvGrpSpPr/>
          <p:nvPr/>
        </p:nvGrpSpPr>
        <p:grpSpPr>
          <a:xfrm>
            <a:off x="482113" y="2552638"/>
            <a:ext cx="8262708" cy="458700"/>
            <a:chOff x="435142" y="2648225"/>
            <a:chExt cx="7273758" cy="458700"/>
          </a:xfrm>
        </p:grpSpPr>
        <p:sp>
          <p:nvSpPr>
            <p:cNvPr id="95" name="Google Shape;95;p11"/>
            <p:cNvSpPr txBox="1"/>
            <p:nvPr/>
          </p:nvSpPr>
          <p:spPr>
            <a:xfrm>
              <a:off x="633400" y="2648225"/>
              <a:ext cx="70755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Drug dealing and other types of crime have seen a temporary reduction as a result of social isolation. However, reports of domestic violence, suicide and mental illness increased.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42" y="2715715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1"/>
          <p:cNvSpPr txBox="1"/>
          <p:nvPr/>
        </p:nvSpPr>
        <p:spPr>
          <a:xfrm>
            <a:off x="715036" y="3275338"/>
            <a:ext cx="8164804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00" tIns="34300" rIns="68600" bIns="3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B110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11"/>
          <p:cNvGrpSpPr/>
          <p:nvPr/>
        </p:nvGrpSpPr>
        <p:grpSpPr>
          <a:xfrm>
            <a:off x="474892" y="3252238"/>
            <a:ext cx="8404948" cy="600300"/>
            <a:chOff x="447192" y="2608060"/>
            <a:chExt cx="6365970" cy="600300"/>
          </a:xfrm>
        </p:grpSpPr>
        <p:sp>
          <p:nvSpPr>
            <p:cNvPr id="104" name="Google Shape;104;p11"/>
            <p:cNvSpPr txBox="1"/>
            <p:nvPr/>
          </p:nvSpPr>
          <p:spPr>
            <a:xfrm>
              <a:off x="608862" y="2608060"/>
              <a:ext cx="6204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US and Europe are expected to see an increase in political instability.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B110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192" y="2699342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1"/>
          <p:cNvGrpSpPr/>
          <p:nvPr/>
        </p:nvGrpSpPr>
        <p:grpSpPr>
          <a:xfrm>
            <a:off x="455420" y="1751625"/>
            <a:ext cx="8262708" cy="458700"/>
            <a:chOff x="435142" y="2549025"/>
            <a:chExt cx="7001058" cy="458700"/>
          </a:xfrm>
        </p:grpSpPr>
        <p:sp>
          <p:nvSpPr>
            <p:cNvPr id="107" name="Google Shape;107;p11"/>
            <p:cNvSpPr txBox="1"/>
            <p:nvPr/>
          </p:nvSpPr>
          <p:spPr>
            <a:xfrm>
              <a:off x="633400" y="2549025"/>
              <a:ext cx="68028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Most indicators in the Global Peace Index are expected to deteriorate. The one area that may improve is military expenditure, as countries redirect resources to propping up their economies.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42" y="2616515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9035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167474" y="198573"/>
            <a:ext cx="44193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COVID-19 and Peace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Findings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1"/>
          <p:cNvGrpSpPr/>
          <p:nvPr/>
        </p:nvGrpSpPr>
        <p:grpSpPr>
          <a:xfrm>
            <a:off x="474892" y="3275338"/>
            <a:ext cx="8404948" cy="577200"/>
            <a:chOff x="435142" y="3413150"/>
            <a:chExt cx="6938958" cy="577200"/>
          </a:xfrm>
        </p:grpSpPr>
        <p:sp>
          <p:nvSpPr>
            <p:cNvPr id="101" name="Google Shape;101;p11"/>
            <p:cNvSpPr txBox="1"/>
            <p:nvPr/>
          </p:nvSpPr>
          <p:spPr>
            <a:xfrm>
              <a:off x="633400" y="3413150"/>
              <a:ext cx="67407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600" tIns="34300" rIns="68600" bIns="34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Countries with low credit ratings, such as Brazil, Pakistan, Argentina and Venezuela may not be able to borrow enough to sustain their economic recoveries, potentially leading to greater social unrest.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B110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42" y="3462570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1"/>
          <p:cNvGrpSpPr/>
          <p:nvPr/>
        </p:nvGrpSpPr>
        <p:grpSpPr>
          <a:xfrm>
            <a:off x="474892" y="2626072"/>
            <a:ext cx="8404948" cy="600300"/>
            <a:chOff x="447192" y="2608060"/>
            <a:chExt cx="6365970" cy="600300"/>
          </a:xfrm>
        </p:grpSpPr>
        <p:sp>
          <p:nvSpPr>
            <p:cNvPr id="104" name="Google Shape;104;p11"/>
            <p:cNvSpPr txBox="1"/>
            <p:nvPr/>
          </p:nvSpPr>
          <p:spPr>
            <a:xfrm>
              <a:off x="608862" y="2608060"/>
              <a:ext cx="6204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defTabSz="914400">
                <a:lnSpc>
                  <a:spcPct val="107916"/>
                </a:lnSpc>
                <a:buClr>
                  <a:srgbClr val="000000"/>
                </a:buClr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Overseas Developmental Aid is likely to decrease as funds are used to support domestic economies. Further stressing fragile countries, such</a:t>
              </a:r>
              <a:r>
                <a:rPr lang="en-AU" sz="1400" kern="0" dirty="0">
                  <a:solidFill>
                    <a:srgbClr val="000000"/>
                  </a:solidFill>
                  <a:cs typeface="Arial"/>
                  <a:sym typeface="Arial"/>
                </a:rPr>
                <a:t> as Liberia, Afghanistan, Burundi and South Sudan.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B110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5" name="Google Shape;10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192" y="2699342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103;p11"/>
          <p:cNvGrpSpPr/>
          <p:nvPr/>
        </p:nvGrpSpPr>
        <p:grpSpPr>
          <a:xfrm>
            <a:off x="474892" y="1212802"/>
            <a:ext cx="8404948" cy="600300"/>
            <a:chOff x="447192" y="2608060"/>
            <a:chExt cx="6365970" cy="600300"/>
          </a:xfrm>
        </p:grpSpPr>
        <p:sp>
          <p:nvSpPr>
            <p:cNvPr id="22" name="Google Shape;104;p11"/>
            <p:cNvSpPr txBox="1"/>
            <p:nvPr/>
          </p:nvSpPr>
          <p:spPr>
            <a:xfrm>
              <a:off x="608862" y="2608060"/>
              <a:ext cx="6204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US and China relations are deteriorating, affecting many multilateral organisations – WHO, WTO, UN Security Council.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B110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3" name="Google Shape;10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192" y="2699342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103;p11"/>
          <p:cNvGrpSpPr/>
          <p:nvPr/>
        </p:nvGrpSpPr>
        <p:grpSpPr>
          <a:xfrm>
            <a:off x="474892" y="2025772"/>
            <a:ext cx="8404948" cy="600300"/>
            <a:chOff x="447192" y="2608060"/>
            <a:chExt cx="6365970" cy="600300"/>
          </a:xfrm>
        </p:grpSpPr>
        <p:sp>
          <p:nvSpPr>
            <p:cNvPr id="25" name="Google Shape;104;p11"/>
            <p:cNvSpPr txBox="1"/>
            <p:nvPr/>
          </p:nvSpPr>
          <p:spPr>
            <a:xfrm>
              <a:off x="608862" y="2608060"/>
              <a:ext cx="6204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Support of UN Peacekeeping operations is likely to decrease.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B110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6" name="Google Shape;10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192" y="2699342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679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D2F7536E-3F1E-ED47-80FB-F61605F3B1A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Positive Peace and pandemic recovery.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79389" y="507625"/>
            <a:ext cx="7766432" cy="2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SJJJR M+ Graphik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JJJR M+ Graphik"/>
                <a:ea typeface="+mn-ea"/>
                <a:cs typeface="+mn-cs"/>
              </a:rPr>
              <a:t>ountries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JJJR M+ Graphik"/>
                <a:ea typeface="+mn-ea"/>
                <a:cs typeface="+mn-cs"/>
              </a:rPr>
              <a:t> with better financial conditions and higher Positive Peace are most likely to have the best outcomes through the crisis.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JJJR M+ Graphik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JJJR M+ Graphik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903620" y="1005267"/>
            <a:ext cx="6666022" cy="3643313"/>
            <a:chOff x="0" y="0"/>
            <a:chExt cx="1412" cy="1028"/>
          </a:xfrm>
        </p:grpSpPr>
        <p:sp>
          <p:nvSpPr>
            <p:cNvPr id="9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12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80" y="59"/>
              <a:ext cx="36" cy="792"/>
            </a:xfrm>
            <a:custGeom>
              <a:avLst/>
              <a:gdLst>
                <a:gd name="T0" fmla="*/ 18 w 36"/>
                <a:gd name="T1" fmla="*/ 792 h 792"/>
                <a:gd name="T2" fmla="*/ 19 w 36"/>
                <a:gd name="T3" fmla="*/ 20 h 792"/>
                <a:gd name="T4" fmla="*/ 17 w 36"/>
                <a:gd name="T5" fmla="*/ 20 h 792"/>
                <a:gd name="T6" fmla="*/ 16 w 36"/>
                <a:gd name="T7" fmla="*/ 792 h 792"/>
                <a:gd name="T8" fmla="*/ 18 w 36"/>
                <a:gd name="T9" fmla="*/ 792 h 792"/>
                <a:gd name="T10" fmla="*/ 18 w 36"/>
                <a:gd name="T11" fmla="*/ 20 h 792"/>
                <a:gd name="T12" fmla="*/ 36 w 36"/>
                <a:gd name="T13" fmla="*/ 34 h 792"/>
                <a:gd name="T14" fmla="*/ 18 w 36"/>
                <a:gd name="T15" fmla="*/ 0 h 792"/>
                <a:gd name="T16" fmla="*/ 0 w 36"/>
                <a:gd name="T17" fmla="*/ 34 h 792"/>
                <a:gd name="T18" fmla="*/ 18 w 36"/>
                <a:gd name="T19" fmla="*/ 2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92">
                  <a:moveTo>
                    <a:pt x="18" y="792"/>
                  </a:moveTo>
                  <a:lnTo>
                    <a:pt x="19" y="20"/>
                  </a:lnTo>
                  <a:lnTo>
                    <a:pt x="17" y="20"/>
                  </a:lnTo>
                  <a:lnTo>
                    <a:pt x="16" y="792"/>
                  </a:lnTo>
                  <a:lnTo>
                    <a:pt x="18" y="792"/>
                  </a:lnTo>
                  <a:close/>
                  <a:moveTo>
                    <a:pt x="18" y="20"/>
                  </a:moveTo>
                  <a:lnTo>
                    <a:pt x="36" y="34"/>
                  </a:lnTo>
                  <a:lnTo>
                    <a:pt x="18" y="0"/>
                  </a:lnTo>
                  <a:lnTo>
                    <a:pt x="0" y="3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97" y="833"/>
              <a:ext cx="1174" cy="35"/>
            </a:xfrm>
            <a:custGeom>
              <a:avLst/>
              <a:gdLst>
                <a:gd name="T0" fmla="*/ 0 w 1174"/>
                <a:gd name="T1" fmla="*/ 17 h 35"/>
                <a:gd name="T2" fmla="*/ 1152 w 1174"/>
                <a:gd name="T3" fmla="*/ 17 h 35"/>
                <a:gd name="T4" fmla="*/ 1152 w 1174"/>
                <a:gd name="T5" fmla="*/ 18 h 35"/>
                <a:gd name="T6" fmla="*/ 0 w 1174"/>
                <a:gd name="T7" fmla="*/ 18 h 35"/>
                <a:gd name="T8" fmla="*/ 0 w 1174"/>
                <a:gd name="T9" fmla="*/ 17 h 35"/>
                <a:gd name="T10" fmla="*/ 1152 w 1174"/>
                <a:gd name="T11" fmla="*/ 18 h 35"/>
                <a:gd name="T12" fmla="*/ 1138 w 1174"/>
                <a:gd name="T13" fmla="*/ 0 h 35"/>
                <a:gd name="T14" fmla="*/ 1174 w 1174"/>
                <a:gd name="T15" fmla="*/ 18 h 35"/>
                <a:gd name="T16" fmla="*/ 1138 w 1174"/>
                <a:gd name="T17" fmla="*/ 35 h 35"/>
                <a:gd name="T18" fmla="*/ 1152 w 1174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4" h="35">
                  <a:moveTo>
                    <a:pt x="0" y="17"/>
                  </a:moveTo>
                  <a:lnTo>
                    <a:pt x="1152" y="17"/>
                  </a:lnTo>
                  <a:lnTo>
                    <a:pt x="1152" y="18"/>
                  </a:lnTo>
                  <a:lnTo>
                    <a:pt x="0" y="18"/>
                  </a:lnTo>
                  <a:lnTo>
                    <a:pt x="0" y="17"/>
                  </a:lnTo>
                  <a:close/>
                  <a:moveTo>
                    <a:pt x="1152" y="18"/>
                  </a:moveTo>
                  <a:lnTo>
                    <a:pt x="1138" y="0"/>
                  </a:lnTo>
                  <a:lnTo>
                    <a:pt x="1174" y="18"/>
                  </a:lnTo>
                  <a:lnTo>
                    <a:pt x="1138" y="35"/>
                  </a:lnTo>
                  <a:lnTo>
                    <a:pt x="1152" y="1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7" y="939"/>
              <a:ext cx="178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PPI RANK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5" y="500"/>
              <a:ext cx="1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-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5" y="860"/>
              <a:ext cx="329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Higher Positive Peace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62" y="860"/>
              <a:ext cx="319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Lower Positive Peace</a:t>
              </a: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46"/>
              <a:ext cx="54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61" y="147"/>
              <a:ext cx="544" cy="343"/>
            </a:xfrm>
            <a:prstGeom prst="rect">
              <a:avLst/>
            </a:prstGeom>
            <a:noFill/>
            <a:ln w="190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501"/>
              <a:ext cx="54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61" y="502"/>
              <a:ext cx="544" cy="343"/>
            </a:xfrm>
            <a:prstGeom prst="rect">
              <a:avLst/>
            </a:prstGeom>
            <a:noFill/>
            <a:ln w="190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501"/>
              <a:ext cx="54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3" y="502"/>
              <a:ext cx="545" cy="343"/>
            </a:xfrm>
            <a:prstGeom prst="rect">
              <a:avLst/>
            </a:prstGeom>
            <a:noFill/>
            <a:ln w="190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46"/>
              <a:ext cx="54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3" y="147"/>
              <a:ext cx="545" cy="343"/>
            </a:xfrm>
            <a:prstGeom prst="rect">
              <a:avLst/>
            </a:prstGeom>
            <a:noFill/>
            <a:ln w="19050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74" y="533"/>
              <a:ext cx="134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Switzerland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4" y="567"/>
              <a:ext cx="10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Australia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4" y="600"/>
              <a:ext cx="14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Zealand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4" y="633"/>
              <a:ext cx="8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Norway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4" y="667"/>
              <a:ext cx="8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Iceland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4" y="700"/>
              <a:ext cx="10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Germany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4" y="731"/>
              <a:ext cx="7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Japan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74" y="765"/>
              <a:ext cx="8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Estonia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" y="192"/>
              <a:ext cx="8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Finland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4" y="225"/>
              <a:ext cx="9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Sweden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74" y="258"/>
              <a:ext cx="10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Denmark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74" y="292"/>
              <a:ext cx="7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Ireland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74" y="325"/>
              <a:ext cx="14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Netherlands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4" y="356"/>
              <a:ext cx="8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Canada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74" y="390"/>
              <a:ext cx="3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UK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74" y="423"/>
              <a:ext cx="8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Austria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13" y="189"/>
              <a:ext cx="6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Spain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13" y="222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Belgium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3" y="255"/>
              <a:ext cx="7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France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13" y="289"/>
              <a:ext cx="9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Portugal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13" y="322"/>
              <a:ext cx="10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Slovenia 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29" y="173"/>
              <a:ext cx="4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Italy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29" y="207"/>
              <a:ext cx="8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Greece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29" y="240"/>
              <a:ext cx="7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Latvia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29" y="274"/>
              <a:ext cx="8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Poland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29" y="307"/>
              <a:ext cx="9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Slovakia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29" y="340"/>
              <a:ext cx="98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Hungary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29" y="371"/>
              <a:ext cx="6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Brazil</a:t>
              </a: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29" y="405"/>
              <a:ext cx="144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South Africa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19" y="533"/>
              <a:ext cx="34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19" y="567"/>
              <a:ext cx="144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South Korea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819" y="600"/>
              <a:ext cx="18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Czech Republic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819" y="633"/>
              <a:ext cx="10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Lithuania</a:t>
              </a: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819" y="667"/>
              <a:ext cx="5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Chile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19" y="700"/>
              <a:ext cx="8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Russia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19" y="731"/>
              <a:ext cx="6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China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19" y="765"/>
              <a:ext cx="8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Mexico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104" y="529"/>
              <a:ext cx="6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Israel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104" y="561"/>
              <a:ext cx="113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Indonesia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104" y="594"/>
              <a:ext cx="7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Turkey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104" y="627"/>
              <a:ext cx="11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Colombia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104" y="661"/>
              <a:ext cx="5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India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6" y="978"/>
              <a:ext cx="12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Source: IEP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16200000">
            <a:off x="212530" y="2505807"/>
            <a:ext cx="287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chemeClr val="bg2">
                    <a:lumMod val="50000"/>
                  </a:schemeClr>
                </a:solidFill>
              </a:rPr>
              <a:t>Higher</a:t>
            </a:r>
            <a:r>
              <a:rPr lang="en-AU" sz="1200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</a:t>
            </a:r>
            <a:r>
              <a:rPr lang="en-AU" sz="1400" i="1" dirty="0">
                <a:solidFill>
                  <a:schemeClr val="bg2">
                    <a:lumMod val="50000"/>
                  </a:schemeClr>
                </a:solidFill>
              </a:rPr>
              <a:t>Lower </a:t>
            </a:r>
          </a:p>
        </p:txBody>
      </p:sp>
      <p:sp>
        <p:nvSpPr>
          <p:cNvPr id="73" name="TextBox 72"/>
          <p:cNvSpPr txBox="1"/>
          <p:nvPr/>
        </p:nvSpPr>
        <p:spPr>
          <a:xfrm rot="16200000">
            <a:off x="676929" y="2597738"/>
            <a:ext cx="154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chemeClr val="bg2">
                    <a:lumMod val="50000"/>
                  </a:schemeClr>
                </a:solidFill>
              </a:rPr>
              <a:t>Economic</a:t>
            </a:r>
            <a:r>
              <a:rPr lang="en-AU" sz="1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AU" sz="1400" i="1" dirty="0">
                <a:solidFill>
                  <a:schemeClr val="bg2">
                    <a:lumMod val="50000"/>
                  </a:schemeClr>
                </a:solidFill>
              </a:rPr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49948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International Offices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oogle Shape;2288;p333"/>
          <p:cNvPicPr preferRelativeResize="0"/>
          <p:nvPr/>
        </p:nvPicPr>
        <p:blipFill rotWithShape="1">
          <a:blip r:embed="rId3">
            <a:alphaModFix/>
          </a:blip>
          <a:srcRect l="14209"/>
          <a:stretch/>
        </p:blipFill>
        <p:spPr>
          <a:xfrm>
            <a:off x="311437" y="1278737"/>
            <a:ext cx="1225864" cy="22898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293;p333"/>
          <p:cNvSpPr txBox="1"/>
          <p:nvPr/>
        </p:nvSpPr>
        <p:spPr>
          <a:xfrm>
            <a:off x="311437" y="3660154"/>
            <a:ext cx="1225864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SYDNEY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5" name="Google Shape;2294;p333"/>
          <p:cNvSpPr txBox="1"/>
          <p:nvPr/>
        </p:nvSpPr>
        <p:spPr>
          <a:xfrm>
            <a:off x="311438" y="3813808"/>
            <a:ext cx="1225864" cy="18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Australia</a:t>
            </a:r>
            <a:r>
              <a:rPr lang="en" sz="800" dirty="0">
                <a:solidFill>
                  <a:schemeClr val="accent4"/>
                </a:solidFill>
                <a:latin typeface="+mj-lt"/>
              </a:rPr>
              <a:t> 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6" name="Google Shape;2297;p333"/>
          <p:cNvSpPr txBox="1"/>
          <p:nvPr/>
        </p:nvSpPr>
        <p:spPr>
          <a:xfrm>
            <a:off x="1722656" y="3660154"/>
            <a:ext cx="1243491" cy="20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NEW YORK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7" name="Google Shape;2298;p333"/>
          <p:cNvSpPr txBox="1"/>
          <p:nvPr/>
        </p:nvSpPr>
        <p:spPr>
          <a:xfrm>
            <a:off x="1702096" y="3825125"/>
            <a:ext cx="1264051" cy="15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USA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Google Shape;2299;p333"/>
          <p:cNvSpPr txBox="1"/>
          <p:nvPr/>
        </p:nvSpPr>
        <p:spPr>
          <a:xfrm>
            <a:off x="3151502" y="3660154"/>
            <a:ext cx="1249976" cy="21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BRUSSELS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9" name="Google Shape;2300;p333"/>
          <p:cNvSpPr txBox="1"/>
          <p:nvPr/>
        </p:nvSpPr>
        <p:spPr>
          <a:xfrm>
            <a:off x="3151502" y="3813152"/>
            <a:ext cx="1249975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Belgium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Google Shape;2301;p333"/>
          <p:cNvSpPr txBox="1"/>
          <p:nvPr/>
        </p:nvSpPr>
        <p:spPr>
          <a:xfrm>
            <a:off x="4586831" y="3661356"/>
            <a:ext cx="1237219" cy="2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THE HAGUE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1" name="Google Shape;2302;p333"/>
          <p:cNvSpPr txBox="1"/>
          <p:nvPr/>
        </p:nvSpPr>
        <p:spPr>
          <a:xfrm>
            <a:off x="4586832" y="3824469"/>
            <a:ext cx="1237218" cy="16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Netherlands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2" name="Google Shape;2303;p333"/>
          <p:cNvSpPr txBox="1"/>
          <p:nvPr/>
        </p:nvSpPr>
        <p:spPr>
          <a:xfrm>
            <a:off x="6009404" y="3660154"/>
            <a:ext cx="1233616" cy="2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MEXICO CITY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3" name="Google Shape;2304;p333"/>
          <p:cNvSpPr txBox="1"/>
          <p:nvPr/>
        </p:nvSpPr>
        <p:spPr>
          <a:xfrm>
            <a:off x="6009403" y="3808869"/>
            <a:ext cx="1233616" cy="19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Mexico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4" name="Google Shape;2306;p333"/>
          <p:cNvPicPr preferRelativeResize="0"/>
          <p:nvPr/>
        </p:nvPicPr>
        <p:blipFill rotWithShape="1">
          <a:blip r:embed="rId4">
            <a:alphaModFix/>
          </a:blip>
          <a:srcRect r="13667"/>
          <a:stretch/>
        </p:blipFill>
        <p:spPr>
          <a:xfrm>
            <a:off x="6009405" y="1278714"/>
            <a:ext cx="1233614" cy="22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2307;p333"/>
          <p:cNvPicPr preferRelativeResize="0"/>
          <p:nvPr/>
        </p:nvPicPr>
        <p:blipFill rotWithShape="1">
          <a:blip r:embed="rId5">
            <a:alphaModFix/>
          </a:blip>
          <a:srcRect r="12522"/>
          <a:stretch/>
        </p:blipFill>
        <p:spPr>
          <a:xfrm>
            <a:off x="3151502" y="1278731"/>
            <a:ext cx="1249975" cy="22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308;p333"/>
          <p:cNvPicPr preferRelativeResize="0"/>
          <p:nvPr/>
        </p:nvPicPr>
        <p:blipFill rotWithShape="1">
          <a:blip r:embed="rId6">
            <a:alphaModFix/>
          </a:blip>
          <a:srcRect r="13414"/>
          <a:stretch/>
        </p:blipFill>
        <p:spPr>
          <a:xfrm>
            <a:off x="4586832" y="1278725"/>
            <a:ext cx="1237218" cy="228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309;p333"/>
          <p:cNvPicPr preferRelativeResize="0"/>
          <p:nvPr/>
        </p:nvPicPr>
        <p:blipFill rotWithShape="1">
          <a:blip r:embed="rId7">
            <a:alphaModFix/>
          </a:blip>
          <a:srcRect r="12975"/>
          <a:stretch/>
        </p:blipFill>
        <p:spPr>
          <a:xfrm>
            <a:off x="1722656" y="1278701"/>
            <a:ext cx="1243491" cy="228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36277"/>
          <a:stretch/>
        </p:blipFill>
        <p:spPr>
          <a:xfrm>
            <a:off x="7428374" y="1278701"/>
            <a:ext cx="1232965" cy="2291119"/>
          </a:xfrm>
          <a:prstGeom prst="rect">
            <a:avLst/>
          </a:prstGeom>
        </p:spPr>
      </p:pic>
      <p:sp>
        <p:nvSpPr>
          <p:cNvPr id="69" name="Google Shape;2303;p333"/>
          <p:cNvSpPr txBox="1"/>
          <p:nvPr/>
        </p:nvSpPr>
        <p:spPr>
          <a:xfrm>
            <a:off x="7438247" y="3651442"/>
            <a:ext cx="1223092" cy="22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HARARE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70" name="Google Shape;2304;p333"/>
          <p:cNvSpPr txBox="1"/>
          <p:nvPr/>
        </p:nvSpPr>
        <p:spPr>
          <a:xfrm>
            <a:off x="7438248" y="3801835"/>
            <a:ext cx="1223091" cy="20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Zimbabwe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293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9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4;p335">
            <a:extLst>
              <a:ext uri="{FF2B5EF4-FFF2-40B4-BE49-F238E27FC236}">
                <a16:creationId xmlns:a16="http://schemas.microsoft.com/office/drawing/2014/main" id="{6BFFD1D0-36A4-2445-842B-1EDABCA3BFBF}"/>
              </a:ext>
            </a:extLst>
          </p:cNvPr>
          <p:cNvSpPr txBox="1"/>
          <p:nvPr/>
        </p:nvSpPr>
        <p:spPr>
          <a:xfrm>
            <a:off x="368490" y="668740"/>
            <a:ext cx="7353552" cy="4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Past US recessions required cuts in the Fed Funds rates of five per cent. At 1.5 per cent, there is little room for large interest rate cuts.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29CB5005-2B23-7344-A86D-F7587E3D3150}"/>
              </a:ext>
            </a:extLst>
          </p:cNvPr>
          <p:cNvSpPr txBox="1"/>
          <p:nvPr/>
        </p:nvSpPr>
        <p:spPr>
          <a:xfrm>
            <a:off x="319874" y="3509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-AU" sz="2000" b="1" kern="0" dirty="0">
                <a:solidFill>
                  <a:srgbClr val="000000"/>
                </a:solidFill>
                <a:latin typeface="Arial" panose="020B0604020202020204"/>
                <a:cs typeface="Arial"/>
                <a:sym typeface="Arial"/>
              </a:rPr>
              <a:t> Interest rate responses to US recessions </a:t>
            </a:r>
            <a:endParaRPr sz="2000" b="1" kern="0" dirty="0">
              <a:solidFill>
                <a:srgbClr val="000000"/>
              </a:solidFill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7F33D2-8BD2-AF44-9B14-2DA39423B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0435"/>
              </p:ext>
            </p:extLst>
          </p:nvPr>
        </p:nvGraphicFramePr>
        <p:xfrm>
          <a:off x="1409962" y="1277515"/>
          <a:ext cx="6027952" cy="331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7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Peace and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Ecological Threat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05.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04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Water-related risk by region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67474" y="555322"/>
            <a:ext cx="5721878" cy="2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Water-related risks are highest in the Middle East and North Africa.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657601"/>
              </p:ext>
            </p:extLst>
          </p:nvPr>
        </p:nvGraphicFramePr>
        <p:xfrm>
          <a:off x="386054" y="935980"/>
          <a:ext cx="8088346" cy="354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960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 vs. Positive Peace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2344;p335">
            <a:extLst>
              <a:ext uri="{FF2B5EF4-FFF2-40B4-BE49-F238E27FC236}">
                <a16:creationId xmlns:a16="http://schemas.microsoft.com/office/drawing/2014/main" id="{72085111-FDBC-5640-BD8F-632EE5E1F927}"/>
              </a:ext>
            </a:extLst>
          </p:cNvPr>
          <p:cNvSpPr txBox="1"/>
          <p:nvPr/>
        </p:nvSpPr>
        <p:spPr>
          <a:xfrm>
            <a:off x="167474" y="555322"/>
            <a:ext cx="5721878" cy="2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-AU" sz="1200" kern="0" dirty="0">
                <a:solidFill>
                  <a:srgbClr val="4D4D4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Countries with low levels of Positive Peace have higher levels of food insecurity.</a:t>
            </a:r>
            <a:endParaRPr sz="1200" kern="0" dirty="0">
              <a:solidFill>
                <a:srgbClr val="4D4D4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8240"/>
              </p:ext>
            </p:extLst>
          </p:nvPr>
        </p:nvGraphicFramePr>
        <p:xfrm>
          <a:off x="1375027" y="906422"/>
          <a:ext cx="5721878" cy="39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915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9A03170-C520-E44C-8F50-4AE1018B15AA}"/>
              </a:ext>
            </a:extLst>
          </p:cNvPr>
          <p:cNvGrpSpPr/>
          <p:nvPr/>
        </p:nvGrpSpPr>
        <p:grpSpPr>
          <a:xfrm>
            <a:off x="1744198" y="2136086"/>
            <a:ext cx="2455932" cy="253920"/>
            <a:chOff x="591676" y="1914386"/>
            <a:chExt cx="2455932" cy="253920"/>
          </a:xfrm>
        </p:grpSpPr>
        <p:sp>
          <p:nvSpPr>
            <p:cNvPr id="37" name="TextBox 114"/>
            <p:cNvSpPr txBox="1">
              <a:spLocks noChangeArrowheads="1"/>
            </p:cNvSpPr>
            <p:nvPr/>
          </p:nvSpPr>
          <p:spPr bwMode="auto">
            <a:xfrm>
              <a:off x="802684" y="1914386"/>
              <a:ext cx="2244924" cy="2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3" tIns="34292" rIns="68583" bIns="34292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GlobalPeaceIndex</a:t>
              </a:r>
              <a:endParaRPr kumimoji="0" lang="id-ID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Freeform 609">
              <a:extLst>
                <a:ext uri="{FF2B5EF4-FFF2-40B4-BE49-F238E27FC236}">
                  <a16:creationId xmlns:a16="http://schemas.microsoft.com/office/drawing/2014/main" id="{12F11306-692D-2447-BB60-2F08C8712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6" y="1952649"/>
              <a:ext cx="99155" cy="198310"/>
            </a:xfrm>
            <a:custGeom>
              <a:avLst/>
              <a:gdLst>
                <a:gd name="T0" fmla="*/ 52231 w 213"/>
                <a:gd name="T1" fmla="*/ 28328 h 425"/>
                <a:gd name="T2" fmla="*/ 75842 w 213"/>
                <a:gd name="T3" fmla="*/ 28328 h 425"/>
                <a:gd name="T4" fmla="*/ 75842 w 213"/>
                <a:gd name="T5" fmla="*/ 0 h 425"/>
                <a:gd name="T6" fmla="*/ 52231 w 213"/>
                <a:gd name="T7" fmla="*/ 0 h 425"/>
                <a:gd name="T8" fmla="*/ 18961 w 213"/>
                <a:gd name="T9" fmla="*/ 32990 h 425"/>
                <a:gd name="T10" fmla="*/ 18961 w 213"/>
                <a:gd name="T11" fmla="*/ 47334 h 425"/>
                <a:gd name="T12" fmla="*/ 0 w 213"/>
                <a:gd name="T13" fmla="*/ 47334 h 425"/>
                <a:gd name="T14" fmla="*/ 0 w 213"/>
                <a:gd name="T15" fmla="*/ 76021 h 425"/>
                <a:gd name="T16" fmla="*/ 18961 w 213"/>
                <a:gd name="T17" fmla="*/ 76021 h 425"/>
                <a:gd name="T18" fmla="*/ 18961 w 213"/>
                <a:gd name="T19" fmla="*/ 152041 h 425"/>
                <a:gd name="T20" fmla="*/ 47580 w 213"/>
                <a:gd name="T21" fmla="*/ 152041 h 425"/>
                <a:gd name="T22" fmla="*/ 47580 w 213"/>
                <a:gd name="T23" fmla="*/ 76021 h 425"/>
                <a:gd name="T24" fmla="*/ 71192 w 213"/>
                <a:gd name="T25" fmla="*/ 76021 h 425"/>
                <a:gd name="T26" fmla="*/ 75842 w 213"/>
                <a:gd name="T27" fmla="*/ 47334 h 425"/>
                <a:gd name="T28" fmla="*/ 47580 w 213"/>
                <a:gd name="T29" fmla="*/ 47334 h 425"/>
                <a:gd name="T30" fmla="*/ 47580 w 213"/>
                <a:gd name="T31" fmla="*/ 32990 h 425"/>
                <a:gd name="T32" fmla="*/ 52231 w 213"/>
                <a:gd name="T33" fmla="*/ 28328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3" h="425">
                  <a:moveTo>
                    <a:pt x="146" y="79"/>
                  </a:moveTo>
                  <a:lnTo>
                    <a:pt x="212" y="79"/>
                  </a:lnTo>
                  <a:lnTo>
                    <a:pt x="212" y="0"/>
                  </a:lnTo>
                  <a:lnTo>
                    <a:pt x="146" y="0"/>
                  </a:lnTo>
                  <a:cubicBezTo>
                    <a:pt x="95" y="0"/>
                    <a:pt x="53" y="41"/>
                    <a:pt x="53" y="92"/>
                  </a:cubicBezTo>
                  <a:lnTo>
                    <a:pt x="53" y="132"/>
                  </a:lnTo>
                  <a:lnTo>
                    <a:pt x="0" y="132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53" y="424"/>
                  </a:lnTo>
                  <a:lnTo>
                    <a:pt x="133" y="424"/>
                  </a:lnTo>
                  <a:lnTo>
                    <a:pt x="133" y="212"/>
                  </a:lnTo>
                  <a:lnTo>
                    <a:pt x="199" y="212"/>
                  </a:lnTo>
                  <a:lnTo>
                    <a:pt x="212" y="132"/>
                  </a:lnTo>
                  <a:lnTo>
                    <a:pt x="133" y="132"/>
                  </a:lnTo>
                  <a:lnTo>
                    <a:pt x="133" y="92"/>
                  </a:lnTo>
                  <a:cubicBezTo>
                    <a:pt x="132" y="86"/>
                    <a:pt x="139" y="79"/>
                    <a:pt x="146" y="79"/>
                  </a:cubicBezTo>
                </a:path>
              </a:pathLst>
            </a:custGeom>
            <a:solidFill>
              <a:srgbClr val="4D4D4D">
                <a:lumMod val="50000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Regular" charset="0"/>
                <a:cs typeface="Arial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3EFC49-9912-D84D-8CC5-5BC5B59A1A91}"/>
              </a:ext>
            </a:extLst>
          </p:cNvPr>
          <p:cNvGrpSpPr/>
          <p:nvPr/>
        </p:nvGrpSpPr>
        <p:grpSpPr>
          <a:xfrm>
            <a:off x="1705895" y="2501964"/>
            <a:ext cx="2470515" cy="253920"/>
            <a:chOff x="553373" y="2631075"/>
            <a:chExt cx="2470515" cy="253920"/>
          </a:xfrm>
        </p:grpSpPr>
        <p:sp>
          <p:nvSpPr>
            <p:cNvPr id="40" name="TextBox 116"/>
            <p:cNvSpPr txBox="1">
              <a:spLocks noChangeArrowheads="1"/>
            </p:cNvSpPr>
            <p:nvPr/>
          </p:nvSpPr>
          <p:spPr bwMode="auto">
            <a:xfrm>
              <a:off x="778964" y="2631075"/>
              <a:ext cx="2244924" cy="2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3" tIns="34292" rIns="68583" bIns="34292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@</a:t>
              </a:r>
              <a:r>
                <a:rPr kumimoji="0" lang="en-AU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GlobPeaceIndex</a:t>
              </a:r>
              <a:endParaRPr kumimoji="0" lang="id-ID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1" name="Freeform 615">
              <a:extLst>
                <a:ext uri="{FF2B5EF4-FFF2-40B4-BE49-F238E27FC236}">
                  <a16:creationId xmlns:a16="http://schemas.microsoft.com/office/drawing/2014/main" id="{5698B133-AA0C-ED43-BF92-EFA3B4CE1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73" y="2691471"/>
              <a:ext cx="183404" cy="145975"/>
            </a:xfrm>
            <a:custGeom>
              <a:avLst/>
              <a:gdLst>
                <a:gd name="T0" fmla="*/ 153627 w 427"/>
                <a:gd name="T1" fmla="*/ 14673 h 346"/>
                <a:gd name="T2" fmla="*/ 135596 w 427"/>
                <a:gd name="T3" fmla="*/ 19325 h 346"/>
                <a:gd name="T4" fmla="*/ 149300 w 427"/>
                <a:gd name="T5" fmla="*/ 2147 h 346"/>
                <a:gd name="T6" fmla="*/ 129465 w 427"/>
                <a:gd name="T7" fmla="*/ 9663 h 346"/>
                <a:gd name="T8" fmla="*/ 106385 w 427"/>
                <a:gd name="T9" fmla="*/ 0 h 346"/>
                <a:gd name="T10" fmla="*/ 75011 w 427"/>
                <a:gd name="T11" fmla="*/ 31135 h 346"/>
                <a:gd name="T12" fmla="*/ 75732 w 427"/>
                <a:gd name="T13" fmla="*/ 38293 h 346"/>
                <a:gd name="T14" fmla="*/ 10819 w 427"/>
                <a:gd name="T15" fmla="*/ 5726 h 346"/>
                <a:gd name="T16" fmla="*/ 6491 w 427"/>
                <a:gd name="T17" fmla="*/ 21115 h 346"/>
                <a:gd name="T18" fmla="*/ 20556 w 427"/>
                <a:gd name="T19" fmla="*/ 47240 h 346"/>
                <a:gd name="T20" fmla="*/ 6491 w 427"/>
                <a:gd name="T21" fmla="*/ 43303 h 346"/>
                <a:gd name="T22" fmla="*/ 6491 w 427"/>
                <a:gd name="T23" fmla="*/ 43661 h 346"/>
                <a:gd name="T24" fmla="*/ 31735 w 427"/>
                <a:gd name="T25" fmla="*/ 74438 h 346"/>
                <a:gd name="T26" fmla="*/ 23441 w 427"/>
                <a:gd name="T27" fmla="*/ 75512 h 346"/>
                <a:gd name="T28" fmla="*/ 17310 w 427"/>
                <a:gd name="T29" fmla="*/ 74796 h 346"/>
                <a:gd name="T30" fmla="*/ 46882 w 427"/>
                <a:gd name="T31" fmla="*/ 96626 h 346"/>
                <a:gd name="T32" fmla="*/ 7573 w 427"/>
                <a:gd name="T33" fmla="*/ 109868 h 346"/>
                <a:gd name="T34" fmla="*/ 0 w 427"/>
                <a:gd name="T35" fmla="*/ 109510 h 346"/>
                <a:gd name="T36" fmla="*/ 48324 w 427"/>
                <a:gd name="T37" fmla="*/ 123467 h 346"/>
                <a:gd name="T38" fmla="*/ 137760 w 427"/>
                <a:gd name="T39" fmla="*/ 34714 h 346"/>
                <a:gd name="T40" fmla="*/ 137760 w 427"/>
                <a:gd name="T41" fmla="*/ 30419 h 346"/>
                <a:gd name="T42" fmla="*/ 153627 w 427"/>
                <a:gd name="T43" fmla="*/ 14673 h 3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7" h="346">
                  <a:moveTo>
                    <a:pt x="426" y="41"/>
                  </a:moveTo>
                  <a:cubicBezTo>
                    <a:pt x="411" y="48"/>
                    <a:pt x="394" y="52"/>
                    <a:pt x="376" y="54"/>
                  </a:cubicBezTo>
                  <a:cubicBezTo>
                    <a:pt x="394" y="44"/>
                    <a:pt x="408" y="27"/>
                    <a:pt x="414" y="6"/>
                  </a:cubicBezTo>
                  <a:cubicBezTo>
                    <a:pt x="398" y="16"/>
                    <a:pt x="379" y="23"/>
                    <a:pt x="359" y="27"/>
                  </a:cubicBezTo>
                  <a:cubicBezTo>
                    <a:pt x="343" y="10"/>
                    <a:pt x="320" y="0"/>
                    <a:pt x="295" y="0"/>
                  </a:cubicBezTo>
                  <a:cubicBezTo>
                    <a:pt x="247" y="0"/>
                    <a:pt x="208" y="39"/>
                    <a:pt x="208" y="87"/>
                  </a:cubicBezTo>
                  <a:cubicBezTo>
                    <a:pt x="208" y="94"/>
                    <a:pt x="209" y="101"/>
                    <a:pt x="210" y="107"/>
                  </a:cubicBezTo>
                  <a:cubicBezTo>
                    <a:pt x="137" y="103"/>
                    <a:pt x="73" y="69"/>
                    <a:pt x="30" y="16"/>
                  </a:cubicBezTo>
                  <a:cubicBezTo>
                    <a:pt x="23" y="29"/>
                    <a:pt x="18" y="44"/>
                    <a:pt x="18" y="59"/>
                  </a:cubicBezTo>
                  <a:cubicBezTo>
                    <a:pt x="18" y="90"/>
                    <a:pt x="34" y="117"/>
                    <a:pt x="57" y="132"/>
                  </a:cubicBezTo>
                  <a:cubicBezTo>
                    <a:pt x="43" y="132"/>
                    <a:pt x="29" y="127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65"/>
                    <a:pt x="48" y="200"/>
                    <a:pt x="88" y="208"/>
                  </a:cubicBezTo>
                  <a:cubicBezTo>
                    <a:pt x="81" y="210"/>
                    <a:pt x="73" y="211"/>
                    <a:pt x="65" y="211"/>
                  </a:cubicBezTo>
                  <a:cubicBezTo>
                    <a:pt x="59" y="211"/>
                    <a:pt x="54" y="211"/>
                    <a:pt x="48" y="209"/>
                  </a:cubicBezTo>
                  <a:cubicBezTo>
                    <a:pt x="60" y="244"/>
                    <a:pt x="92" y="269"/>
                    <a:pt x="130" y="270"/>
                  </a:cubicBezTo>
                  <a:cubicBezTo>
                    <a:pt x="100" y="293"/>
                    <a:pt x="62" y="307"/>
                    <a:pt x="21" y="307"/>
                  </a:cubicBezTo>
                  <a:cubicBezTo>
                    <a:pt x="14" y="307"/>
                    <a:pt x="8" y="307"/>
                    <a:pt x="0" y="306"/>
                  </a:cubicBezTo>
                  <a:cubicBezTo>
                    <a:pt x="39" y="331"/>
                    <a:pt x="85" y="345"/>
                    <a:pt x="134" y="345"/>
                  </a:cubicBezTo>
                  <a:cubicBezTo>
                    <a:pt x="294" y="345"/>
                    <a:pt x="382" y="212"/>
                    <a:pt x="382" y="97"/>
                  </a:cubicBezTo>
                  <a:cubicBezTo>
                    <a:pt x="382" y="93"/>
                    <a:pt x="382" y="89"/>
                    <a:pt x="382" y="85"/>
                  </a:cubicBezTo>
                  <a:cubicBezTo>
                    <a:pt x="400" y="74"/>
                    <a:pt x="414" y="58"/>
                    <a:pt x="426" y="41"/>
                  </a:cubicBezTo>
                </a:path>
              </a:pathLst>
            </a:custGeom>
            <a:solidFill>
              <a:srgbClr val="4D4D4D">
                <a:lumMod val="50000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Regular" charset="0"/>
                <a:cs typeface="Arial"/>
                <a:sym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701D96-8772-AB43-917B-B44BDC1D7322}"/>
              </a:ext>
            </a:extLst>
          </p:cNvPr>
          <p:cNvGrpSpPr/>
          <p:nvPr/>
        </p:nvGrpSpPr>
        <p:grpSpPr>
          <a:xfrm>
            <a:off x="1685448" y="2870944"/>
            <a:ext cx="1913941" cy="253920"/>
            <a:chOff x="532926" y="3398871"/>
            <a:chExt cx="1913941" cy="253920"/>
          </a:xfrm>
        </p:grpSpPr>
        <p:sp>
          <p:nvSpPr>
            <p:cNvPr id="43" name="TextBox 119"/>
            <p:cNvSpPr txBox="1">
              <a:spLocks noChangeArrowheads="1"/>
            </p:cNvSpPr>
            <p:nvPr/>
          </p:nvSpPr>
          <p:spPr bwMode="auto">
            <a:xfrm>
              <a:off x="778964" y="3398871"/>
              <a:ext cx="1667903" cy="2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68583" tIns="34292" rIns="68583" bIns="34292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@</a:t>
              </a:r>
              <a:r>
                <a:rPr kumimoji="0" lang="en-AU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GlobalPeaceIndex</a:t>
              </a:r>
              <a:endParaRPr kumimoji="0" lang="id-ID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Freeform 808">
              <a:extLst>
                <a:ext uri="{FF2B5EF4-FFF2-40B4-BE49-F238E27FC236}">
                  <a16:creationId xmlns:a16="http://schemas.microsoft.com/office/drawing/2014/main" id="{AC439A18-36D3-EB41-82CE-556CEA1E9E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926" y="3426221"/>
              <a:ext cx="201276" cy="199220"/>
            </a:xfrm>
            <a:custGeom>
              <a:avLst/>
              <a:gdLst/>
              <a:ahLst/>
              <a:cxnLst/>
              <a:rect l="0" t="0" r="r" b="b"/>
              <a:pathLst>
                <a:path w="7559315" h="7559315">
                  <a:moveTo>
                    <a:pt x="3716254" y="2509540"/>
                  </a:moveTo>
                  <a:lnTo>
                    <a:pt x="3652523" y="2516020"/>
                  </a:lnTo>
                  <a:lnTo>
                    <a:pt x="3590593" y="2522500"/>
                  </a:lnTo>
                  <a:lnTo>
                    <a:pt x="3529022" y="2535101"/>
                  </a:lnTo>
                  <a:lnTo>
                    <a:pt x="3469252" y="2548061"/>
                  </a:lnTo>
                  <a:lnTo>
                    <a:pt x="3409482" y="2565341"/>
                  </a:lnTo>
                  <a:lnTo>
                    <a:pt x="3351872" y="2584422"/>
                  </a:lnTo>
                  <a:lnTo>
                    <a:pt x="3294623" y="2607822"/>
                  </a:lnTo>
                  <a:lnTo>
                    <a:pt x="3238813" y="2633383"/>
                  </a:lnTo>
                  <a:lnTo>
                    <a:pt x="3185884" y="2661103"/>
                  </a:lnTo>
                  <a:lnTo>
                    <a:pt x="3134756" y="2690624"/>
                  </a:lnTo>
                  <a:lnTo>
                    <a:pt x="3083267" y="2722664"/>
                  </a:lnTo>
                  <a:lnTo>
                    <a:pt x="3034299" y="2756865"/>
                  </a:lnTo>
                  <a:lnTo>
                    <a:pt x="2987491" y="2795026"/>
                  </a:lnTo>
                  <a:lnTo>
                    <a:pt x="2940683" y="2833547"/>
                  </a:lnTo>
                  <a:lnTo>
                    <a:pt x="2898196" y="2876388"/>
                  </a:lnTo>
                  <a:lnTo>
                    <a:pt x="2857509" y="2918868"/>
                  </a:lnTo>
                  <a:lnTo>
                    <a:pt x="2817182" y="2963510"/>
                  </a:lnTo>
                  <a:lnTo>
                    <a:pt x="2780816" y="3010310"/>
                  </a:lnTo>
                  <a:lnTo>
                    <a:pt x="2744810" y="3059271"/>
                  </a:lnTo>
                  <a:lnTo>
                    <a:pt x="2712765" y="3110753"/>
                  </a:lnTo>
                  <a:lnTo>
                    <a:pt x="2682880" y="3163674"/>
                  </a:lnTo>
                  <a:lnTo>
                    <a:pt x="2655155" y="3216955"/>
                  </a:lnTo>
                  <a:lnTo>
                    <a:pt x="2629591" y="3272396"/>
                  </a:lnTo>
                  <a:lnTo>
                    <a:pt x="2608347" y="3327837"/>
                  </a:lnTo>
                  <a:lnTo>
                    <a:pt x="2589264" y="3387598"/>
                  </a:lnTo>
                  <a:lnTo>
                    <a:pt x="2571981" y="3447360"/>
                  </a:lnTo>
                  <a:lnTo>
                    <a:pt x="2556858" y="3507121"/>
                  </a:lnTo>
                  <a:lnTo>
                    <a:pt x="2546417" y="3568682"/>
                  </a:lnTo>
                  <a:lnTo>
                    <a:pt x="2537775" y="3630243"/>
                  </a:lnTo>
                  <a:lnTo>
                    <a:pt x="2533455" y="3694325"/>
                  </a:lnTo>
                  <a:lnTo>
                    <a:pt x="2531294" y="3758406"/>
                  </a:lnTo>
                  <a:lnTo>
                    <a:pt x="2533455" y="3821768"/>
                  </a:lnTo>
                  <a:lnTo>
                    <a:pt x="2537775" y="3885849"/>
                  </a:lnTo>
                  <a:lnTo>
                    <a:pt x="2546417" y="3947770"/>
                  </a:lnTo>
                  <a:lnTo>
                    <a:pt x="2556858" y="4009331"/>
                  </a:lnTo>
                  <a:lnTo>
                    <a:pt x="2571981" y="4069093"/>
                  </a:lnTo>
                  <a:lnTo>
                    <a:pt x="2589264" y="4128854"/>
                  </a:lnTo>
                  <a:lnTo>
                    <a:pt x="2608347" y="4186455"/>
                  </a:lnTo>
                  <a:lnTo>
                    <a:pt x="2629591" y="4243696"/>
                  </a:lnTo>
                  <a:lnTo>
                    <a:pt x="2655155" y="4299498"/>
                  </a:lnTo>
                  <a:lnTo>
                    <a:pt x="2682880" y="4352419"/>
                  </a:lnTo>
                  <a:lnTo>
                    <a:pt x="2712765" y="4405700"/>
                  </a:lnTo>
                  <a:lnTo>
                    <a:pt x="2744810" y="4455021"/>
                  </a:lnTo>
                  <a:lnTo>
                    <a:pt x="2780816" y="4503622"/>
                  </a:lnTo>
                  <a:lnTo>
                    <a:pt x="2817182" y="4550783"/>
                  </a:lnTo>
                  <a:lnTo>
                    <a:pt x="2857509" y="4597584"/>
                  </a:lnTo>
                  <a:lnTo>
                    <a:pt x="2898196" y="4640065"/>
                  </a:lnTo>
                  <a:lnTo>
                    <a:pt x="2940683" y="4682546"/>
                  </a:lnTo>
                  <a:lnTo>
                    <a:pt x="2987491" y="4721066"/>
                  </a:lnTo>
                  <a:lnTo>
                    <a:pt x="3034299" y="4757427"/>
                  </a:lnTo>
                  <a:lnTo>
                    <a:pt x="3083267" y="4793428"/>
                  </a:lnTo>
                  <a:lnTo>
                    <a:pt x="3134756" y="4825469"/>
                  </a:lnTo>
                  <a:lnTo>
                    <a:pt x="3185884" y="4855349"/>
                  </a:lnTo>
                  <a:lnTo>
                    <a:pt x="3238813" y="4883070"/>
                  </a:lnTo>
                  <a:lnTo>
                    <a:pt x="3294623" y="4908630"/>
                  </a:lnTo>
                  <a:lnTo>
                    <a:pt x="3351872" y="4929871"/>
                  </a:lnTo>
                  <a:lnTo>
                    <a:pt x="3409482" y="4951111"/>
                  </a:lnTo>
                  <a:lnTo>
                    <a:pt x="3469252" y="4966232"/>
                  </a:lnTo>
                  <a:lnTo>
                    <a:pt x="3529022" y="4981352"/>
                  </a:lnTo>
                  <a:lnTo>
                    <a:pt x="3590593" y="4991792"/>
                  </a:lnTo>
                  <a:lnTo>
                    <a:pt x="3652523" y="5000432"/>
                  </a:lnTo>
                  <a:lnTo>
                    <a:pt x="3716254" y="5004752"/>
                  </a:lnTo>
                  <a:lnTo>
                    <a:pt x="3780345" y="5006552"/>
                  </a:lnTo>
                  <a:lnTo>
                    <a:pt x="3844075" y="5004752"/>
                  </a:lnTo>
                  <a:lnTo>
                    <a:pt x="3907806" y="5000432"/>
                  </a:lnTo>
                  <a:lnTo>
                    <a:pt x="3969736" y="4991792"/>
                  </a:lnTo>
                  <a:lnTo>
                    <a:pt x="4031307" y="4981352"/>
                  </a:lnTo>
                  <a:lnTo>
                    <a:pt x="4093237" y="4966232"/>
                  </a:lnTo>
                  <a:lnTo>
                    <a:pt x="4150847" y="4951111"/>
                  </a:lnTo>
                  <a:lnTo>
                    <a:pt x="4210617" y="4929871"/>
                  </a:lnTo>
                  <a:lnTo>
                    <a:pt x="4265706" y="4908630"/>
                  </a:lnTo>
                  <a:lnTo>
                    <a:pt x="4321516" y="4883070"/>
                  </a:lnTo>
                  <a:lnTo>
                    <a:pt x="4374444" y="4855349"/>
                  </a:lnTo>
                  <a:lnTo>
                    <a:pt x="4427733" y="4825469"/>
                  </a:lnTo>
                  <a:lnTo>
                    <a:pt x="4479222" y="4793428"/>
                  </a:lnTo>
                  <a:lnTo>
                    <a:pt x="4527830" y="4757427"/>
                  </a:lnTo>
                  <a:lnTo>
                    <a:pt x="4574998" y="4721066"/>
                  </a:lnTo>
                  <a:lnTo>
                    <a:pt x="4619646" y="4682546"/>
                  </a:lnTo>
                  <a:lnTo>
                    <a:pt x="4664293" y="4640065"/>
                  </a:lnTo>
                  <a:lnTo>
                    <a:pt x="4704980" y="4597584"/>
                  </a:lnTo>
                  <a:lnTo>
                    <a:pt x="4743147" y="4550783"/>
                  </a:lnTo>
                  <a:lnTo>
                    <a:pt x="4781673" y="4503622"/>
                  </a:lnTo>
                  <a:lnTo>
                    <a:pt x="4815519" y="4455021"/>
                  </a:lnTo>
                  <a:lnTo>
                    <a:pt x="4847564" y="4405700"/>
                  </a:lnTo>
                  <a:lnTo>
                    <a:pt x="4879610" y="4352419"/>
                  </a:lnTo>
                  <a:lnTo>
                    <a:pt x="4907334" y="4299498"/>
                  </a:lnTo>
                  <a:lnTo>
                    <a:pt x="4930738" y="4243696"/>
                  </a:lnTo>
                  <a:lnTo>
                    <a:pt x="4954142" y="4186455"/>
                  </a:lnTo>
                  <a:lnTo>
                    <a:pt x="4973225" y="4128854"/>
                  </a:lnTo>
                  <a:lnTo>
                    <a:pt x="4990508" y="4069093"/>
                  </a:lnTo>
                  <a:lnTo>
                    <a:pt x="5005631" y="4009331"/>
                  </a:lnTo>
                  <a:lnTo>
                    <a:pt x="5016073" y="3947770"/>
                  </a:lnTo>
                  <a:lnTo>
                    <a:pt x="5022554" y="3885849"/>
                  </a:lnTo>
                  <a:lnTo>
                    <a:pt x="5029035" y="3821768"/>
                  </a:lnTo>
                  <a:lnTo>
                    <a:pt x="5029035" y="3758406"/>
                  </a:lnTo>
                  <a:lnTo>
                    <a:pt x="5029035" y="3694325"/>
                  </a:lnTo>
                  <a:lnTo>
                    <a:pt x="5022554" y="3630243"/>
                  </a:lnTo>
                  <a:lnTo>
                    <a:pt x="5016073" y="3568682"/>
                  </a:lnTo>
                  <a:lnTo>
                    <a:pt x="5005631" y="3507121"/>
                  </a:lnTo>
                  <a:lnTo>
                    <a:pt x="4990508" y="3447360"/>
                  </a:lnTo>
                  <a:lnTo>
                    <a:pt x="4973225" y="3387598"/>
                  </a:lnTo>
                  <a:lnTo>
                    <a:pt x="4954142" y="3327837"/>
                  </a:lnTo>
                  <a:lnTo>
                    <a:pt x="4930738" y="3272396"/>
                  </a:lnTo>
                  <a:lnTo>
                    <a:pt x="4907334" y="3216955"/>
                  </a:lnTo>
                  <a:lnTo>
                    <a:pt x="4879610" y="3163674"/>
                  </a:lnTo>
                  <a:lnTo>
                    <a:pt x="4847564" y="3110753"/>
                  </a:lnTo>
                  <a:lnTo>
                    <a:pt x="4815519" y="3059271"/>
                  </a:lnTo>
                  <a:lnTo>
                    <a:pt x="4781673" y="3010310"/>
                  </a:lnTo>
                  <a:lnTo>
                    <a:pt x="4743147" y="2963510"/>
                  </a:lnTo>
                  <a:lnTo>
                    <a:pt x="4704980" y="2918868"/>
                  </a:lnTo>
                  <a:lnTo>
                    <a:pt x="4664293" y="2876388"/>
                  </a:lnTo>
                  <a:lnTo>
                    <a:pt x="4619646" y="2833547"/>
                  </a:lnTo>
                  <a:lnTo>
                    <a:pt x="4574998" y="2795026"/>
                  </a:lnTo>
                  <a:lnTo>
                    <a:pt x="4527830" y="2756865"/>
                  </a:lnTo>
                  <a:lnTo>
                    <a:pt x="4479222" y="2722664"/>
                  </a:lnTo>
                  <a:lnTo>
                    <a:pt x="4427733" y="2690624"/>
                  </a:lnTo>
                  <a:lnTo>
                    <a:pt x="4374444" y="2661103"/>
                  </a:lnTo>
                  <a:lnTo>
                    <a:pt x="4321516" y="2633383"/>
                  </a:lnTo>
                  <a:lnTo>
                    <a:pt x="4265706" y="2607822"/>
                  </a:lnTo>
                  <a:lnTo>
                    <a:pt x="4210617" y="2584422"/>
                  </a:lnTo>
                  <a:lnTo>
                    <a:pt x="4150847" y="2565341"/>
                  </a:lnTo>
                  <a:lnTo>
                    <a:pt x="4093237" y="2548061"/>
                  </a:lnTo>
                  <a:lnTo>
                    <a:pt x="4031307" y="2535101"/>
                  </a:lnTo>
                  <a:lnTo>
                    <a:pt x="3969736" y="2522500"/>
                  </a:lnTo>
                  <a:lnTo>
                    <a:pt x="3907806" y="2516020"/>
                  </a:lnTo>
                  <a:lnTo>
                    <a:pt x="3844075" y="2509540"/>
                  </a:lnTo>
                  <a:lnTo>
                    <a:pt x="3780345" y="2509540"/>
                  </a:lnTo>
                  <a:lnTo>
                    <a:pt x="3716254" y="2509540"/>
                  </a:lnTo>
                  <a:close/>
                  <a:moveTo>
                    <a:pt x="3780345" y="1812925"/>
                  </a:moveTo>
                  <a:lnTo>
                    <a:pt x="3880081" y="1815085"/>
                  </a:lnTo>
                  <a:lnTo>
                    <a:pt x="3978018" y="1823725"/>
                  </a:lnTo>
                  <a:lnTo>
                    <a:pt x="4076314" y="1836326"/>
                  </a:lnTo>
                  <a:lnTo>
                    <a:pt x="4172090" y="1853246"/>
                  </a:lnTo>
                  <a:lnTo>
                    <a:pt x="4265706" y="1874487"/>
                  </a:lnTo>
                  <a:lnTo>
                    <a:pt x="4357522" y="1900407"/>
                  </a:lnTo>
                  <a:lnTo>
                    <a:pt x="4448977" y="1932088"/>
                  </a:lnTo>
                  <a:lnTo>
                    <a:pt x="4536472" y="1966288"/>
                  </a:lnTo>
                  <a:lnTo>
                    <a:pt x="4623967" y="2004449"/>
                  </a:lnTo>
                  <a:lnTo>
                    <a:pt x="4707141" y="2047290"/>
                  </a:lnTo>
                  <a:lnTo>
                    <a:pt x="4788154" y="2094091"/>
                  </a:lnTo>
                  <a:lnTo>
                    <a:pt x="4866647" y="2145572"/>
                  </a:lnTo>
                  <a:lnTo>
                    <a:pt x="4943700" y="2200653"/>
                  </a:lnTo>
                  <a:lnTo>
                    <a:pt x="5018233" y="2258255"/>
                  </a:lnTo>
                  <a:lnTo>
                    <a:pt x="5088445" y="2318016"/>
                  </a:lnTo>
                  <a:lnTo>
                    <a:pt x="5154696" y="2383897"/>
                  </a:lnTo>
                  <a:lnTo>
                    <a:pt x="5220587" y="2450139"/>
                  </a:lnTo>
                  <a:lnTo>
                    <a:pt x="5280357" y="2522500"/>
                  </a:lnTo>
                  <a:lnTo>
                    <a:pt x="5337967" y="2594862"/>
                  </a:lnTo>
                  <a:lnTo>
                    <a:pt x="5393056" y="2671543"/>
                  </a:lnTo>
                  <a:lnTo>
                    <a:pt x="5444545" y="2750385"/>
                  </a:lnTo>
                  <a:lnTo>
                    <a:pt x="5491353" y="2831387"/>
                  </a:lnTo>
                  <a:lnTo>
                    <a:pt x="5533840" y="2914549"/>
                  </a:lnTo>
                  <a:lnTo>
                    <a:pt x="5572366" y="3002030"/>
                  </a:lnTo>
                  <a:lnTo>
                    <a:pt x="5608372" y="3089152"/>
                  </a:lnTo>
                  <a:lnTo>
                    <a:pt x="5638257" y="3180954"/>
                  </a:lnTo>
                  <a:lnTo>
                    <a:pt x="5664182" y="3272396"/>
                  </a:lnTo>
                  <a:lnTo>
                    <a:pt x="5685425" y="3366358"/>
                  </a:lnTo>
                  <a:lnTo>
                    <a:pt x="5702348" y="3462120"/>
                  </a:lnTo>
                  <a:lnTo>
                    <a:pt x="5714950" y="3560042"/>
                  </a:lnTo>
                  <a:lnTo>
                    <a:pt x="5723592" y="3658324"/>
                  </a:lnTo>
                  <a:lnTo>
                    <a:pt x="5725752" y="3758406"/>
                  </a:lnTo>
                  <a:lnTo>
                    <a:pt x="5723592" y="3858128"/>
                  </a:lnTo>
                  <a:lnTo>
                    <a:pt x="5714950" y="3956050"/>
                  </a:lnTo>
                  <a:lnTo>
                    <a:pt x="5702348" y="4054332"/>
                  </a:lnTo>
                  <a:lnTo>
                    <a:pt x="5685425" y="4150094"/>
                  </a:lnTo>
                  <a:lnTo>
                    <a:pt x="5664182" y="4243696"/>
                  </a:lnTo>
                  <a:lnTo>
                    <a:pt x="5638257" y="4335498"/>
                  </a:lnTo>
                  <a:lnTo>
                    <a:pt x="5608372" y="4424780"/>
                  </a:lnTo>
                  <a:lnTo>
                    <a:pt x="5572366" y="4514422"/>
                  </a:lnTo>
                  <a:lnTo>
                    <a:pt x="5533840" y="4599384"/>
                  </a:lnTo>
                  <a:lnTo>
                    <a:pt x="5491353" y="4684706"/>
                  </a:lnTo>
                  <a:lnTo>
                    <a:pt x="5444545" y="4766067"/>
                  </a:lnTo>
                  <a:lnTo>
                    <a:pt x="5393056" y="4844549"/>
                  </a:lnTo>
                  <a:lnTo>
                    <a:pt x="5337967" y="4921591"/>
                  </a:lnTo>
                  <a:lnTo>
                    <a:pt x="5280357" y="4993592"/>
                  </a:lnTo>
                  <a:lnTo>
                    <a:pt x="5220587" y="5064154"/>
                  </a:lnTo>
                  <a:lnTo>
                    <a:pt x="5154696" y="5132555"/>
                  </a:lnTo>
                  <a:lnTo>
                    <a:pt x="5088445" y="5196276"/>
                  </a:lnTo>
                  <a:lnTo>
                    <a:pt x="5018233" y="5257838"/>
                  </a:lnTo>
                  <a:lnTo>
                    <a:pt x="4943700" y="5315799"/>
                  </a:lnTo>
                  <a:lnTo>
                    <a:pt x="4866647" y="5368720"/>
                  </a:lnTo>
                  <a:lnTo>
                    <a:pt x="4788154" y="5420201"/>
                  </a:lnTo>
                  <a:lnTo>
                    <a:pt x="4707141" y="5467002"/>
                  </a:lnTo>
                  <a:lnTo>
                    <a:pt x="4623967" y="5509483"/>
                  </a:lnTo>
                  <a:lnTo>
                    <a:pt x="4536472" y="5550164"/>
                  </a:lnTo>
                  <a:lnTo>
                    <a:pt x="4448977" y="5584005"/>
                  </a:lnTo>
                  <a:lnTo>
                    <a:pt x="4357522" y="5613885"/>
                  </a:lnTo>
                  <a:lnTo>
                    <a:pt x="4265706" y="5641606"/>
                  </a:lnTo>
                  <a:lnTo>
                    <a:pt x="4172090" y="5663206"/>
                  </a:lnTo>
                  <a:lnTo>
                    <a:pt x="4076314" y="5680127"/>
                  </a:lnTo>
                  <a:lnTo>
                    <a:pt x="3978018" y="5692727"/>
                  </a:lnTo>
                  <a:lnTo>
                    <a:pt x="3880081" y="5699207"/>
                  </a:lnTo>
                  <a:lnTo>
                    <a:pt x="3780345" y="5703527"/>
                  </a:lnTo>
                  <a:lnTo>
                    <a:pt x="3680248" y="5699207"/>
                  </a:lnTo>
                  <a:lnTo>
                    <a:pt x="3582311" y="5692727"/>
                  </a:lnTo>
                  <a:lnTo>
                    <a:pt x="3484015" y="5680127"/>
                  </a:lnTo>
                  <a:lnTo>
                    <a:pt x="3390399" y="5663206"/>
                  </a:lnTo>
                  <a:lnTo>
                    <a:pt x="3294623" y="5641606"/>
                  </a:lnTo>
                  <a:lnTo>
                    <a:pt x="3202807" y="5613885"/>
                  </a:lnTo>
                  <a:lnTo>
                    <a:pt x="3113512" y="5584005"/>
                  </a:lnTo>
                  <a:lnTo>
                    <a:pt x="3023857" y="5550164"/>
                  </a:lnTo>
                  <a:lnTo>
                    <a:pt x="2938523" y="5509483"/>
                  </a:lnTo>
                  <a:lnTo>
                    <a:pt x="2855349" y="5467002"/>
                  </a:lnTo>
                  <a:lnTo>
                    <a:pt x="2772175" y="5420201"/>
                  </a:lnTo>
                  <a:lnTo>
                    <a:pt x="2693681" y="5368720"/>
                  </a:lnTo>
                  <a:lnTo>
                    <a:pt x="2618789" y="5315799"/>
                  </a:lnTo>
                  <a:lnTo>
                    <a:pt x="2544256" y="5257838"/>
                  </a:lnTo>
                  <a:lnTo>
                    <a:pt x="2474044" y="5196276"/>
                  </a:lnTo>
                  <a:lnTo>
                    <a:pt x="2405633" y="5132555"/>
                  </a:lnTo>
                  <a:lnTo>
                    <a:pt x="2341902" y="5064154"/>
                  </a:lnTo>
                  <a:lnTo>
                    <a:pt x="2279972" y="4993592"/>
                  </a:lnTo>
                  <a:lnTo>
                    <a:pt x="2222362" y="4921591"/>
                  </a:lnTo>
                  <a:lnTo>
                    <a:pt x="2169433" y="4844549"/>
                  </a:lnTo>
                  <a:lnTo>
                    <a:pt x="2117944" y="4766067"/>
                  </a:lnTo>
                  <a:lnTo>
                    <a:pt x="2071137" y="4684706"/>
                  </a:lnTo>
                  <a:lnTo>
                    <a:pt x="2028290" y="4599384"/>
                  </a:lnTo>
                  <a:lnTo>
                    <a:pt x="1987963" y="4514422"/>
                  </a:lnTo>
                  <a:lnTo>
                    <a:pt x="1954117" y="4424780"/>
                  </a:lnTo>
                  <a:lnTo>
                    <a:pt x="1924232" y="4335498"/>
                  </a:lnTo>
                  <a:lnTo>
                    <a:pt x="1896147" y="4243696"/>
                  </a:lnTo>
                  <a:lnTo>
                    <a:pt x="1874904" y="4150094"/>
                  </a:lnTo>
                  <a:lnTo>
                    <a:pt x="1857981" y="4054332"/>
                  </a:lnTo>
                  <a:lnTo>
                    <a:pt x="1845379" y="3956050"/>
                  </a:lnTo>
                  <a:lnTo>
                    <a:pt x="1838898" y="3858128"/>
                  </a:lnTo>
                  <a:lnTo>
                    <a:pt x="1836737" y="3758406"/>
                  </a:lnTo>
                  <a:lnTo>
                    <a:pt x="1838898" y="3658324"/>
                  </a:lnTo>
                  <a:lnTo>
                    <a:pt x="1845379" y="3560042"/>
                  </a:lnTo>
                  <a:lnTo>
                    <a:pt x="1857981" y="3462120"/>
                  </a:lnTo>
                  <a:lnTo>
                    <a:pt x="1874904" y="3366358"/>
                  </a:lnTo>
                  <a:lnTo>
                    <a:pt x="1896147" y="3272396"/>
                  </a:lnTo>
                  <a:lnTo>
                    <a:pt x="1924232" y="3180954"/>
                  </a:lnTo>
                  <a:lnTo>
                    <a:pt x="1954117" y="3089152"/>
                  </a:lnTo>
                  <a:lnTo>
                    <a:pt x="1987963" y="3002030"/>
                  </a:lnTo>
                  <a:lnTo>
                    <a:pt x="2028290" y="2914549"/>
                  </a:lnTo>
                  <a:lnTo>
                    <a:pt x="2071137" y="2831387"/>
                  </a:lnTo>
                  <a:lnTo>
                    <a:pt x="2117944" y="2750385"/>
                  </a:lnTo>
                  <a:lnTo>
                    <a:pt x="2169433" y="2671543"/>
                  </a:lnTo>
                  <a:lnTo>
                    <a:pt x="2222362" y="2594862"/>
                  </a:lnTo>
                  <a:lnTo>
                    <a:pt x="2279972" y="2522500"/>
                  </a:lnTo>
                  <a:lnTo>
                    <a:pt x="2341902" y="2450139"/>
                  </a:lnTo>
                  <a:lnTo>
                    <a:pt x="2405633" y="2383897"/>
                  </a:lnTo>
                  <a:lnTo>
                    <a:pt x="2474044" y="2318016"/>
                  </a:lnTo>
                  <a:lnTo>
                    <a:pt x="2544256" y="2258255"/>
                  </a:lnTo>
                  <a:lnTo>
                    <a:pt x="2618789" y="2200653"/>
                  </a:lnTo>
                  <a:lnTo>
                    <a:pt x="2693681" y="2145572"/>
                  </a:lnTo>
                  <a:lnTo>
                    <a:pt x="2772175" y="2094091"/>
                  </a:lnTo>
                  <a:lnTo>
                    <a:pt x="2855349" y="2047290"/>
                  </a:lnTo>
                  <a:lnTo>
                    <a:pt x="2938523" y="2004449"/>
                  </a:lnTo>
                  <a:lnTo>
                    <a:pt x="3023857" y="1966288"/>
                  </a:lnTo>
                  <a:lnTo>
                    <a:pt x="3113512" y="1932088"/>
                  </a:lnTo>
                  <a:lnTo>
                    <a:pt x="3202807" y="1900407"/>
                  </a:lnTo>
                  <a:lnTo>
                    <a:pt x="3294623" y="1874487"/>
                  </a:lnTo>
                  <a:lnTo>
                    <a:pt x="3390399" y="1853246"/>
                  </a:lnTo>
                  <a:lnTo>
                    <a:pt x="3484015" y="1836326"/>
                  </a:lnTo>
                  <a:lnTo>
                    <a:pt x="3582311" y="1823725"/>
                  </a:lnTo>
                  <a:lnTo>
                    <a:pt x="3680248" y="1815085"/>
                  </a:lnTo>
                  <a:lnTo>
                    <a:pt x="3780345" y="1812925"/>
                  </a:lnTo>
                  <a:close/>
                  <a:moveTo>
                    <a:pt x="5797084" y="1323975"/>
                  </a:moveTo>
                  <a:lnTo>
                    <a:pt x="5843869" y="1326135"/>
                  </a:lnTo>
                  <a:lnTo>
                    <a:pt x="5886695" y="1332615"/>
                  </a:lnTo>
                  <a:lnTo>
                    <a:pt x="5929162" y="1343414"/>
                  </a:lnTo>
                  <a:lnTo>
                    <a:pt x="5969829" y="1358172"/>
                  </a:lnTo>
                  <a:lnTo>
                    <a:pt x="6007977" y="1377611"/>
                  </a:lnTo>
                  <a:lnTo>
                    <a:pt x="6044325" y="1398849"/>
                  </a:lnTo>
                  <a:lnTo>
                    <a:pt x="6078514" y="1424407"/>
                  </a:lnTo>
                  <a:lnTo>
                    <a:pt x="6110184" y="1452125"/>
                  </a:lnTo>
                  <a:lnTo>
                    <a:pt x="6137895" y="1484162"/>
                  </a:lnTo>
                  <a:lnTo>
                    <a:pt x="6163447" y="1518000"/>
                  </a:lnTo>
                  <a:lnTo>
                    <a:pt x="6186839" y="1554357"/>
                  </a:lnTo>
                  <a:lnTo>
                    <a:pt x="6203754" y="1592514"/>
                  </a:lnTo>
                  <a:lnTo>
                    <a:pt x="6218869" y="1632831"/>
                  </a:lnTo>
                  <a:lnTo>
                    <a:pt x="6229666" y="1675667"/>
                  </a:lnTo>
                  <a:lnTo>
                    <a:pt x="6237943" y="1720304"/>
                  </a:lnTo>
                  <a:lnTo>
                    <a:pt x="6240102" y="1764940"/>
                  </a:lnTo>
                  <a:lnTo>
                    <a:pt x="6237943" y="1809937"/>
                  </a:lnTo>
                  <a:lnTo>
                    <a:pt x="6229666" y="1854573"/>
                  </a:lnTo>
                  <a:lnTo>
                    <a:pt x="6218869" y="1894890"/>
                  </a:lnTo>
                  <a:lnTo>
                    <a:pt x="6203754" y="1937726"/>
                  </a:lnTo>
                  <a:lnTo>
                    <a:pt x="6186839" y="1976243"/>
                  </a:lnTo>
                  <a:lnTo>
                    <a:pt x="6163447" y="2012601"/>
                  </a:lnTo>
                  <a:lnTo>
                    <a:pt x="6137895" y="2046438"/>
                  </a:lnTo>
                  <a:lnTo>
                    <a:pt x="6110184" y="2076315"/>
                  </a:lnTo>
                  <a:lnTo>
                    <a:pt x="6078514" y="2106193"/>
                  </a:lnTo>
                  <a:lnTo>
                    <a:pt x="6044325" y="2131751"/>
                  </a:lnTo>
                  <a:lnTo>
                    <a:pt x="6007977" y="2152989"/>
                  </a:lnTo>
                  <a:lnTo>
                    <a:pt x="5969829" y="2172068"/>
                  </a:lnTo>
                  <a:lnTo>
                    <a:pt x="5929162" y="2187187"/>
                  </a:lnTo>
                  <a:lnTo>
                    <a:pt x="5886695" y="2197626"/>
                  </a:lnTo>
                  <a:lnTo>
                    <a:pt x="5843869" y="2204106"/>
                  </a:lnTo>
                  <a:lnTo>
                    <a:pt x="5797084" y="2206265"/>
                  </a:lnTo>
                  <a:lnTo>
                    <a:pt x="5752458" y="2204106"/>
                  </a:lnTo>
                  <a:lnTo>
                    <a:pt x="5709992" y="2197626"/>
                  </a:lnTo>
                  <a:lnTo>
                    <a:pt x="5667166" y="2187187"/>
                  </a:lnTo>
                  <a:lnTo>
                    <a:pt x="5626859" y="2172068"/>
                  </a:lnTo>
                  <a:lnTo>
                    <a:pt x="5588351" y="2152989"/>
                  </a:lnTo>
                  <a:lnTo>
                    <a:pt x="5552362" y="2131751"/>
                  </a:lnTo>
                  <a:lnTo>
                    <a:pt x="5518173" y="2106193"/>
                  </a:lnTo>
                  <a:lnTo>
                    <a:pt x="5486144" y="2076315"/>
                  </a:lnTo>
                  <a:lnTo>
                    <a:pt x="5456273" y="2046438"/>
                  </a:lnTo>
                  <a:lnTo>
                    <a:pt x="5432881" y="2012601"/>
                  </a:lnTo>
                  <a:lnTo>
                    <a:pt x="5409488" y="1976243"/>
                  </a:lnTo>
                  <a:lnTo>
                    <a:pt x="5390054" y="1937726"/>
                  </a:lnTo>
                  <a:lnTo>
                    <a:pt x="5375299" y="1894890"/>
                  </a:lnTo>
                  <a:lnTo>
                    <a:pt x="5364503" y="1854573"/>
                  </a:lnTo>
                  <a:lnTo>
                    <a:pt x="5358385" y="1809937"/>
                  </a:lnTo>
                  <a:lnTo>
                    <a:pt x="5356225" y="1764940"/>
                  </a:lnTo>
                  <a:lnTo>
                    <a:pt x="5358385" y="1720304"/>
                  </a:lnTo>
                  <a:lnTo>
                    <a:pt x="5364503" y="1675667"/>
                  </a:lnTo>
                  <a:lnTo>
                    <a:pt x="5375299" y="1632831"/>
                  </a:lnTo>
                  <a:lnTo>
                    <a:pt x="5390054" y="1592514"/>
                  </a:lnTo>
                  <a:lnTo>
                    <a:pt x="5409488" y="1554357"/>
                  </a:lnTo>
                  <a:lnTo>
                    <a:pt x="5432881" y="1518000"/>
                  </a:lnTo>
                  <a:lnTo>
                    <a:pt x="5456273" y="1484162"/>
                  </a:lnTo>
                  <a:lnTo>
                    <a:pt x="5486144" y="1452125"/>
                  </a:lnTo>
                  <a:lnTo>
                    <a:pt x="5518173" y="1424407"/>
                  </a:lnTo>
                  <a:lnTo>
                    <a:pt x="5552362" y="1398849"/>
                  </a:lnTo>
                  <a:lnTo>
                    <a:pt x="5588351" y="1377611"/>
                  </a:lnTo>
                  <a:lnTo>
                    <a:pt x="5626859" y="1358172"/>
                  </a:lnTo>
                  <a:lnTo>
                    <a:pt x="5667166" y="1343414"/>
                  </a:lnTo>
                  <a:lnTo>
                    <a:pt x="5709992" y="1332615"/>
                  </a:lnTo>
                  <a:lnTo>
                    <a:pt x="5752458" y="1326135"/>
                  </a:lnTo>
                  <a:lnTo>
                    <a:pt x="5797084" y="1323975"/>
                  </a:lnTo>
                  <a:close/>
                  <a:moveTo>
                    <a:pt x="2126429" y="696930"/>
                  </a:moveTo>
                  <a:lnTo>
                    <a:pt x="2043272" y="703050"/>
                  </a:lnTo>
                  <a:lnTo>
                    <a:pt x="1960116" y="709530"/>
                  </a:lnTo>
                  <a:lnTo>
                    <a:pt x="1881639" y="722489"/>
                  </a:lnTo>
                  <a:lnTo>
                    <a:pt x="1804602" y="737248"/>
                  </a:lnTo>
                  <a:lnTo>
                    <a:pt x="1730086" y="754168"/>
                  </a:lnTo>
                  <a:lnTo>
                    <a:pt x="1655569" y="775407"/>
                  </a:lnTo>
                  <a:lnTo>
                    <a:pt x="1585012" y="798806"/>
                  </a:lnTo>
                  <a:lnTo>
                    <a:pt x="1516975" y="824725"/>
                  </a:lnTo>
                  <a:lnTo>
                    <a:pt x="1451097" y="856403"/>
                  </a:lnTo>
                  <a:lnTo>
                    <a:pt x="1387021" y="888442"/>
                  </a:lnTo>
                  <a:lnTo>
                    <a:pt x="1325103" y="924800"/>
                  </a:lnTo>
                  <a:lnTo>
                    <a:pt x="1265706" y="962959"/>
                  </a:lnTo>
                  <a:lnTo>
                    <a:pt x="1208108" y="1005797"/>
                  </a:lnTo>
                  <a:lnTo>
                    <a:pt x="1154831" y="1050435"/>
                  </a:lnTo>
                  <a:lnTo>
                    <a:pt x="1103713" y="1099393"/>
                  </a:lnTo>
                  <a:lnTo>
                    <a:pt x="1054754" y="1150511"/>
                  </a:lnTo>
                  <a:lnTo>
                    <a:pt x="1010116" y="1203788"/>
                  </a:lnTo>
                  <a:lnTo>
                    <a:pt x="967278" y="1261386"/>
                  </a:lnTo>
                  <a:lnTo>
                    <a:pt x="928760" y="1318983"/>
                  </a:lnTo>
                  <a:lnTo>
                    <a:pt x="890602" y="1380901"/>
                  </a:lnTo>
                  <a:lnTo>
                    <a:pt x="858563" y="1444618"/>
                  </a:lnTo>
                  <a:lnTo>
                    <a:pt x="826885" y="1513015"/>
                  </a:lnTo>
                  <a:lnTo>
                    <a:pt x="800965" y="1581052"/>
                  </a:lnTo>
                  <a:lnTo>
                    <a:pt x="775407" y="1651249"/>
                  </a:lnTo>
                  <a:lnTo>
                    <a:pt x="756328" y="1725766"/>
                  </a:lnTo>
                  <a:lnTo>
                    <a:pt x="737248" y="1800283"/>
                  </a:lnTo>
                  <a:lnTo>
                    <a:pt x="722489" y="1879119"/>
                  </a:lnTo>
                  <a:lnTo>
                    <a:pt x="711689" y="1957956"/>
                  </a:lnTo>
                  <a:lnTo>
                    <a:pt x="703050" y="2041112"/>
                  </a:lnTo>
                  <a:lnTo>
                    <a:pt x="699090" y="2124269"/>
                  </a:lnTo>
                  <a:lnTo>
                    <a:pt x="696930" y="2209585"/>
                  </a:lnTo>
                  <a:lnTo>
                    <a:pt x="696930" y="5330651"/>
                  </a:lnTo>
                  <a:lnTo>
                    <a:pt x="699090" y="5418127"/>
                  </a:lnTo>
                  <a:lnTo>
                    <a:pt x="703050" y="5503084"/>
                  </a:lnTo>
                  <a:lnTo>
                    <a:pt x="711689" y="5586240"/>
                  </a:lnTo>
                  <a:lnTo>
                    <a:pt x="724289" y="5667237"/>
                  </a:lnTo>
                  <a:lnTo>
                    <a:pt x="739408" y="5746073"/>
                  </a:lnTo>
                  <a:lnTo>
                    <a:pt x="758487" y="5822750"/>
                  </a:lnTo>
                  <a:lnTo>
                    <a:pt x="779726" y="5897267"/>
                  </a:lnTo>
                  <a:lnTo>
                    <a:pt x="805646" y="5969984"/>
                  </a:lnTo>
                  <a:lnTo>
                    <a:pt x="833004" y="6040181"/>
                  </a:lnTo>
                  <a:lnTo>
                    <a:pt x="865043" y="6108218"/>
                  </a:lnTo>
                  <a:lnTo>
                    <a:pt x="899241" y="6172295"/>
                  </a:lnTo>
                  <a:lnTo>
                    <a:pt x="937760" y="6236372"/>
                  </a:lnTo>
                  <a:lnTo>
                    <a:pt x="980238" y="6295770"/>
                  </a:lnTo>
                  <a:lnTo>
                    <a:pt x="1022716" y="6353367"/>
                  </a:lnTo>
                  <a:lnTo>
                    <a:pt x="1071674" y="6408805"/>
                  </a:lnTo>
                  <a:lnTo>
                    <a:pt x="1122792" y="6459923"/>
                  </a:lnTo>
                  <a:lnTo>
                    <a:pt x="1173909" y="6506721"/>
                  </a:lnTo>
                  <a:lnTo>
                    <a:pt x="1229347" y="6553519"/>
                  </a:lnTo>
                  <a:lnTo>
                    <a:pt x="1286944" y="6594197"/>
                  </a:lnTo>
                  <a:lnTo>
                    <a:pt x="1346342" y="6634515"/>
                  </a:lnTo>
                  <a:lnTo>
                    <a:pt x="1408260" y="6670873"/>
                  </a:lnTo>
                  <a:lnTo>
                    <a:pt x="1472337" y="6702912"/>
                  </a:lnTo>
                  <a:lnTo>
                    <a:pt x="1538214" y="6732431"/>
                  </a:lnTo>
                  <a:lnTo>
                    <a:pt x="1606611" y="6760510"/>
                  </a:lnTo>
                  <a:lnTo>
                    <a:pt x="1678968" y="6783909"/>
                  </a:lnTo>
                  <a:lnTo>
                    <a:pt x="1751685" y="6805148"/>
                  </a:lnTo>
                  <a:lnTo>
                    <a:pt x="1825842" y="6822067"/>
                  </a:lnTo>
                  <a:lnTo>
                    <a:pt x="1902878" y="6836826"/>
                  </a:lnTo>
                  <a:lnTo>
                    <a:pt x="1981355" y="6847626"/>
                  </a:lnTo>
                  <a:lnTo>
                    <a:pt x="2062712" y="6856265"/>
                  </a:lnTo>
                  <a:lnTo>
                    <a:pt x="2143348" y="6860225"/>
                  </a:lnTo>
                  <a:lnTo>
                    <a:pt x="2228664" y="6862385"/>
                  </a:lnTo>
                  <a:lnTo>
                    <a:pt x="5332811" y="6862385"/>
                  </a:lnTo>
                  <a:lnTo>
                    <a:pt x="5418127" y="6860225"/>
                  </a:lnTo>
                  <a:lnTo>
                    <a:pt x="5503084" y="6856265"/>
                  </a:lnTo>
                  <a:lnTo>
                    <a:pt x="5584080" y="6847626"/>
                  </a:lnTo>
                  <a:lnTo>
                    <a:pt x="5665077" y="6836826"/>
                  </a:lnTo>
                  <a:lnTo>
                    <a:pt x="5743913" y="6822067"/>
                  </a:lnTo>
                  <a:lnTo>
                    <a:pt x="5818790" y="6805148"/>
                  </a:lnTo>
                  <a:lnTo>
                    <a:pt x="5892947" y="6783909"/>
                  </a:lnTo>
                  <a:lnTo>
                    <a:pt x="5965664" y="6760510"/>
                  </a:lnTo>
                  <a:lnTo>
                    <a:pt x="6033701" y="6734591"/>
                  </a:lnTo>
                  <a:lnTo>
                    <a:pt x="6102098" y="6704712"/>
                  </a:lnTo>
                  <a:lnTo>
                    <a:pt x="6165815" y="6670873"/>
                  </a:lnTo>
                  <a:lnTo>
                    <a:pt x="6227733" y="6636675"/>
                  </a:lnTo>
                  <a:lnTo>
                    <a:pt x="6287130" y="6596357"/>
                  </a:lnTo>
                  <a:lnTo>
                    <a:pt x="6345087" y="6555678"/>
                  </a:lnTo>
                  <a:lnTo>
                    <a:pt x="6398005" y="6511040"/>
                  </a:lnTo>
                  <a:lnTo>
                    <a:pt x="6451283" y="6462082"/>
                  </a:lnTo>
                  <a:lnTo>
                    <a:pt x="6500601" y="6410965"/>
                  </a:lnTo>
                  <a:lnTo>
                    <a:pt x="6545239" y="6357327"/>
                  </a:lnTo>
                  <a:lnTo>
                    <a:pt x="6589877" y="6302249"/>
                  </a:lnTo>
                  <a:lnTo>
                    <a:pt x="6628395" y="6242492"/>
                  </a:lnTo>
                  <a:lnTo>
                    <a:pt x="6666554" y="6180575"/>
                  </a:lnTo>
                  <a:lnTo>
                    <a:pt x="6700752" y="6116857"/>
                  </a:lnTo>
                  <a:lnTo>
                    <a:pt x="6730271" y="6050620"/>
                  </a:lnTo>
                  <a:lnTo>
                    <a:pt x="6758350" y="5980423"/>
                  </a:lnTo>
                  <a:lnTo>
                    <a:pt x="6783909" y="5910226"/>
                  </a:lnTo>
                  <a:lnTo>
                    <a:pt x="6805148" y="5835709"/>
                  </a:lnTo>
                  <a:lnTo>
                    <a:pt x="6822067" y="5759033"/>
                  </a:lnTo>
                  <a:lnTo>
                    <a:pt x="6836826" y="5682356"/>
                  </a:lnTo>
                  <a:lnTo>
                    <a:pt x="6849786" y="5601359"/>
                  </a:lnTo>
                  <a:lnTo>
                    <a:pt x="6856265" y="5520003"/>
                  </a:lnTo>
                  <a:lnTo>
                    <a:pt x="6862385" y="5435047"/>
                  </a:lnTo>
                  <a:lnTo>
                    <a:pt x="6864545" y="5347570"/>
                  </a:lnTo>
                  <a:lnTo>
                    <a:pt x="6864545" y="2209585"/>
                  </a:lnTo>
                  <a:lnTo>
                    <a:pt x="6862385" y="2126429"/>
                  </a:lnTo>
                  <a:lnTo>
                    <a:pt x="6858425" y="2043272"/>
                  </a:lnTo>
                  <a:lnTo>
                    <a:pt x="6849786" y="1964436"/>
                  </a:lnTo>
                  <a:lnTo>
                    <a:pt x="6836826" y="1885599"/>
                  </a:lnTo>
                  <a:lnTo>
                    <a:pt x="6822067" y="1808922"/>
                  </a:lnTo>
                  <a:lnTo>
                    <a:pt x="6805148" y="1734405"/>
                  </a:lnTo>
                  <a:lnTo>
                    <a:pt x="6783909" y="1662049"/>
                  </a:lnTo>
                  <a:lnTo>
                    <a:pt x="6760510" y="1591492"/>
                  </a:lnTo>
                  <a:lnTo>
                    <a:pt x="6732431" y="1521295"/>
                  </a:lnTo>
                  <a:lnTo>
                    <a:pt x="6702912" y="1455058"/>
                  </a:lnTo>
                  <a:lnTo>
                    <a:pt x="6668714" y="1391340"/>
                  </a:lnTo>
                  <a:lnTo>
                    <a:pt x="6632355" y="1331583"/>
                  </a:lnTo>
                  <a:lnTo>
                    <a:pt x="6592037" y="1272185"/>
                  </a:lnTo>
                  <a:lnTo>
                    <a:pt x="6549199" y="1214228"/>
                  </a:lnTo>
                  <a:lnTo>
                    <a:pt x="6504561" y="1161310"/>
                  </a:lnTo>
                  <a:lnTo>
                    <a:pt x="6455603" y="1108032"/>
                  </a:lnTo>
                  <a:lnTo>
                    <a:pt x="6404485" y="1058715"/>
                  </a:lnTo>
                  <a:lnTo>
                    <a:pt x="6351207" y="1014076"/>
                  </a:lnTo>
                  <a:lnTo>
                    <a:pt x="6293610" y="969438"/>
                  </a:lnTo>
                  <a:lnTo>
                    <a:pt x="6234212" y="930920"/>
                  </a:lnTo>
                  <a:lnTo>
                    <a:pt x="6172295" y="892762"/>
                  </a:lnTo>
                  <a:lnTo>
                    <a:pt x="6108218" y="858563"/>
                  </a:lnTo>
                  <a:lnTo>
                    <a:pt x="6042340" y="829044"/>
                  </a:lnTo>
                  <a:lnTo>
                    <a:pt x="5974303" y="800966"/>
                  </a:lnTo>
                  <a:lnTo>
                    <a:pt x="5901587" y="775407"/>
                  </a:lnTo>
                  <a:lnTo>
                    <a:pt x="5829230" y="754168"/>
                  </a:lnTo>
                  <a:lnTo>
                    <a:pt x="5754713" y="737248"/>
                  </a:lnTo>
                  <a:lnTo>
                    <a:pt x="5677676" y="722489"/>
                  </a:lnTo>
                  <a:lnTo>
                    <a:pt x="5599200" y="711689"/>
                  </a:lnTo>
                  <a:lnTo>
                    <a:pt x="5518203" y="703050"/>
                  </a:lnTo>
                  <a:lnTo>
                    <a:pt x="5435047" y="696930"/>
                  </a:lnTo>
                  <a:lnTo>
                    <a:pt x="5349730" y="696930"/>
                  </a:lnTo>
                  <a:lnTo>
                    <a:pt x="2211745" y="696930"/>
                  </a:lnTo>
                  <a:lnTo>
                    <a:pt x="2126429" y="696930"/>
                  </a:lnTo>
                  <a:close/>
                  <a:moveTo>
                    <a:pt x="2149828" y="0"/>
                  </a:moveTo>
                  <a:lnTo>
                    <a:pt x="2211745" y="0"/>
                  </a:lnTo>
                  <a:lnTo>
                    <a:pt x="5349730" y="0"/>
                  </a:lnTo>
                  <a:lnTo>
                    <a:pt x="5469245" y="2160"/>
                  </a:lnTo>
                  <a:lnTo>
                    <a:pt x="5586240" y="10800"/>
                  </a:lnTo>
                  <a:lnTo>
                    <a:pt x="5645998" y="15119"/>
                  </a:lnTo>
                  <a:lnTo>
                    <a:pt x="5703595" y="23399"/>
                  </a:lnTo>
                  <a:lnTo>
                    <a:pt x="5759033" y="29879"/>
                  </a:lnTo>
                  <a:lnTo>
                    <a:pt x="5816630" y="40678"/>
                  </a:lnTo>
                  <a:lnTo>
                    <a:pt x="5871708" y="51118"/>
                  </a:lnTo>
                  <a:lnTo>
                    <a:pt x="5925346" y="61917"/>
                  </a:lnTo>
                  <a:lnTo>
                    <a:pt x="5980423" y="74517"/>
                  </a:lnTo>
                  <a:lnTo>
                    <a:pt x="6033701" y="89636"/>
                  </a:lnTo>
                  <a:lnTo>
                    <a:pt x="6086979" y="104396"/>
                  </a:lnTo>
                  <a:lnTo>
                    <a:pt x="6138096" y="121315"/>
                  </a:lnTo>
                  <a:lnTo>
                    <a:pt x="6191374" y="138234"/>
                  </a:lnTo>
                  <a:lnTo>
                    <a:pt x="6240332" y="157673"/>
                  </a:lnTo>
                  <a:lnTo>
                    <a:pt x="6291450" y="176752"/>
                  </a:lnTo>
                  <a:lnTo>
                    <a:pt x="6340768" y="197991"/>
                  </a:lnTo>
                  <a:lnTo>
                    <a:pt x="6389726" y="221390"/>
                  </a:lnTo>
                  <a:lnTo>
                    <a:pt x="6436524" y="245150"/>
                  </a:lnTo>
                  <a:lnTo>
                    <a:pt x="6485481" y="270348"/>
                  </a:lnTo>
                  <a:lnTo>
                    <a:pt x="6530120" y="296267"/>
                  </a:lnTo>
                  <a:lnTo>
                    <a:pt x="6576917" y="323986"/>
                  </a:lnTo>
                  <a:lnTo>
                    <a:pt x="6621556" y="351705"/>
                  </a:lnTo>
                  <a:lnTo>
                    <a:pt x="6664394" y="381224"/>
                  </a:lnTo>
                  <a:lnTo>
                    <a:pt x="6709032" y="411462"/>
                  </a:lnTo>
                  <a:lnTo>
                    <a:pt x="6751870" y="443141"/>
                  </a:lnTo>
                  <a:lnTo>
                    <a:pt x="6792188" y="475180"/>
                  </a:lnTo>
                  <a:lnTo>
                    <a:pt x="6832866" y="509018"/>
                  </a:lnTo>
                  <a:lnTo>
                    <a:pt x="6873185" y="545377"/>
                  </a:lnTo>
                  <a:lnTo>
                    <a:pt x="6911703" y="581735"/>
                  </a:lnTo>
                  <a:lnTo>
                    <a:pt x="6949861" y="617733"/>
                  </a:lnTo>
                  <a:lnTo>
                    <a:pt x="6986220" y="656252"/>
                  </a:lnTo>
                  <a:lnTo>
                    <a:pt x="7022578" y="696930"/>
                  </a:lnTo>
                  <a:lnTo>
                    <a:pt x="7056417" y="735088"/>
                  </a:lnTo>
                  <a:lnTo>
                    <a:pt x="7090615" y="775407"/>
                  </a:lnTo>
                  <a:lnTo>
                    <a:pt x="7122654" y="818245"/>
                  </a:lnTo>
                  <a:lnTo>
                    <a:pt x="7154692" y="860723"/>
                  </a:lnTo>
                  <a:lnTo>
                    <a:pt x="7184211" y="903201"/>
                  </a:lnTo>
                  <a:lnTo>
                    <a:pt x="7214090" y="946039"/>
                  </a:lnTo>
                  <a:lnTo>
                    <a:pt x="7241808" y="990678"/>
                  </a:lnTo>
                  <a:lnTo>
                    <a:pt x="7267368" y="1037475"/>
                  </a:lnTo>
                  <a:lnTo>
                    <a:pt x="7292926" y="1082474"/>
                  </a:lnTo>
                  <a:lnTo>
                    <a:pt x="7318486" y="1129272"/>
                  </a:lnTo>
                  <a:lnTo>
                    <a:pt x="7341884" y="1178229"/>
                  </a:lnTo>
                  <a:lnTo>
                    <a:pt x="7363124" y="1227187"/>
                  </a:lnTo>
                  <a:lnTo>
                    <a:pt x="7384722" y="1276145"/>
                  </a:lnTo>
                  <a:lnTo>
                    <a:pt x="7403802" y="1325103"/>
                  </a:lnTo>
                  <a:lnTo>
                    <a:pt x="7422881" y="1376581"/>
                  </a:lnTo>
                  <a:lnTo>
                    <a:pt x="7440160" y="1427699"/>
                  </a:lnTo>
                  <a:lnTo>
                    <a:pt x="7457080" y="1478457"/>
                  </a:lnTo>
                  <a:lnTo>
                    <a:pt x="7471839" y="1532094"/>
                  </a:lnTo>
                  <a:lnTo>
                    <a:pt x="7486958" y="1585012"/>
                  </a:lnTo>
                  <a:lnTo>
                    <a:pt x="7497398" y="1638650"/>
                  </a:lnTo>
                  <a:lnTo>
                    <a:pt x="7510357" y="1693727"/>
                  </a:lnTo>
                  <a:lnTo>
                    <a:pt x="7520796" y="1747005"/>
                  </a:lnTo>
                  <a:lnTo>
                    <a:pt x="7529436" y="1804602"/>
                  </a:lnTo>
                  <a:lnTo>
                    <a:pt x="7538076" y="1860040"/>
                  </a:lnTo>
                  <a:lnTo>
                    <a:pt x="7551036" y="1975235"/>
                  </a:lnTo>
                  <a:lnTo>
                    <a:pt x="7557155" y="2090070"/>
                  </a:lnTo>
                  <a:lnTo>
                    <a:pt x="7559315" y="2209585"/>
                  </a:lnTo>
                  <a:lnTo>
                    <a:pt x="7559315" y="5347570"/>
                  </a:lnTo>
                  <a:lnTo>
                    <a:pt x="7557155" y="5471405"/>
                  </a:lnTo>
                  <a:lnTo>
                    <a:pt x="7553196" y="5531162"/>
                  </a:lnTo>
                  <a:lnTo>
                    <a:pt x="7548516" y="5590560"/>
                  </a:lnTo>
                  <a:lnTo>
                    <a:pt x="7544196" y="5648157"/>
                  </a:lnTo>
                  <a:lnTo>
                    <a:pt x="7538076" y="5707915"/>
                  </a:lnTo>
                  <a:lnTo>
                    <a:pt x="7529436" y="5765152"/>
                  </a:lnTo>
                  <a:lnTo>
                    <a:pt x="7518637" y="5820590"/>
                  </a:lnTo>
                  <a:lnTo>
                    <a:pt x="7508197" y="5878188"/>
                  </a:lnTo>
                  <a:lnTo>
                    <a:pt x="7497398" y="5933625"/>
                  </a:lnTo>
                  <a:lnTo>
                    <a:pt x="7484798" y="5989063"/>
                  </a:lnTo>
                  <a:lnTo>
                    <a:pt x="7469679" y="6042340"/>
                  </a:lnTo>
                  <a:lnTo>
                    <a:pt x="7454920" y="6095618"/>
                  </a:lnTo>
                  <a:lnTo>
                    <a:pt x="7438000" y="6148896"/>
                  </a:lnTo>
                  <a:lnTo>
                    <a:pt x="7421081" y="6200014"/>
                  </a:lnTo>
                  <a:lnTo>
                    <a:pt x="7401642" y="6251132"/>
                  </a:lnTo>
                  <a:lnTo>
                    <a:pt x="7380402" y="6302249"/>
                  </a:lnTo>
                  <a:lnTo>
                    <a:pt x="7359164" y="6351207"/>
                  </a:lnTo>
                  <a:lnTo>
                    <a:pt x="7337924" y="6400165"/>
                  </a:lnTo>
                  <a:lnTo>
                    <a:pt x="7312366" y="6449123"/>
                  </a:lnTo>
                  <a:lnTo>
                    <a:pt x="7288966" y="6496281"/>
                  </a:lnTo>
                  <a:lnTo>
                    <a:pt x="7260888" y="6543079"/>
                  </a:lnTo>
                  <a:lnTo>
                    <a:pt x="7235329" y="6587717"/>
                  </a:lnTo>
                  <a:lnTo>
                    <a:pt x="7205810" y="6632355"/>
                  </a:lnTo>
                  <a:lnTo>
                    <a:pt x="7175932" y="6677353"/>
                  </a:lnTo>
                  <a:lnTo>
                    <a:pt x="7146053" y="6719831"/>
                  </a:lnTo>
                  <a:lnTo>
                    <a:pt x="7114014" y="6762670"/>
                  </a:lnTo>
                  <a:lnTo>
                    <a:pt x="7079816" y="6802988"/>
                  </a:lnTo>
                  <a:lnTo>
                    <a:pt x="7045977" y="6843306"/>
                  </a:lnTo>
                  <a:lnTo>
                    <a:pt x="7011779" y="6883624"/>
                  </a:lnTo>
                  <a:lnTo>
                    <a:pt x="6973260" y="6922143"/>
                  </a:lnTo>
                  <a:lnTo>
                    <a:pt x="6937262" y="6960661"/>
                  </a:lnTo>
                  <a:lnTo>
                    <a:pt x="6898744" y="6996659"/>
                  </a:lnTo>
                  <a:lnTo>
                    <a:pt x="6860225" y="7030858"/>
                  </a:lnTo>
                  <a:lnTo>
                    <a:pt x="6819907" y="7065057"/>
                  </a:lnTo>
                  <a:lnTo>
                    <a:pt x="6779589" y="7098895"/>
                  </a:lnTo>
                  <a:lnTo>
                    <a:pt x="6736751" y="7130934"/>
                  </a:lnTo>
                  <a:lnTo>
                    <a:pt x="6696432" y="7160812"/>
                  </a:lnTo>
                  <a:lnTo>
                    <a:pt x="6651794" y="7190691"/>
                  </a:lnTo>
                  <a:lnTo>
                    <a:pt x="6608956" y="7218410"/>
                  </a:lnTo>
                  <a:lnTo>
                    <a:pt x="6564318" y="7246129"/>
                  </a:lnTo>
                  <a:lnTo>
                    <a:pt x="6517520" y="7271688"/>
                  </a:lnTo>
                  <a:lnTo>
                    <a:pt x="6470362" y="7297247"/>
                  </a:lnTo>
                  <a:lnTo>
                    <a:pt x="6423564" y="7322805"/>
                  </a:lnTo>
                  <a:lnTo>
                    <a:pt x="6376766" y="7344045"/>
                  </a:lnTo>
                  <a:lnTo>
                    <a:pt x="6327808" y="7365284"/>
                  </a:lnTo>
                  <a:lnTo>
                    <a:pt x="6278850" y="7386523"/>
                  </a:lnTo>
                  <a:lnTo>
                    <a:pt x="6227733" y="7405962"/>
                  </a:lnTo>
                  <a:lnTo>
                    <a:pt x="6176615" y="7425041"/>
                  </a:lnTo>
                  <a:lnTo>
                    <a:pt x="6125497" y="7442320"/>
                  </a:lnTo>
                  <a:lnTo>
                    <a:pt x="6071859" y="7457080"/>
                  </a:lnTo>
                  <a:lnTo>
                    <a:pt x="6018941" y="7471839"/>
                  </a:lnTo>
                  <a:lnTo>
                    <a:pt x="5965664" y="7486958"/>
                  </a:lnTo>
                  <a:lnTo>
                    <a:pt x="5910226" y="7499558"/>
                  </a:lnTo>
                  <a:lnTo>
                    <a:pt x="5799351" y="7520797"/>
                  </a:lnTo>
                  <a:lnTo>
                    <a:pt x="5686676" y="7538076"/>
                  </a:lnTo>
                  <a:lnTo>
                    <a:pt x="5571481" y="7548516"/>
                  </a:lnTo>
                  <a:lnTo>
                    <a:pt x="5451966" y="7557155"/>
                  </a:lnTo>
                  <a:lnTo>
                    <a:pt x="5332811" y="7559315"/>
                  </a:lnTo>
                  <a:lnTo>
                    <a:pt x="2228664" y="7559315"/>
                  </a:lnTo>
                  <a:lnTo>
                    <a:pt x="2109509" y="7557155"/>
                  </a:lnTo>
                  <a:lnTo>
                    <a:pt x="1994315" y="7548516"/>
                  </a:lnTo>
                  <a:lnTo>
                    <a:pt x="1879119" y="7538076"/>
                  </a:lnTo>
                  <a:lnTo>
                    <a:pt x="1768604" y="7520797"/>
                  </a:lnTo>
                  <a:lnTo>
                    <a:pt x="1657729" y="7499558"/>
                  </a:lnTo>
                  <a:lnTo>
                    <a:pt x="1604451" y="7486958"/>
                  </a:lnTo>
                  <a:lnTo>
                    <a:pt x="1551173" y="7471839"/>
                  </a:lnTo>
                  <a:lnTo>
                    <a:pt x="1500055" y="7457080"/>
                  </a:lnTo>
                  <a:lnTo>
                    <a:pt x="1446778" y="7442320"/>
                  </a:lnTo>
                  <a:lnTo>
                    <a:pt x="1395660" y="7425041"/>
                  </a:lnTo>
                  <a:lnTo>
                    <a:pt x="1346342" y="7405962"/>
                  </a:lnTo>
                  <a:lnTo>
                    <a:pt x="1295584" y="7386523"/>
                  </a:lnTo>
                  <a:lnTo>
                    <a:pt x="1246626" y="7365284"/>
                  </a:lnTo>
                  <a:lnTo>
                    <a:pt x="1197308" y="7344045"/>
                  </a:lnTo>
                  <a:lnTo>
                    <a:pt x="1150510" y="7320646"/>
                  </a:lnTo>
                  <a:lnTo>
                    <a:pt x="1103713" y="7297247"/>
                  </a:lnTo>
                  <a:lnTo>
                    <a:pt x="1056915" y="7271688"/>
                  </a:lnTo>
                  <a:lnTo>
                    <a:pt x="1011916" y="7246129"/>
                  </a:lnTo>
                  <a:lnTo>
                    <a:pt x="967278" y="7218410"/>
                  </a:lnTo>
                  <a:lnTo>
                    <a:pt x="922640" y="7190691"/>
                  </a:lnTo>
                  <a:lnTo>
                    <a:pt x="879802" y="7160812"/>
                  </a:lnTo>
                  <a:lnTo>
                    <a:pt x="837324" y="7128774"/>
                  </a:lnTo>
                  <a:lnTo>
                    <a:pt x="794846" y="7097095"/>
                  </a:lnTo>
                  <a:lnTo>
                    <a:pt x="754168" y="7065057"/>
                  </a:lnTo>
                  <a:lnTo>
                    <a:pt x="713849" y="7030858"/>
                  </a:lnTo>
                  <a:lnTo>
                    <a:pt x="675691" y="6994500"/>
                  </a:lnTo>
                  <a:lnTo>
                    <a:pt x="637173" y="6958501"/>
                  </a:lnTo>
                  <a:lnTo>
                    <a:pt x="598654" y="6919983"/>
                  </a:lnTo>
                  <a:lnTo>
                    <a:pt x="562656" y="6881824"/>
                  </a:lnTo>
                  <a:lnTo>
                    <a:pt x="526297" y="6841146"/>
                  </a:lnTo>
                  <a:lnTo>
                    <a:pt x="489939" y="6800828"/>
                  </a:lnTo>
                  <a:lnTo>
                    <a:pt x="456100" y="6758350"/>
                  </a:lnTo>
                  <a:lnTo>
                    <a:pt x="424062" y="6715512"/>
                  </a:lnTo>
                  <a:lnTo>
                    <a:pt x="392023" y="6670873"/>
                  </a:lnTo>
                  <a:lnTo>
                    <a:pt x="362145" y="6628395"/>
                  </a:lnTo>
                  <a:lnTo>
                    <a:pt x="332266" y="6581237"/>
                  </a:lnTo>
                  <a:lnTo>
                    <a:pt x="304907" y="6536599"/>
                  </a:lnTo>
                  <a:lnTo>
                    <a:pt x="279348" y="6487641"/>
                  </a:lnTo>
                  <a:lnTo>
                    <a:pt x="253429" y="6440843"/>
                  </a:lnTo>
                  <a:lnTo>
                    <a:pt x="227870" y="6391885"/>
                  </a:lnTo>
                  <a:lnTo>
                    <a:pt x="204471" y="6342928"/>
                  </a:lnTo>
                  <a:lnTo>
                    <a:pt x="183232" y="6291450"/>
                  </a:lnTo>
                  <a:lnTo>
                    <a:pt x="161993" y="6240332"/>
                  </a:lnTo>
                  <a:lnTo>
                    <a:pt x="142914" y="6189574"/>
                  </a:lnTo>
                  <a:lnTo>
                    <a:pt x="125635" y="6138096"/>
                  </a:lnTo>
                  <a:lnTo>
                    <a:pt x="108715" y="6084819"/>
                  </a:lnTo>
                  <a:lnTo>
                    <a:pt x="91436" y="6029381"/>
                  </a:lnTo>
                  <a:lnTo>
                    <a:pt x="78837" y="5976103"/>
                  </a:lnTo>
                  <a:lnTo>
                    <a:pt x="64077" y="5920666"/>
                  </a:lnTo>
                  <a:lnTo>
                    <a:pt x="53278" y="5863428"/>
                  </a:lnTo>
                  <a:lnTo>
                    <a:pt x="42478" y="5807631"/>
                  </a:lnTo>
                  <a:lnTo>
                    <a:pt x="32039" y="5750393"/>
                  </a:lnTo>
                  <a:lnTo>
                    <a:pt x="23399" y="5692796"/>
                  </a:lnTo>
                  <a:lnTo>
                    <a:pt x="17279" y="5633038"/>
                  </a:lnTo>
                  <a:lnTo>
                    <a:pt x="10800" y="5573641"/>
                  </a:lnTo>
                  <a:lnTo>
                    <a:pt x="6120" y="5513883"/>
                  </a:lnTo>
                  <a:lnTo>
                    <a:pt x="4320" y="5454126"/>
                  </a:lnTo>
                  <a:lnTo>
                    <a:pt x="2160" y="5392208"/>
                  </a:lnTo>
                  <a:lnTo>
                    <a:pt x="0" y="5330651"/>
                  </a:lnTo>
                  <a:lnTo>
                    <a:pt x="0" y="2209585"/>
                  </a:lnTo>
                  <a:lnTo>
                    <a:pt x="2160" y="2147668"/>
                  </a:lnTo>
                  <a:lnTo>
                    <a:pt x="4320" y="2087911"/>
                  </a:lnTo>
                  <a:lnTo>
                    <a:pt x="6120" y="2026353"/>
                  </a:lnTo>
                  <a:lnTo>
                    <a:pt x="10800" y="1966596"/>
                  </a:lnTo>
                  <a:lnTo>
                    <a:pt x="17279" y="1908998"/>
                  </a:lnTo>
                  <a:lnTo>
                    <a:pt x="23399" y="1849241"/>
                  </a:lnTo>
                  <a:lnTo>
                    <a:pt x="32039" y="1792003"/>
                  </a:lnTo>
                  <a:lnTo>
                    <a:pt x="42478" y="1736565"/>
                  </a:lnTo>
                  <a:lnTo>
                    <a:pt x="53278" y="1678968"/>
                  </a:lnTo>
                  <a:lnTo>
                    <a:pt x="64077" y="1623530"/>
                  </a:lnTo>
                  <a:lnTo>
                    <a:pt x="76677" y="1568093"/>
                  </a:lnTo>
                  <a:lnTo>
                    <a:pt x="91436" y="1514815"/>
                  </a:lnTo>
                  <a:lnTo>
                    <a:pt x="106555" y="1461537"/>
                  </a:lnTo>
                  <a:lnTo>
                    <a:pt x="123835" y="1410419"/>
                  </a:lnTo>
                  <a:lnTo>
                    <a:pt x="140394" y="1357502"/>
                  </a:lnTo>
                  <a:lnTo>
                    <a:pt x="159833" y="1306024"/>
                  </a:lnTo>
                  <a:lnTo>
                    <a:pt x="181072" y="1257066"/>
                  </a:lnTo>
                  <a:lnTo>
                    <a:pt x="202311" y="1208108"/>
                  </a:lnTo>
                  <a:lnTo>
                    <a:pt x="223550" y="1159150"/>
                  </a:lnTo>
                  <a:lnTo>
                    <a:pt x="246949" y="1112352"/>
                  </a:lnTo>
                  <a:lnTo>
                    <a:pt x="272508" y="1065194"/>
                  </a:lnTo>
                  <a:lnTo>
                    <a:pt x="298427" y="1018396"/>
                  </a:lnTo>
                  <a:lnTo>
                    <a:pt x="323986" y="973758"/>
                  </a:lnTo>
                  <a:lnTo>
                    <a:pt x="351705" y="928760"/>
                  </a:lnTo>
                  <a:lnTo>
                    <a:pt x="381224" y="886282"/>
                  </a:lnTo>
                  <a:lnTo>
                    <a:pt x="411462" y="843804"/>
                  </a:lnTo>
                  <a:lnTo>
                    <a:pt x="440981" y="803486"/>
                  </a:lnTo>
                  <a:lnTo>
                    <a:pt x="473020" y="762807"/>
                  </a:lnTo>
                  <a:lnTo>
                    <a:pt x="505058" y="722489"/>
                  </a:lnTo>
                  <a:lnTo>
                    <a:pt x="539257" y="683971"/>
                  </a:lnTo>
                  <a:lnTo>
                    <a:pt x="575255" y="645452"/>
                  </a:lnTo>
                  <a:lnTo>
                    <a:pt x="609454" y="609454"/>
                  </a:lnTo>
                  <a:lnTo>
                    <a:pt x="647612" y="573095"/>
                  </a:lnTo>
                  <a:lnTo>
                    <a:pt x="683971" y="539257"/>
                  </a:lnTo>
                  <a:lnTo>
                    <a:pt x="724289" y="505058"/>
                  </a:lnTo>
                  <a:lnTo>
                    <a:pt x="762807" y="470860"/>
                  </a:lnTo>
                  <a:lnTo>
                    <a:pt x="803485" y="440981"/>
                  </a:lnTo>
                  <a:lnTo>
                    <a:pt x="845963" y="409302"/>
                  </a:lnTo>
                  <a:lnTo>
                    <a:pt x="888442" y="379064"/>
                  </a:lnTo>
                  <a:lnTo>
                    <a:pt x="930920" y="351705"/>
                  </a:lnTo>
                  <a:lnTo>
                    <a:pt x="975918" y="323986"/>
                  </a:lnTo>
                  <a:lnTo>
                    <a:pt x="1020556" y="296267"/>
                  </a:lnTo>
                  <a:lnTo>
                    <a:pt x="1065194" y="270348"/>
                  </a:lnTo>
                  <a:lnTo>
                    <a:pt x="1112352" y="246949"/>
                  </a:lnTo>
                  <a:lnTo>
                    <a:pt x="1161310" y="223550"/>
                  </a:lnTo>
                  <a:lnTo>
                    <a:pt x="1208108" y="200151"/>
                  </a:lnTo>
                  <a:lnTo>
                    <a:pt x="1257066" y="178912"/>
                  </a:lnTo>
                  <a:lnTo>
                    <a:pt x="1308184" y="159833"/>
                  </a:lnTo>
                  <a:lnTo>
                    <a:pt x="1359301" y="140394"/>
                  </a:lnTo>
                  <a:lnTo>
                    <a:pt x="1410419" y="123835"/>
                  </a:lnTo>
                  <a:lnTo>
                    <a:pt x="1463697" y="106555"/>
                  </a:lnTo>
                  <a:lnTo>
                    <a:pt x="1516975" y="91436"/>
                  </a:lnTo>
                  <a:lnTo>
                    <a:pt x="1570252" y="76677"/>
                  </a:lnTo>
                  <a:lnTo>
                    <a:pt x="1625690" y="64077"/>
                  </a:lnTo>
                  <a:lnTo>
                    <a:pt x="1681128" y="51118"/>
                  </a:lnTo>
                  <a:lnTo>
                    <a:pt x="1736566" y="40678"/>
                  </a:lnTo>
                  <a:lnTo>
                    <a:pt x="1794163" y="32039"/>
                  </a:lnTo>
                  <a:lnTo>
                    <a:pt x="1851401" y="23399"/>
                  </a:lnTo>
                  <a:lnTo>
                    <a:pt x="1908998" y="17279"/>
                  </a:lnTo>
                  <a:lnTo>
                    <a:pt x="1968756" y="10800"/>
                  </a:lnTo>
                  <a:lnTo>
                    <a:pt x="2028153" y="6120"/>
                  </a:lnTo>
                  <a:lnTo>
                    <a:pt x="2087910" y="2160"/>
                  </a:lnTo>
                  <a:lnTo>
                    <a:pt x="2149828" y="0"/>
                  </a:lnTo>
                  <a:close/>
                </a:path>
              </a:pathLst>
            </a:custGeom>
            <a:solidFill>
              <a:srgbClr val="4D4D4D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Muli Regular" charset="0"/>
                <a:cs typeface="Arial"/>
                <a:sym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61993F-D70F-1143-A976-02F9AF8263CA}"/>
              </a:ext>
            </a:extLst>
          </p:cNvPr>
          <p:cNvGrpSpPr/>
          <p:nvPr/>
        </p:nvGrpSpPr>
        <p:grpSpPr>
          <a:xfrm>
            <a:off x="1702074" y="1775797"/>
            <a:ext cx="2570469" cy="253920"/>
            <a:chOff x="549552" y="1138571"/>
            <a:chExt cx="2570469" cy="253920"/>
          </a:xfrm>
        </p:grpSpPr>
        <p:sp>
          <p:nvSpPr>
            <p:cNvPr id="46" name="TextBox 112"/>
            <p:cNvSpPr txBox="1">
              <a:spLocks noChangeArrowheads="1"/>
            </p:cNvSpPr>
            <p:nvPr/>
          </p:nvSpPr>
          <p:spPr bwMode="auto">
            <a:xfrm>
              <a:off x="802684" y="1138571"/>
              <a:ext cx="2317337" cy="2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3" tIns="34292" rIns="68583" bIns="34292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AU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visionofhumanity.org</a:t>
              </a:r>
              <a:endParaRPr kumimoji="0" lang="id-ID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7" name="Freeform 134">
              <a:extLst>
                <a:ext uri="{FF2B5EF4-FFF2-40B4-BE49-F238E27FC236}">
                  <a16:creationId xmlns:a16="http://schemas.microsoft.com/office/drawing/2014/main" id="{3BCFA7E7-938A-A242-A626-53D93540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52" y="1184214"/>
              <a:ext cx="204421" cy="179131"/>
            </a:xfrm>
            <a:custGeom>
              <a:avLst/>
              <a:gdLst>
                <a:gd name="T0" fmla="*/ 0 w 426"/>
                <a:gd name="T1" fmla="*/ 0 h 373"/>
                <a:gd name="T2" fmla="*/ 0 w 426"/>
                <a:gd name="T3" fmla="*/ 96229 h 373"/>
                <a:gd name="T4" fmla="*/ 153626 w 426"/>
                <a:gd name="T5" fmla="*/ 96229 h 373"/>
                <a:gd name="T6" fmla="*/ 153626 w 426"/>
                <a:gd name="T7" fmla="*/ 0 h 373"/>
                <a:gd name="T8" fmla="*/ 0 w 426"/>
                <a:gd name="T9" fmla="*/ 0 h 373"/>
                <a:gd name="T10" fmla="*/ 143866 w 426"/>
                <a:gd name="T11" fmla="*/ 86461 h 373"/>
                <a:gd name="T12" fmla="*/ 9398 w 426"/>
                <a:gd name="T13" fmla="*/ 86461 h 373"/>
                <a:gd name="T14" fmla="*/ 9398 w 426"/>
                <a:gd name="T15" fmla="*/ 9406 h 373"/>
                <a:gd name="T16" fmla="*/ 143866 w 426"/>
                <a:gd name="T17" fmla="*/ 9406 h 373"/>
                <a:gd name="T18" fmla="*/ 143866 w 426"/>
                <a:gd name="T19" fmla="*/ 86461 h 373"/>
                <a:gd name="T20" fmla="*/ 100851 w 426"/>
                <a:gd name="T21" fmla="*/ 105634 h 373"/>
                <a:gd name="T22" fmla="*/ 52775 w 426"/>
                <a:gd name="T23" fmla="*/ 105634 h 373"/>
                <a:gd name="T24" fmla="*/ 48076 w 426"/>
                <a:gd name="T25" fmla="*/ 124808 h 373"/>
                <a:gd name="T26" fmla="*/ 38316 w 426"/>
                <a:gd name="T27" fmla="*/ 134575 h 373"/>
                <a:gd name="T28" fmla="*/ 115310 w 426"/>
                <a:gd name="T29" fmla="*/ 134575 h 373"/>
                <a:gd name="T30" fmla="*/ 105550 w 426"/>
                <a:gd name="T31" fmla="*/ 124808 h 373"/>
                <a:gd name="T32" fmla="*/ 100851 w 426"/>
                <a:gd name="T33" fmla="*/ 105634 h 3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6" h="373">
                  <a:moveTo>
                    <a:pt x="0" y="0"/>
                  </a:moveTo>
                  <a:lnTo>
                    <a:pt x="0" y="266"/>
                  </a:lnTo>
                  <a:lnTo>
                    <a:pt x="425" y="266"/>
                  </a:lnTo>
                  <a:lnTo>
                    <a:pt x="425" y="0"/>
                  </a:lnTo>
                  <a:lnTo>
                    <a:pt x="0" y="0"/>
                  </a:lnTo>
                  <a:close/>
                  <a:moveTo>
                    <a:pt x="398" y="239"/>
                  </a:moveTo>
                  <a:lnTo>
                    <a:pt x="26" y="239"/>
                  </a:lnTo>
                  <a:lnTo>
                    <a:pt x="26" y="26"/>
                  </a:lnTo>
                  <a:lnTo>
                    <a:pt x="398" y="26"/>
                  </a:lnTo>
                  <a:lnTo>
                    <a:pt x="398" y="239"/>
                  </a:lnTo>
                  <a:close/>
                  <a:moveTo>
                    <a:pt x="279" y="292"/>
                  </a:moveTo>
                  <a:lnTo>
                    <a:pt x="146" y="292"/>
                  </a:lnTo>
                  <a:lnTo>
                    <a:pt x="133" y="345"/>
                  </a:lnTo>
                  <a:lnTo>
                    <a:pt x="106" y="372"/>
                  </a:lnTo>
                  <a:lnTo>
                    <a:pt x="319" y="372"/>
                  </a:lnTo>
                  <a:lnTo>
                    <a:pt x="292" y="345"/>
                  </a:lnTo>
                  <a:lnTo>
                    <a:pt x="279" y="292"/>
                  </a:lnTo>
                  <a:close/>
                </a:path>
              </a:pathLst>
            </a:custGeom>
            <a:solidFill>
              <a:srgbClr val="4D4D4D">
                <a:lumMod val="50000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Regular" charset="0"/>
                <a:cs typeface="Arial"/>
                <a:sym typeface="Arial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29FF89A-1536-5C4B-A134-19DC88D7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254" y="1456197"/>
            <a:ext cx="3436719" cy="2504276"/>
          </a:xfrm>
          <a:prstGeom prst="rect">
            <a:avLst/>
          </a:prstGeom>
        </p:spPr>
      </p:pic>
      <p:sp>
        <p:nvSpPr>
          <p:cNvPr id="49" name="Google Shape;2296;p333">
            <a:extLst>
              <a:ext uri="{FF2B5EF4-FFF2-40B4-BE49-F238E27FC236}">
                <a16:creationId xmlns:a16="http://schemas.microsoft.com/office/drawing/2014/main" id="{F8690F9E-ACDD-9E43-9F26-2398AA1A4C37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Connect with us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68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Peace Index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316A49-F7F0-0145-9395-4ECCF4DAD829}"/>
              </a:ext>
            </a:extLst>
          </p:cNvPr>
          <p:cNvSpPr/>
          <p:nvPr/>
        </p:nvSpPr>
        <p:spPr>
          <a:xfrm>
            <a:off x="438799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ADCCA-C5C6-9A4E-B1B6-212FCFDD2CAA}"/>
              </a:ext>
            </a:extLst>
          </p:cNvPr>
          <p:cNvSpPr/>
          <p:nvPr/>
        </p:nvSpPr>
        <p:spPr>
          <a:xfrm>
            <a:off x="2226500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660E92-BFCF-4B48-BA59-5494A733A265}"/>
              </a:ext>
            </a:extLst>
          </p:cNvPr>
          <p:cNvSpPr/>
          <p:nvPr/>
        </p:nvSpPr>
        <p:spPr>
          <a:xfrm>
            <a:off x="4014204" y="945166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AB8E2C-FB05-D64D-AFA9-A676473934DA}"/>
              </a:ext>
            </a:extLst>
          </p:cNvPr>
          <p:cNvSpPr txBox="1"/>
          <p:nvPr/>
        </p:nvSpPr>
        <p:spPr>
          <a:xfrm>
            <a:off x="4056424" y="1424390"/>
            <a:ext cx="19921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99.7%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of world’s population covered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EB726C-BE2B-6C44-A840-B0524414BFD6}"/>
              </a:ext>
            </a:extLst>
          </p:cNvPr>
          <p:cNvSpPr/>
          <p:nvPr/>
        </p:nvSpPr>
        <p:spPr>
          <a:xfrm>
            <a:off x="438799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11A1E9-26C7-254C-A6C0-C8A3E1E11682}"/>
              </a:ext>
            </a:extLst>
          </p:cNvPr>
          <p:cNvSpPr/>
          <p:nvPr/>
        </p:nvSpPr>
        <p:spPr>
          <a:xfrm>
            <a:off x="2226500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BA3D23-19E0-AB4F-A4FB-C35494D45D5F}"/>
              </a:ext>
            </a:extLst>
          </p:cNvPr>
          <p:cNvSpPr/>
          <p:nvPr/>
        </p:nvSpPr>
        <p:spPr>
          <a:xfrm>
            <a:off x="4014204" y="2692659"/>
            <a:ext cx="1678655" cy="164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68D303-1D4F-8C49-8BC1-3F204C193601}"/>
              </a:ext>
            </a:extLst>
          </p:cNvPr>
          <p:cNvGrpSpPr/>
          <p:nvPr/>
        </p:nvGrpSpPr>
        <p:grpSpPr>
          <a:xfrm>
            <a:off x="541224" y="1359497"/>
            <a:ext cx="1617343" cy="834766"/>
            <a:chOff x="541224" y="1253167"/>
            <a:chExt cx="1617343" cy="834766"/>
          </a:xfrm>
        </p:grpSpPr>
        <p:sp>
          <p:nvSpPr>
            <p:cNvPr id="29" name="Google Shape;2296;p333">
              <a:extLst>
                <a:ext uri="{FF2B5EF4-FFF2-40B4-BE49-F238E27FC236}">
                  <a16:creationId xmlns:a16="http://schemas.microsoft.com/office/drawing/2014/main" id="{35C1D975-945D-8E4D-9FD1-BE595DFECA81}"/>
                </a:ext>
              </a:extLst>
            </p:cNvPr>
            <p:cNvSpPr txBox="1"/>
            <p:nvPr/>
          </p:nvSpPr>
          <p:spPr>
            <a:xfrm>
              <a:off x="541224" y="1473884"/>
              <a:ext cx="1275860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3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14</a:t>
              </a:r>
              <a:r>
                <a:rPr lang="en" sz="4800" b="1" kern="1200" spc="-300" baseline="300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th</a:t>
              </a:r>
              <a:endParaRPr sz="4800" b="1" kern="1200" cap="none" spc="-300" baseline="300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B07212-E0BD-C04D-B544-BF0B68A48B5D}"/>
                </a:ext>
              </a:extLst>
            </p:cNvPr>
            <p:cNvSpPr txBox="1"/>
            <p:nvPr/>
          </p:nvSpPr>
          <p:spPr>
            <a:xfrm>
              <a:off x="1583149" y="1780156"/>
              <a:ext cx="575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2D6B8D-7902-C143-9ACD-5E15F627260D}"/>
                </a:ext>
              </a:extLst>
            </p:cNvPr>
            <p:cNvSpPr txBox="1"/>
            <p:nvPr/>
          </p:nvSpPr>
          <p:spPr>
            <a:xfrm>
              <a:off x="567713" y="1253167"/>
              <a:ext cx="9723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Now in its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3A7BC-C394-304A-B232-029B56E4D7C3}"/>
              </a:ext>
            </a:extLst>
          </p:cNvPr>
          <p:cNvGrpSpPr/>
          <p:nvPr/>
        </p:nvGrpSpPr>
        <p:grpSpPr>
          <a:xfrm>
            <a:off x="2459518" y="1252718"/>
            <a:ext cx="1309506" cy="1148915"/>
            <a:chOff x="2541054" y="1216017"/>
            <a:chExt cx="1309506" cy="11489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42C88-0A35-6648-A570-A394427FFFAC}"/>
                </a:ext>
              </a:extLst>
            </p:cNvPr>
            <p:cNvSpPr txBox="1"/>
            <p:nvPr/>
          </p:nvSpPr>
          <p:spPr>
            <a:xfrm>
              <a:off x="2541054" y="1216017"/>
              <a:ext cx="88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Ranks</a:t>
              </a:r>
            </a:p>
          </p:txBody>
        </p:sp>
        <p:sp>
          <p:nvSpPr>
            <p:cNvPr id="34" name="Google Shape;2296;p333">
              <a:extLst>
                <a:ext uri="{FF2B5EF4-FFF2-40B4-BE49-F238E27FC236}">
                  <a16:creationId xmlns:a16="http://schemas.microsoft.com/office/drawing/2014/main" id="{0B372A7B-1831-2846-8634-B90D168F31B3}"/>
                </a:ext>
              </a:extLst>
            </p:cNvPr>
            <p:cNvSpPr txBox="1"/>
            <p:nvPr/>
          </p:nvSpPr>
          <p:spPr>
            <a:xfrm>
              <a:off x="2541054" y="1547804"/>
              <a:ext cx="1309506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30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163</a:t>
              </a:r>
              <a:endParaRPr sz="4800" b="1" kern="1200" cap="none" spc="-3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55EF62-9E6F-C748-AF76-7220F26775F1}"/>
                </a:ext>
              </a:extLst>
            </p:cNvPr>
            <p:cNvSpPr txBox="1"/>
            <p:nvPr/>
          </p:nvSpPr>
          <p:spPr>
            <a:xfrm>
              <a:off x="2551779" y="2057155"/>
              <a:ext cx="1008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countries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B1302C-9C92-BC47-A808-A1EE1F32B54C}"/>
              </a:ext>
            </a:extLst>
          </p:cNvPr>
          <p:cNvGrpSpPr/>
          <p:nvPr/>
        </p:nvGrpSpPr>
        <p:grpSpPr>
          <a:xfrm>
            <a:off x="441308" y="2902752"/>
            <a:ext cx="1698998" cy="1305696"/>
            <a:chOff x="441308" y="2902752"/>
            <a:chExt cx="1698998" cy="13056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3E9114-44D5-1847-9246-6841916122EF}"/>
                </a:ext>
              </a:extLst>
            </p:cNvPr>
            <p:cNvSpPr txBox="1"/>
            <p:nvPr/>
          </p:nvSpPr>
          <p:spPr>
            <a:xfrm>
              <a:off x="500504" y="2902752"/>
              <a:ext cx="88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Using</a:t>
              </a:r>
            </a:p>
          </p:txBody>
        </p:sp>
        <p:sp>
          <p:nvSpPr>
            <p:cNvPr id="38" name="Google Shape;2296;p333">
              <a:extLst>
                <a:ext uri="{FF2B5EF4-FFF2-40B4-BE49-F238E27FC236}">
                  <a16:creationId xmlns:a16="http://schemas.microsoft.com/office/drawing/2014/main" id="{B5A5870B-7BF1-5D44-A676-59B20F4BEE23}"/>
                </a:ext>
              </a:extLst>
            </p:cNvPr>
            <p:cNvSpPr txBox="1"/>
            <p:nvPr/>
          </p:nvSpPr>
          <p:spPr>
            <a:xfrm>
              <a:off x="562080" y="3191304"/>
              <a:ext cx="110721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800" b="1" kern="1200" spc="-250" dirty="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23</a:t>
              </a:r>
              <a:endParaRPr sz="4800" b="1" kern="1200" cap="none" spc="-25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0B5146-2023-434A-AFFA-218DF8ECF6E0}"/>
                </a:ext>
              </a:extLst>
            </p:cNvPr>
            <p:cNvSpPr txBox="1"/>
            <p:nvPr/>
          </p:nvSpPr>
          <p:spPr>
            <a:xfrm>
              <a:off x="441308" y="3685228"/>
              <a:ext cx="1698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Indicators weighed on a 1-5 scale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C908E5-0B48-BC4B-85D5-3686C7D0E312}"/>
              </a:ext>
            </a:extLst>
          </p:cNvPr>
          <p:cNvSpPr txBox="1"/>
          <p:nvPr/>
        </p:nvSpPr>
        <p:spPr>
          <a:xfrm>
            <a:off x="2288227" y="3104665"/>
            <a:ext cx="16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Developed by the Institute for Economics and Peace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11FF01-D971-5D49-AB40-B9398CA7D700}"/>
              </a:ext>
            </a:extLst>
          </p:cNvPr>
          <p:cNvSpPr txBox="1"/>
          <p:nvPr/>
        </p:nvSpPr>
        <p:spPr>
          <a:xfrm>
            <a:off x="4107500" y="2930557"/>
            <a:ext cx="1639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Guided and overseen by a panel of </a:t>
            </a: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International Experts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FA0D91-3FD5-2247-B700-B475500E42AE}"/>
              </a:ext>
            </a:extLst>
          </p:cNvPr>
          <p:cNvCxnSpPr>
            <a:cxnSpLocks/>
          </p:cNvCxnSpPr>
          <p:nvPr/>
        </p:nvCxnSpPr>
        <p:spPr>
          <a:xfrm flipV="1">
            <a:off x="2214266" y="1146389"/>
            <a:ext cx="0" cy="319162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80ADF0-0DE4-EA47-941B-B4F6CAAF93AB}"/>
              </a:ext>
            </a:extLst>
          </p:cNvPr>
          <p:cNvCxnSpPr>
            <a:cxnSpLocks/>
          </p:cNvCxnSpPr>
          <p:nvPr/>
        </p:nvCxnSpPr>
        <p:spPr>
          <a:xfrm flipV="1">
            <a:off x="3947373" y="1146388"/>
            <a:ext cx="0" cy="3191621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CF82A2-9CB1-444A-943B-BAD2496512DF}"/>
              </a:ext>
            </a:extLst>
          </p:cNvPr>
          <p:cNvCxnSpPr>
            <a:cxnSpLocks/>
          </p:cNvCxnSpPr>
          <p:nvPr/>
        </p:nvCxnSpPr>
        <p:spPr>
          <a:xfrm flipH="1">
            <a:off x="438799" y="2696846"/>
            <a:ext cx="5254060" cy="0"/>
          </a:xfrm>
          <a:prstGeom prst="line">
            <a:avLst/>
          </a:prstGeom>
          <a:ln w="25400" cmpd="sng">
            <a:solidFill>
              <a:srgbClr val="14314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43F3925E-1FD3-0643-8E01-DFE61A66C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49965" r="8667"/>
          <a:stretch/>
        </p:blipFill>
        <p:spPr>
          <a:xfrm>
            <a:off x="5813631" y="2040374"/>
            <a:ext cx="3278778" cy="21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77" y="2970223"/>
            <a:ext cx="1650035" cy="1797269"/>
          </a:xfrm>
          <a:prstGeom prst="rect">
            <a:avLst/>
          </a:prstGeom>
          <a:solidFill>
            <a:srgbClr val="00081C"/>
          </a:solidFill>
          <a:ln>
            <a:solidFill>
              <a:srgbClr val="000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2A85A-FDC8-D34D-A046-1B943A5C26A6}"/>
              </a:ext>
            </a:extLst>
          </p:cNvPr>
          <p:cNvGrpSpPr/>
          <p:nvPr/>
        </p:nvGrpSpPr>
        <p:grpSpPr>
          <a:xfrm>
            <a:off x="429081" y="1691674"/>
            <a:ext cx="2680749" cy="2299542"/>
            <a:chOff x="498132" y="1655190"/>
            <a:chExt cx="2680749" cy="2299542"/>
          </a:xfrm>
        </p:grpSpPr>
        <p:sp>
          <p:nvSpPr>
            <p:cNvPr id="17" name="TextBox 16"/>
            <p:cNvSpPr txBox="1"/>
            <p:nvPr/>
          </p:nvSpPr>
          <p:spPr>
            <a:xfrm>
              <a:off x="1364476" y="2777483"/>
              <a:ext cx="1814405" cy="1177249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intensity of organized internal conflicts, relations with neighbouring countries and number of deaths from conflict</a:t>
              </a:r>
              <a:endPara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296;p333">
              <a:extLst>
                <a:ext uri="{FF2B5EF4-FFF2-40B4-BE49-F238E27FC236}">
                  <a16:creationId xmlns:a16="http://schemas.microsoft.com/office/drawing/2014/main" id="{06FC45D3-E29C-8A43-BC3D-E6742100A3A0}"/>
                </a:ext>
              </a:extLst>
            </p:cNvPr>
            <p:cNvSpPr txBox="1"/>
            <p:nvPr/>
          </p:nvSpPr>
          <p:spPr>
            <a:xfrm>
              <a:off x="498132" y="1655190"/>
              <a:ext cx="827865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</a:t>
              </a:r>
              <a:endParaRPr sz="10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94162-ABED-6040-92B6-44CA01A04F2E}"/>
                </a:ext>
              </a:extLst>
            </p:cNvPr>
            <p:cNvSpPr txBox="1"/>
            <p:nvPr/>
          </p:nvSpPr>
          <p:spPr>
            <a:xfrm>
              <a:off x="1364476" y="1754540"/>
              <a:ext cx="1757824" cy="931028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ongoing domestic and international conflict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C216F9-6867-BD4E-B304-5406641E35BF}"/>
              </a:ext>
            </a:extLst>
          </p:cNvPr>
          <p:cNvGrpSpPr/>
          <p:nvPr/>
        </p:nvGrpSpPr>
        <p:grpSpPr>
          <a:xfrm>
            <a:off x="3109830" y="1691674"/>
            <a:ext cx="2924339" cy="2276146"/>
            <a:chOff x="3105456" y="1655190"/>
            <a:chExt cx="2924339" cy="2276146"/>
          </a:xfrm>
        </p:grpSpPr>
        <p:sp>
          <p:nvSpPr>
            <p:cNvPr id="21" name="TextBox 20"/>
            <p:cNvSpPr txBox="1"/>
            <p:nvPr/>
          </p:nvSpPr>
          <p:spPr>
            <a:xfrm>
              <a:off x="4586927" y="2754087"/>
              <a:ext cx="1442868" cy="117724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number of refugees and IDPs, impact of terrorism, homicide and incarceration rates</a:t>
              </a:r>
              <a:endParaRPr lang="id-ID" sz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296;p333">
              <a:extLst>
                <a:ext uri="{FF2B5EF4-FFF2-40B4-BE49-F238E27FC236}">
                  <a16:creationId xmlns:a16="http://schemas.microsoft.com/office/drawing/2014/main" id="{2D78A4F1-7931-E748-A760-BDDA77F9E733}"/>
                </a:ext>
              </a:extLst>
            </p:cNvPr>
            <p:cNvSpPr txBox="1"/>
            <p:nvPr/>
          </p:nvSpPr>
          <p:spPr>
            <a:xfrm>
              <a:off x="3105456" y="1655190"/>
              <a:ext cx="1360361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14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sz="10000" b="1" kern="1200" cap="none" spc="-1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2D7250-37A1-3345-A394-1786B46866CD}"/>
                </a:ext>
              </a:extLst>
            </p:cNvPr>
            <p:cNvSpPr txBox="1"/>
            <p:nvPr/>
          </p:nvSpPr>
          <p:spPr>
            <a:xfrm>
              <a:off x="4586927" y="1734447"/>
              <a:ext cx="1442868" cy="715585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societal safety </a:t>
              </a:r>
            </a:p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and security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832489-1DBE-3E46-8B10-E337D6235758}"/>
              </a:ext>
            </a:extLst>
          </p:cNvPr>
          <p:cNvGrpSpPr/>
          <p:nvPr/>
        </p:nvGrpSpPr>
        <p:grpSpPr>
          <a:xfrm>
            <a:off x="6364554" y="1691674"/>
            <a:ext cx="2217195" cy="2212126"/>
            <a:chOff x="6360180" y="1650691"/>
            <a:chExt cx="2217195" cy="2212126"/>
          </a:xfrm>
        </p:grpSpPr>
        <p:sp>
          <p:nvSpPr>
            <p:cNvPr id="25" name="TextBox 24"/>
            <p:cNvSpPr txBox="1"/>
            <p:nvPr/>
          </p:nvSpPr>
          <p:spPr>
            <a:xfrm>
              <a:off x="7188045" y="2685568"/>
              <a:ext cx="1389330" cy="1177249"/>
            </a:xfrm>
            <a:prstGeom prst="rect">
              <a:avLst/>
            </a:prstGeom>
            <a:noFill/>
          </p:spPr>
          <p:txBody>
            <a:bodyPr wrap="square" lIns="68583" tIns="34292" rIns="68583" bIns="34292" rtlCol="0">
              <a:spAutoFit/>
            </a:bodyPr>
            <a:lstStyle/>
            <a:p>
              <a:r>
                <a:rPr lang="en-AU" sz="1200" i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Including: military expenditure, number of armed service personnel, ease of access to small weapons</a:t>
              </a:r>
              <a:endPara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296;p333">
              <a:extLst>
                <a:ext uri="{FF2B5EF4-FFF2-40B4-BE49-F238E27FC236}">
                  <a16:creationId xmlns:a16="http://schemas.microsoft.com/office/drawing/2014/main" id="{B3B19237-FAF3-B04A-BB26-FFBB0BCF9650}"/>
                </a:ext>
              </a:extLst>
            </p:cNvPr>
            <p:cNvSpPr txBox="1"/>
            <p:nvPr/>
          </p:nvSpPr>
          <p:spPr>
            <a:xfrm>
              <a:off x="6360180" y="1650691"/>
              <a:ext cx="827865" cy="103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10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  <a:endParaRPr sz="10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D95544-9A5B-1946-A6F9-3C976CDF1267}"/>
                </a:ext>
              </a:extLst>
            </p:cNvPr>
            <p:cNvSpPr txBox="1"/>
            <p:nvPr/>
          </p:nvSpPr>
          <p:spPr>
            <a:xfrm>
              <a:off x="7188045" y="1719913"/>
              <a:ext cx="1303772" cy="500141"/>
            </a:xfrm>
            <a:prstGeom prst="rect">
              <a:avLst/>
            </a:prstGeom>
            <a:noFill/>
            <a:effectLst/>
          </p:spPr>
          <p:txBody>
            <a:bodyPr wrap="square" lIns="68583" tIns="34292" rIns="68583" bIns="34292" rtlCol="0" anchor="t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of militarisation</a:t>
              </a:r>
            </a:p>
          </p:txBody>
        </p:sp>
      </p:grpSp>
      <p:sp>
        <p:nvSpPr>
          <p:cNvPr id="28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Peace Index Indicators</a:t>
            </a:r>
            <a:endParaRPr sz="2000" b="1" i="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Key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Findings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01.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11003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Tx/>
              <a:buNone/>
              <a:tabLst/>
              <a:defRPr/>
            </a:pPr>
            <a:endParaRPr kumimoji="0" sz="2251" b="1" i="0" u="none" strike="noStrike" kern="1200" cap="none" spc="0" normalizeH="0" baseline="0" noProof="0" dirty="0">
              <a:ln>
                <a:noFill/>
              </a:ln>
              <a:solidFill>
                <a:srgbClr val="0681C4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8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167474" y="198573"/>
            <a:ext cx="740216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Global Peac Index Indicators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74" y="4677508"/>
            <a:ext cx="25667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PEACE INDEX 2020</a:t>
            </a:r>
            <a:endParaRPr kumimoji="0" lang="en-AU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Key Highlights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91607" y="1382584"/>
            <a:ext cx="3287728" cy="584913"/>
            <a:chOff x="4991607" y="1382584"/>
            <a:chExt cx="3287728" cy="584913"/>
          </a:xfrm>
        </p:grpSpPr>
        <p:sp>
          <p:nvSpPr>
            <p:cNvPr id="30" name="Google Shape;2344;p335">
              <a:extLst>
                <a:ext uri="{FF2B5EF4-FFF2-40B4-BE49-F238E27FC236}">
                  <a16:creationId xmlns:a16="http://schemas.microsoft.com/office/drawing/2014/main" id="{D4A0A00F-A651-3642-B987-826957FC1BB0}"/>
                </a:ext>
              </a:extLst>
            </p:cNvPr>
            <p:cNvSpPr txBox="1"/>
            <p:nvPr/>
          </p:nvSpPr>
          <p:spPr>
            <a:xfrm>
              <a:off x="5563066" y="1382584"/>
              <a:ext cx="1058182" cy="57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2" indent="0" algn="l" defTabSz="685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4800" b="1" i="0" u="none" strike="noStrike" kern="1200" cap="none" spc="-2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+mn-cs"/>
                </a:rPr>
                <a:t>80</a:t>
              </a:r>
              <a:r>
                <a: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344;p335">
              <a:extLst>
                <a:ext uri="{FF2B5EF4-FFF2-40B4-BE49-F238E27FC236}">
                  <a16:creationId xmlns:a16="http://schemas.microsoft.com/office/drawing/2014/main" id="{4BB19671-3D80-6647-A02A-2BE9AFA943CA}"/>
                </a:ext>
              </a:extLst>
            </p:cNvPr>
            <p:cNvSpPr txBox="1"/>
            <p:nvPr/>
          </p:nvSpPr>
          <p:spPr>
            <a:xfrm>
              <a:off x="5698798" y="1609543"/>
              <a:ext cx="2580537" cy="352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85846" marR="0" lvl="2" indent="0" algn="l" defTabSz="685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100"/>
                <a:buFontTx/>
                <a:buNone/>
                <a:tabLst/>
                <a:defRPr/>
              </a:pPr>
              <a:r>
                <a:rPr kumimoji="0" lang="en-A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countries deteriorated</a:t>
              </a:r>
              <a:endParaRPr kumimoji="0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91607" y="1545029"/>
              <a:ext cx="514387" cy="4224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010613" y="807482"/>
            <a:ext cx="3150032" cy="635976"/>
            <a:chOff x="5010613" y="807482"/>
            <a:chExt cx="3150032" cy="635976"/>
          </a:xfrm>
        </p:grpSpPr>
        <p:sp>
          <p:nvSpPr>
            <p:cNvPr id="27" name="Google Shape;2344;p335">
              <a:extLst>
                <a:ext uri="{FF2B5EF4-FFF2-40B4-BE49-F238E27FC236}">
                  <a16:creationId xmlns:a16="http://schemas.microsoft.com/office/drawing/2014/main" id="{C0E8A295-8E63-C946-B37E-AA35AA626BD1}"/>
                </a:ext>
              </a:extLst>
            </p:cNvPr>
            <p:cNvSpPr txBox="1"/>
            <p:nvPr/>
          </p:nvSpPr>
          <p:spPr>
            <a:xfrm>
              <a:off x="5563066" y="807482"/>
              <a:ext cx="1058182" cy="57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2" indent="0" algn="l" defTabSz="685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4800" b="1" i="0" u="none" strike="noStrike" kern="1200" cap="none" spc="-2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81</a:t>
              </a:r>
              <a:r>
                <a: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344;p335">
              <a:extLst>
                <a:ext uri="{FF2B5EF4-FFF2-40B4-BE49-F238E27FC236}">
                  <a16:creationId xmlns:a16="http://schemas.microsoft.com/office/drawing/2014/main" id="{E2603D04-E8E1-214F-8D39-DEB21E2DA3E3}"/>
                </a:ext>
              </a:extLst>
            </p:cNvPr>
            <p:cNvSpPr txBox="1"/>
            <p:nvPr/>
          </p:nvSpPr>
          <p:spPr>
            <a:xfrm>
              <a:off x="5698798" y="911955"/>
              <a:ext cx="2461847" cy="53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85846" marR="0" lvl="2" indent="0" algn="l" defTabSz="6858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countries became more peaceful</a:t>
              </a:r>
              <a:endParaRPr kumimoji="0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3" name="Graphic 5">
              <a:extLst>
                <a:ext uri="{FF2B5EF4-FFF2-40B4-BE49-F238E27FC236}">
                  <a16:creationId xmlns:a16="http://schemas.microsoft.com/office/drawing/2014/main" id="{50E7D419-A7F5-7848-B258-3D1FA56A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10613" y="889540"/>
              <a:ext cx="470040" cy="41221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01218" y="812295"/>
            <a:ext cx="3637516" cy="1761453"/>
            <a:chOff x="701218" y="812295"/>
            <a:chExt cx="3637516" cy="17614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256A33-4660-7D49-993D-67F2CFEF707D}"/>
                </a:ext>
              </a:extLst>
            </p:cNvPr>
            <p:cNvGrpSpPr/>
            <p:nvPr/>
          </p:nvGrpSpPr>
          <p:grpSpPr>
            <a:xfrm>
              <a:off x="701218" y="812295"/>
              <a:ext cx="3501784" cy="1761453"/>
              <a:chOff x="787948" y="876890"/>
              <a:chExt cx="2664111" cy="1761453"/>
            </a:xfrm>
          </p:grpSpPr>
          <p:sp>
            <p:nvSpPr>
              <p:cNvPr id="17" name="Google Shape;2344;p335">
                <a:extLst>
                  <a:ext uri="{FF2B5EF4-FFF2-40B4-BE49-F238E27FC236}">
                    <a16:creationId xmlns:a16="http://schemas.microsoft.com/office/drawing/2014/main" id="{D41A6138-F5BE-FC44-8094-1A40CEF4A2C2}"/>
                  </a:ext>
                </a:extLst>
              </p:cNvPr>
              <p:cNvSpPr txBox="1"/>
              <p:nvPr/>
            </p:nvSpPr>
            <p:spPr>
              <a:xfrm>
                <a:off x="1308630" y="876890"/>
                <a:ext cx="2066713" cy="531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average level of global country peacefulness has deteriorated by </a:t>
                </a: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2" indent="0" algn="l" defTabSz="6858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lang="en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296;p333">
                <a:extLst>
                  <a:ext uri="{FF2B5EF4-FFF2-40B4-BE49-F238E27FC236}">
                    <a16:creationId xmlns:a16="http://schemas.microsoft.com/office/drawing/2014/main" id="{06FC45D3-E29C-8A43-BC3D-E6742100A3A0}"/>
                  </a:ext>
                </a:extLst>
              </p:cNvPr>
              <p:cNvSpPr txBox="1"/>
              <p:nvPr/>
            </p:nvSpPr>
            <p:spPr>
              <a:xfrm>
                <a:off x="1267614" y="1383723"/>
                <a:ext cx="2184445" cy="630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68584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700"/>
                  <a:buFont typeface="Arial"/>
                  <a:buNone/>
                  <a:tabLst/>
                  <a:defRPr/>
                </a:pPr>
                <a:r>
                  <a:rPr kumimoji="0" lang="en" sz="6000" b="1" i="0" u="none" strike="noStrike" kern="1200" cap="none" spc="-2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0.34%</a:t>
                </a:r>
                <a:endParaRPr kumimoji="0" sz="6000" b="1" i="0" u="none" strike="noStrike" kern="1200" cap="none" spc="-2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344;p335">
                <a:extLst>
                  <a:ext uri="{FF2B5EF4-FFF2-40B4-BE49-F238E27FC236}">
                    <a16:creationId xmlns:a16="http://schemas.microsoft.com/office/drawing/2014/main" id="{A64C3B14-C118-4941-8C74-8EED0A663B58}"/>
                  </a:ext>
                </a:extLst>
              </p:cNvPr>
              <p:cNvSpPr txBox="1"/>
              <p:nvPr/>
            </p:nvSpPr>
            <p:spPr>
              <a:xfrm>
                <a:off x="787948" y="2174298"/>
                <a:ext cx="2536495" cy="464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685846" marR="0" lvl="2" indent="0" algn="l" defTabSz="68584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This is the ninth deterioration in the last 12 years.</a:t>
                </a:r>
                <a:endParaRPr kumimoji="0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" name="Graphic 3">
              <a:extLst>
                <a:ext uri="{FF2B5EF4-FFF2-40B4-BE49-F238E27FC236}">
                  <a16:creationId xmlns:a16="http://schemas.microsoft.com/office/drawing/2014/main" id="{DC85FE21-F54A-A345-A751-1995B975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09380" y="1506389"/>
              <a:ext cx="629354" cy="51689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010613" y="3265475"/>
            <a:ext cx="35777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Deteriorations primarily driven by changes in:</a:t>
            </a:r>
          </a:p>
          <a:p>
            <a:pPr marL="171450" marR="0" lvl="4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 Terror Scale</a:t>
            </a:r>
          </a:p>
          <a:p>
            <a:pPr marL="171450" marR="0" lvl="3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Refugees and IDPs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Intensity of Internal Conflict</a:t>
            </a:r>
          </a:p>
        </p:txBody>
      </p:sp>
      <p:sp>
        <p:nvSpPr>
          <p:cNvPr id="36" name="Google Shape;2344;p335">
            <a:extLst>
              <a:ext uri="{FF2B5EF4-FFF2-40B4-BE49-F238E27FC236}">
                <a16:creationId xmlns:a16="http://schemas.microsoft.com/office/drawing/2014/main" id="{E39AEBC3-9E9A-E043-9DCA-D13CC63A0FA8}"/>
              </a:ext>
            </a:extLst>
          </p:cNvPr>
          <p:cNvSpPr txBox="1"/>
          <p:nvPr/>
        </p:nvSpPr>
        <p:spPr>
          <a:xfrm>
            <a:off x="5128433" y="2189261"/>
            <a:ext cx="3150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Improvements were driven by changes in: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Terrorism Impact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Homicides</a:t>
            </a:r>
          </a:p>
          <a:p>
            <a:pPr marL="171450" marR="0" lvl="2" indent="-17145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Weapons Imports and Exports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F7284-58EA-3A46-B17F-5010E8CCF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" y="2443842"/>
            <a:ext cx="4735621" cy="2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296;p333">
            <a:extLst>
              <a:ext uri="{FF2B5EF4-FFF2-40B4-BE49-F238E27FC236}">
                <a16:creationId xmlns:a16="http://schemas.microsoft.com/office/drawing/2014/main" id="{E3FD7A65-22BD-F54E-AEDF-61999720FBE3}"/>
              </a:ext>
            </a:extLst>
          </p:cNvPr>
          <p:cNvSpPr txBox="1"/>
          <p:nvPr/>
        </p:nvSpPr>
        <p:spPr>
          <a:xfrm>
            <a:off x="299905" y="205786"/>
            <a:ext cx="327067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1" kern="0" dirty="0">
                <a:solidFill>
                  <a:srgbClr val="4D4D4D">
                    <a:lumMod val="50000"/>
                  </a:srgbClr>
                </a:solidFill>
                <a:latin typeface="Arial" panose="020B0604020202020204"/>
                <a:cs typeface="Arial"/>
                <a:sym typeface="Arial"/>
              </a:rPr>
              <a:t>2020 highlights</a:t>
            </a:r>
            <a:endParaRPr sz="2000" b="1" kern="0" dirty="0">
              <a:solidFill>
                <a:srgbClr val="4D4D4D">
                  <a:lumMod val="50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34" name="Google Shape;2344;p335">
            <a:extLst>
              <a:ext uri="{FF2B5EF4-FFF2-40B4-BE49-F238E27FC236}">
                <a16:creationId xmlns:a16="http://schemas.microsoft.com/office/drawing/2014/main" id="{1D2F44D0-9DE7-4F4B-B29D-C40034440701}"/>
              </a:ext>
            </a:extLst>
          </p:cNvPr>
          <p:cNvSpPr txBox="1"/>
          <p:nvPr/>
        </p:nvSpPr>
        <p:spPr>
          <a:xfrm>
            <a:off x="896696" y="1438133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Iceland is the most peaceful country in the world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344;p335">
            <a:extLst>
              <a:ext uri="{FF2B5EF4-FFF2-40B4-BE49-F238E27FC236}">
                <a16:creationId xmlns:a16="http://schemas.microsoft.com/office/drawing/2014/main" id="{43D904D2-E9D7-3448-BFA9-41F2D5E535CE}"/>
              </a:ext>
            </a:extLst>
          </p:cNvPr>
          <p:cNvSpPr txBox="1"/>
          <p:nvPr/>
        </p:nvSpPr>
        <p:spPr>
          <a:xfrm>
            <a:off x="896695" y="1945037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Azerbaijan and Armenia had the largest improvement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344;p335">
            <a:extLst>
              <a:ext uri="{FF2B5EF4-FFF2-40B4-BE49-F238E27FC236}">
                <a16:creationId xmlns:a16="http://schemas.microsoft.com/office/drawing/2014/main" id="{1675B9CC-100D-2F4F-AD5E-CB42A1CC0AD4}"/>
              </a:ext>
            </a:extLst>
          </p:cNvPr>
          <p:cNvSpPr txBox="1"/>
          <p:nvPr/>
        </p:nvSpPr>
        <p:spPr>
          <a:xfrm>
            <a:off x="896695" y="2451941"/>
            <a:ext cx="6701277" cy="2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Russia and Eurasia had the largest regional improvement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2344;p335">
            <a:extLst>
              <a:ext uri="{FF2B5EF4-FFF2-40B4-BE49-F238E27FC236}">
                <a16:creationId xmlns:a16="http://schemas.microsoft.com/office/drawing/2014/main" id="{944A2DD9-B0DB-0440-B989-AF8E4E16695D}"/>
              </a:ext>
            </a:extLst>
          </p:cNvPr>
          <p:cNvSpPr txBox="1"/>
          <p:nvPr/>
        </p:nvSpPr>
        <p:spPr>
          <a:xfrm>
            <a:off x="896695" y="2958844"/>
            <a:ext cx="4904405" cy="49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defTabSz="914400">
              <a:lnSpc>
                <a:spcPct val="90000"/>
              </a:lnSpc>
              <a:buClr>
                <a:srgbClr val="808080"/>
              </a:buClr>
              <a:buSzPts val="1100"/>
              <a:buFont typeface="Arial"/>
              <a:buNone/>
            </a:pPr>
            <a:r>
              <a:rPr lang="en" sz="1400" kern="0" dirty="0">
                <a:solidFill>
                  <a:srgbClr val="4D4D4D">
                    <a:lumMod val="50000"/>
                  </a:srgbClr>
                </a:solidFill>
                <a:latin typeface="Arial"/>
                <a:cs typeface="Arial"/>
                <a:sym typeface="Arial"/>
              </a:rPr>
              <a:t>Europe remains the most peaceful region, despite ongoing political instability and a small deterioration in peacefulness</a:t>
            </a:r>
            <a:endParaRPr sz="1400" kern="0" dirty="0">
              <a:solidFill>
                <a:srgbClr val="4D4D4D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329" y="1438133"/>
            <a:ext cx="120822" cy="191173"/>
          </a:xfrm>
          <a:prstGeom prst="rect">
            <a:avLst/>
          </a:prstGeom>
        </p:spPr>
      </p:pic>
      <p:pic>
        <p:nvPicPr>
          <p:cNvPr id="40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382" y="1945037"/>
            <a:ext cx="120822" cy="191173"/>
          </a:xfrm>
          <a:prstGeom prst="rect">
            <a:avLst/>
          </a:prstGeom>
        </p:spPr>
      </p:pic>
      <p:pic>
        <p:nvPicPr>
          <p:cNvPr id="41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06" y="2465240"/>
            <a:ext cx="120822" cy="191173"/>
          </a:xfrm>
          <a:prstGeom prst="rect">
            <a:avLst/>
          </a:prstGeom>
        </p:spPr>
      </p:pic>
      <p:pic>
        <p:nvPicPr>
          <p:cNvPr id="42" name="Graphic 29">
            <a:extLst>
              <a:ext uri="{FF2B5EF4-FFF2-40B4-BE49-F238E27FC236}">
                <a16:creationId xmlns:a16="http://schemas.microsoft.com/office/drawing/2014/main" id="{081ADD73-585A-6D46-80A9-F6EB0FCA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09" y="3024271"/>
            <a:ext cx="120822" cy="19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7A302-F165-5E46-A53E-106108321C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4" y="1132492"/>
            <a:ext cx="3273395" cy="29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3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47654</TotalTime>
  <Words>1491</Words>
  <Application>Microsoft Macintosh PowerPoint</Application>
  <PresentationFormat>Custom</PresentationFormat>
  <Paragraphs>358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Muli Black</vt:lpstr>
      <vt:lpstr>Muli Regular</vt:lpstr>
      <vt:lpstr>Roboto</vt:lpstr>
      <vt:lpstr>SJJJR M+ Graphik</vt:lpstr>
      <vt:lpstr>Arial</vt:lpstr>
      <vt:lpstr>Arial Black</vt:lpstr>
      <vt:lpstr>Calibri</vt:lpstr>
      <vt:lpstr>Calibri Light</vt:lpstr>
      <vt:lpstr>Garamond</vt:lpstr>
      <vt:lpstr>Wingdings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DLewis@economicsandpeace.org</dc:creator>
  <cp:lastModifiedBy>Microsoft Office User</cp:lastModifiedBy>
  <cp:revision>5306</cp:revision>
  <cp:lastPrinted>2019-09-27T01:24:30Z</cp:lastPrinted>
  <dcterms:created xsi:type="dcterms:W3CDTF">2014-11-12T21:47:38Z</dcterms:created>
  <dcterms:modified xsi:type="dcterms:W3CDTF">2020-10-22T00:20:28Z</dcterms:modified>
</cp:coreProperties>
</file>