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  <p:sldMasterId id="2147484236" r:id="rId2"/>
  </p:sldMasterIdLst>
  <p:notesMasterIdLst>
    <p:notesMasterId r:id="rId31"/>
  </p:notesMasterIdLst>
  <p:sldIdLst>
    <p:sldId id="854" r:id="rId3"/>
    <p:sldId id="862" r:id="rId4"/>
    <p:sldId id="863" r:id="rId5"/>
    <p:sldId id="760" r:id="rId6"/>
    <p:sldId id="852" r:id="rId7"/>
    <p:sldId id="855" r:id="rId8"/>
    <p:sldId id="902" r:id="rId9"/>
    <p:sldId id="903" r:id="rId10"/>
    <p:sldId id="904" r:id="rId11"/>
    <p:sldId id="899" r:id="rId12"/>
    <p:sldId id="857" r:id="rId13"/>
    <p:sldId id="900" r:id="rId14"/>
    <p:sldId id="890" r:id="rId15"/>
    <p:sldId id="891" r:id="rId16"/>
    <p:sldId id="895" r:id="rId17"/>
    <p:sldId id="896" r:id="rId18"/>
    <p:sldId id="865" r:id="rId19"/>
    <p:sldId id="882" r:id="rId20"/>
    <p:sldId id="859" r:id="rId21"/>
    <p:sldId id="884" r:id="rId22"/>
    <p:sldId id="868" r:id="rId23"/>
    <p:sldId id="883" r:id="rId24"/>
    <p:sldId id="860" r:id="rId25"/>
    <p:sldId id="869" r:id="rId26"/>
    <p:sldId id="885" r:id="rId27"/>
    <p:sldId id="878" r:id="rId28"/>
    <p:sldId id="881" r:id="rId29"/>
    <p:sldId id="889" r:id="rId30"/>
  </p:sldIdLst>
  <p:sldSz cx="9144000" cy="5145088"/>
  <p:notesSz cx="6858000" cy="9144000"/>
  <p:defaultTextStyle>
    <a:defPPr>
      <a:defRPr lang="en-US"/>
    </a:defPPr>
    <a:lvl1pPr marL="0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23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46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68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91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614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537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460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383" algn="l" defTabSz="6858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5" userDrawn="1">
          <p15:clr>
            <a:srgbClr val="A4A3A4"/>
          </p15:clr>
        </p15:guide>
        <p15:guide id="2" orient="horz" pos="736" userDrawn="1">
          <p15:clr>
            <a:srgbClr val="A4A3A4"/>
          </p15:clr>
        </p15:guide>
        <p15:guide id="3" pos="2676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pos="1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" initials="S" lastIdx="33" clrIdx="0">
    <p:extLst/>
  </p:cmAuthor>
  <p:cmAuthor id="2" name="Thomas Morgan" initials="TM" lastIdx="5" clrIdx="1">
    <p:extLst/>
  </p:cmAuthor>
  <p:cmAuthor id="3" name="Mohib Iqbal" initials="MI" lastIdx="1" clrIdx="2">
    <p:extLst>
      <p:ext uri="{19B8F6BF-5375-455C-9EA6-DF929625EA0E}">
        <p15:presenceInfo xmlns:p15="http://schemas.microsoft.com/office/powerpoint/2012/main" userId="S-1-5-21-1553274971-2453297018-3422895145-27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C"/>
    <a:srgbClr val="00081C"/>
    <a:srgbClr val="2B3A4D"/>
    <a:srgbClr val="67B7CE"/>
    <a:srgbClr val="86CBE9"/>
    <a:srgbClr val="008ECF"/>
    <a:srgbClr val="0681C4"/>
    <a:srgbClr val="073B73"/>
    <a:srgbClr val="4AA9DF"/>
    <a:srgbClr val="25A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 autoAdjust="0"/>
    <p:restoredTop sz="70040" autoAdjust="0"/>
  </p:normalViewPr>
  <p:slideViewPr>
    <p:cSldViewPr snapToGrid="0" snapToObjects="1">
      <p:cViewPr varScale="1">
        <p:scale>
          <a:sx n="114" d="100"/>
          <a:sy n="114" d="100"/>
        </p:scale>
        <p:origin x="2224" y="168"/>
      </p:cViewPr>
      <p:guideLst>
        <p:guide orient="horz" pos="2505"/>
        <p:guide orient="horz" pos="736"/>
        <p:guide pos="2676"/>
        <p:guide pos="272"/>
        <p:guide pos="1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50313130755"/>
          <c:y val="5.7153343120245566E-2"/>
          <c:w val="0.84449167949187087"/>
          <c:h val="0.78648921367675539"/>
        </c:manualLayout>
      </c:layout>
      <c:lineChart>
        <c:grouping val="standard"/>
        <c:varyColors val="0"/>
        <c:ser>
          <c:idx val="0"/>
          <c:order val="0"/>
          <c:tx>
            <c:strRef>
              <c:f>'population growth - peace chart'!$C$17</c:f>
              <c:strCache>
                <c:ptCount val="1"/>
                <c:pt idx="0">
                  <c:v>Very High Peace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'population growth - peace chart'!$B$18:$B$108</c:f>
              <c:numCache>
                <c:formatCode>0</c:formatCod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numCache>
            </c:numRef>
          </c:cat>
          <c:val>
            <c:numRef>
              <c:f>'population growth - peace chart'!$C$18:$C$108</c:f>
              <c:numCache>
                <c:formatCode>_-* #,##0.0_-;\-* #,##0.0_-;_-* "-"??_-;_-@_-</c:formatCode>
                <c:ptCount val="91"/>
                <c:pt idx="0">
                  <c:v>0.46172870399999999</c:v>
                </c:pt>
                <c:pt idx="1">
                  <c:v>0.46674515500000002</c:v>
                </c:pt>
                <c:pt idx="2">
                  <c:v>0.47186107799999999</c:v>
                </c:pt>
                <c:pt idx="3">
                  <c:v>0.47705209900000006</c:v>
                </c:pt>
                <c:pt idx="4">
                  <c:v>0.48227949999999986</c:v>
                </c:pt>
                <c:pt idx="5">
                  <c:v>0.48751214399999998</c:v>
                </c:pt>
                <c:pt idx="6">
                  <c:v>0.49273478499999995</c:v>
                </c:pt>
                <c:pt idx="7">
                  <c:v>0.49794622700000007</c:v>
                </c:pt>
                <c:pt idx="8">
                  <c:v>0.50314390499999995</c:v>
                </c:pt>
                <c:pt idx="9">
                  <c:v>0.50832932699999989</c:v>
                </c:pt>
                <c:pt idx="10">
                  <c:v>0.51349723199999997</c:v>
                </c:pt>
                <c:pt idx="11">
                  <c:v>0.51864595800000002</c:v>
                </c:pt>
                <c:pt idx="12">
                  <c:v>0.52375210800000005</c:v>
                </c:pt>
                <c:pt idx="13">
                  <c:v>0.52876193699999996</c:v>
                </c:pt>
                <c:pt idx="14">
                  <c:v>0.53360712300000002</c:v>
                </c:pt>
                <c:pt idx="15">
                  <c:v>0.5382378590000001</c:v>
                </c:pt>
                <c:pt idx="16">
                  <c:v>0.54263839400000013</c:v>
                </c:pt>
                <c:pt idx="17">
                  <c:v>0.54681936599999992</c:v>
                </c:pt>
                <c:pt idx="18">
                  <c:v>0.55079236399999998</c:v>
                </c:pt>
                <c:pt idx="19">
                  <c:v>0.55458018500000006</c:v>
                </c:pt>
                <c:pt idx="20">
                  <c:v>0.55820554899999997</c:v>
                </c:pt>
                <c:pt idx="21">
                  <c:v>0.561661152</c:v>
                </c:pt>
                <c:pt idx="22">
                  <c:v>0.56495534299999994</c:v>
                </c:pt>
                <c:pt idx="23">
                  <c:v>0.56814577599999994</c:v>
                </c:pt>
                <c:pt idx="24">
                  <c:v>0.57130721600000001</c:v>
                </c:pt>
                <c:pt idx="25">
                  <c:v>0.57449161599999998</c:v>
                </c:pt>
                <c:pt idx="26">
                  <c:v>0.57772254499999998</c:v>
                </c:pt>
                <c:pt idx="27">
                  <c:v>0.58098170199999988</c:v>
                </c:pt>
                <c:pt idx="28">
                  <c:v>0.58422673900000011</c:v>
                </c:pt>
                <c:pt idx="29">
                  <c:v>0.58739350199999985</c:v>
                </c:pt>
                <c:pt idx="30">
                  <c:v>0.59043316299999993</c:v>
                </c:pt>
                <c:pt idx="31">
                  <c:v>0.59335466000000003</c:v>
                </c:pt>
                <c:pt idx="32">
                  <c:v>0.59617089199999995</c:v>
                </c:pt>
                <c:pt idx="33">
                  <c:v>0.59884306700000001</c:v>
                </c:pt>
                <c:pt idx="34">
                  <c:v>0.60132342200000011</c:v>
                </c:pt>
                <c:pt idx="35">
                  <c:v>0.60358977499999988</c:v>
                </c:pt>
                <c:pt idx="36">
                  <c:v>0.60561498800000002</c:v>
                </c:pt>
                <c:pt idx="37">
                  <c:v>0.60744113700000013</c:v>
                </c:pt>
                <c:pt idx="38">
                  <c:v>0.60920167599999997</c:v>
                </c:pt>
                <c:pt idx="39">
                  <c:v>0.61107653899999992</c:v>
                </c:pt>
                <c:pt idx="40">
                  <c:v>0.61319543899999984</c:v>
                </c:pt>
                <c:pt idx="41">
                  <c:v>0.61559837599999978</c:v>
                </c:pt>
                <c:pt idx="42">
                  <c:v>0.61824816199999999</c:v>
                </c:pt>
                <c:pt idx="43">
                  <c:v>0.6210994299999999</c:v>
                </c:pt>
                <c:pt idx="44">
                  <c:v>0.62407385599999998</c:v>
                </c:pt>
                <c:pt idx="45">
                  <c:v>0.62710528300000001</c:v>
                </c:pt>
                <c:pt idx="46">
                  <c:v>0.63019071699999996</c:v>
                </c:pt>
                <c:pt idx="47">
                  <c:v>0.63332494500000003</c:v>
                </c:pt>
                <c:pt idx="48">
                  <c:v>0.636433527</c:v>
                </c:pt>
                <c:pt idx="49">
                  <c:v>0.63942443100000002</c:v>
                </c:pt>
                <c:pt idx="50">
                  <c:v>0.64223032400000002</c:v>
                </c:pt>
                <c:pt idx="51">
                  <c:v>0.64480687799999992</c:v>
                </c:pt>
                <c:pt idx="52">
                  <c:v>0.64716081299999995</c:v>
                </c:pt>
                <c:pt idx="53">
                  <c:v>0.64933927400000013</c:v>
                </c:pt>
                <c:pt idx="54">
                  <c:v>0.65141834700000023</c:v>
                </c:pt>
                <c:pt idx="55">
                  <c:v>0.65344877899999987</c:v>
                </c:pt>
                <c:pt idx="56">
                  <c:v>0.65544883700000001</c:v>
                </c:pt>
                <c:pt idx="57">
                  <c:v>0.657385357</c:v>
                </c:pt>
                <c:pt idx="58">
                  <c:v>0.6591969689999998</c:v>
                </c:pt>
                <c:pt idx="59">
                  <c:v>0.66079777900000014</c:v>
                </c:pt>
                <c:pt idx="60">
                  <c:v>0.66212893099999992</c:v>
                </c:pt>
                <c:pt idx="61">
                  <c:v>0.66316893600000015</c:v>
                </c:pt>
                <c:pt idx="62">
                  <c:v>0.66394520500000009</c:v>
                </c:pt>
                <c:pt idx="63">
                  <c:v>0.66450778200000016</c:v>
                </c:pt>
                <c:pt idx="64">
                  <c:v>0.66493039100000018</c:v>
                </c:pt>
                <c:pt idx="65">
                  <c:v>0.66526884900000016</c:v>
                </c:pt>
                <c:pt idx="66">
                  <c:v>0.6655393759999999</c:v>
                </c:pt>
                <c:pt idx="67">
                  <c:v>0.6657323249999999</c:v>
                </c:pt>
                <c:pt idx="68">
                  <c:v>0.66584665100000007</c:v>
                </c:pt>
                <c:pt idx="69">
                  <c:v>0.66587396399999987</c:v>
                </c:pt>
                <c:pt idx="70">
                  <c:v>0.66580869999999992</c:v>
                </c:pt>
                <c:pt idx="71">
                  <c:v>0.66565639800000009</c:v>
                </c:pt>
                <c:pt idx="72">
                  <c:v>0.6654250690000002</c:v>
                </c:pt>
                <c:pt idx="73">
                  <c:v>0.66511396300000014</c:v>
                </c:pt>
                <c:pt idx="74">
                  <c:v>0.66472026300000009</c:v>
                </c:pt>
                <c:pt idx="75">
                  <c:v>0.66424284699999991</c:v>
                </c:pt>
                <c:pt idx="76">
                  <c:v>0.66368301100000004</c:v>
                </c:pt>
                <c:pt idx="77">
                  <c:v>0.66304390700000015</c:v>
                </c:pt>
                <c:pt idx="78">
                  <c:v>0.66232883899999984</c:v>
                </c:pt>
                <c:pt idx="79">
                  <c:v>0.66154165900000017</c:v>
                </c:pt>
                <c:pt idx="80">
                  <c:v>0.66068576400000034</c:v>
                </c:pt>
                <c:pt idx="81">
                  <c:v>0.65976332199999987</c:v>
                </c:pt>
                <c:pt idx="82">
                  <c:v>0.65877609500000001</c:v>
                </c:pt>
                <c:pt idx="83">
                  <c:v>0.65772607499999991</c:v>
                </c:pt>
                <c:pt idx="84">
                  <c:v>0.65661550700000015</c:v>
                </c:pt>
                <c:pt idx="85">
                  <c:v>0.65544622900000005</c:v>
                </c:pt>
                <c:pt idx="86">
                  <c:v>0.6542203689999998</c:v>
                </c:pt>
                <c:pt idx="87">
                  <c:v>0.65293989100000016</c:v>
                </c:pt>
                <c:pt idx="88">
                  <c:v>0.65160646400000011</c:v>
                </c:pt>
                <c:pt idx="89">
                  <c:v>0.65022198100000006</c:v>
                </c:pt>
                <c:pt idx="90">
                  <c:v>0.64878804700000003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1A-4F4F-92B7-95CC4F0166E6}"/>
            </c:ext>
          </c:extLst>
        </c:ser>
        <c:ser>
          <c:idx val="1"/>
          <c:order val="1"/>
          <c:tx>
            <c:strRef>
              <c:f>'population growth - peace chart'!$D$17</c:f>
              <c:strCache>
                <c:ptCount val="1"/>
                <c:pt idx="0">
                  <c:v>High Peace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'population growth - peace chart'!$B$18:$B$108</c:f>
              <c:numCache>
                <c:formatCode>0</c:formatCod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numCache>
            </c:numRef>
          </c:cat>
          <c:val>
            <c:numRef>
              <c:f>'population growth - peace chart'!$D$18:$D$108</c:f>
              <c:numCache>
                <c:formatCode>_-* #,##0.0_-;\-* #,##0.0_-;_-* "-"??_-;_-@_-</c:formatCode>
                <c:ptCount val="91"/>
                <c:pt idx="0">
                  <c:v>0.38406492200000003</c:v>
                </c:pt>
                <c:pt idx="1">
                  <c:v>0.3922414110000001</c:v>
                </c:pt>
                <c:pt idx="2">
                  <c:v>0.40060748299999993</c:v>
                </c:pt>
                <c:pt idx="3">
                  <c:v>0.4091089710000001</c:v>
                </c:pt>
                <c:pt idx="4">
                  <c:v>0.41768293200000001</c:v>
                </c:pt>
                <c:pt idx="5">
                  <c:v>0.42628332199999996</c:v>
                </c:pt>
                <c:pt idx="6">
                  <c:v>0.43487252600000009</c:v>
                </c:pt>
                <c:pt idx="7">
                  <c:v>0.44345132400000004</c:v>
                </c:pt>
                <c:pt idx="8">
                  <c:v>0.45206041700000005</c:v>
                </c:pt>
                <c:pt idx="9">
                  <c:v>0.46076431000000001</c:v>
                </c:pt>
                <c:pt idx="10">
                  <c:v>0.46960513899999995</c:v>
                </c:pt>
                <c:pt idx="11">
                  <c:v>0.47861401100000012</c:v>
                </c:pt>
                <c:pt idx="12">
                  <c:v>0.48776366399999987</c:v>
                </c:pt>
                <c:pt idx="13">
                  <c:v>0.49696998900000006</c:v>
                </c:pt>
                <c:pt idx="14">
                  <c:v>0.50611573999999993</c:v>
                </c:pt>
                <c:pt idx="15">
                  <c:v>0.515128217</c:v>
                </c:pt>
                <c:pt idx="16">
                  <c:v>0.52396157099999985</c:v>
                </c:pt>
                <c:pt idx="17">
                  <c:v>0.53267132499999992</c:v>
                </c:pt>
                <c:pt idx="18">
                  <c:v>0.54140831699999992</c:v>
                </c:pt>
                <c:pt idx="19">
                  <c:v>0.55038248099999987</c:v>
                </c:pt>
                <c:pt idx="20">
                  <c:v>0.559741182</c:v>
                </c:pt>
                <c:pt idx="21">
                  <c:v>0.56952883200000004</c:v>
                </c:pt>
                <c:pt idx="22">
                  <c:v>0.57968936500000012</c:v>
                </c:pt>
                <c:pt idx="23">
                  <c:v>0.59014440099999999</c:v>
                </c:pt>
                <c:pt idx="24">
                  <c:v>0.60077184100000003</c:v>
                </c:pt>
                <c:pt idx="25">
                  <c:v>0.61147319600000016</c:v>
                </c:pt>
                <c:pt idx="26">
                  <c:v>0.62222619200000007</c:v>
                </c:pt>
                <c:pt idx="27">
                  <c:v>0.63303073499999996</c:v>
                </c:pt>
                <c:pt idx="28">
                  <c:v>0.64383461499999972</c:v>
                </c:pt>
                <c:pt idx="29">
                  <c:v>0.65458017899999998</c:v>
                </c:pt>
                <c:pt idx="30">
                  <c:v>0.66522225299999993</c:v>
                </c:pt>
                <c:pt idx="31">
                  <c:v>0.6757487689999998</c:v>
                </c:pt>
                <c:pt idx="32">
                  <c:v>0.68615236299999993</c:v>
                </c:pt>
                <c:pt idx="33">
                  <c:v>0.69640144799999992</c:v>
                </c:pt>
                <c:pt idx="34">
                  <c:v>0.7064635330000002</c:v>
                </c:pt>
                <c:pt idx="35">
                  <c:v>0.71632602599999995</c:v>
                </c:pt>
                <c:pt idx="36">
                  <c:v>0.72597975599999998</c:v>
                </c:pt>
                <c:pt idx="37">
                  <c:v>0.73546082599999996</c:v>
                </c:pt>
                <c:pt idx="38">
                  <c:v>0.7448624800000001</c:v>
                </c:pt>
                <c:pt idx="39">
                  <c:v>0.75430965300000008</c:v>
                </c:pt>
                <c:pt idx="40">
                  <c:v>0.76390316899999988</c:v>
                </c:pt>
                <c:pt idx="41">
                  <c:v>0.77366473700000005</c:v>
                </c:pt>
                <c:pt idx="42">
                  <c:v>0.78360135200000003</c:v>
                </c:pt>
                <c:pt idx="43">
                  <c:v>0.79377843199999998</c:v>
                </c:pt>
                <c:pt idx="44">
                  <c:v>0.80426757799999982</c:v>
                </c:pt>
                <c:pt idx="45">
                  <c:v>0.81511287500000007</c:v>
                </c:pt>
                <c:pt idx="46">
                  <c:v>0.82634855500000004</c:v>
                </c:pt>
                <c:pt idx="47">
                  <c:v>0.83794801200000024</c:v>
                </c:pt>
                <c:pt idx="48">
                  <c:v>0.84981561999999999</c:v>
                </c:pt>
                <c:pt idx="49">
                  <c:v>0.86181476400000023</c:v>
                </c:pt>
                <c:pt idx="50">
                  <c:v>0.87384140200000004</c:v>
                </c:pt>
                <c:pt idx="51">
                  <c:v>0.88585154800000021</c:v>
                </c:pt>
                <c:pt idx="52">
                  <c:v>0.8978531500000001</c:v>
                </c:pt>
                <c:pt idx="53">
                  <c:v>0.90985380599999999</c:v>
                </c:pt>
                <c:pt idx="54">
                  <c:v>0.92187935200000004</c:v>
                </c:pt>
                <c:pt idx="55">
                  <c:v>0.93394124499999998</c:v>
                </c:pt>
                <c:pt idx="56">
                  <c:v>0.9460360069999999</c:v>
                </c:pt>
                <c:pt idx="57">
                  <c:v>0.95812784400000017</c:v>
                </c:pt>
                <c:pt idx="58">
                  <c:v>0.97015925800000014</c:v>
                </c:pt>
                <c:pt idx="59">
                  <c:v>0.98205713100000036</c:v>
                </c:pt>
                <c:pt idx="60">
                  <c:v>0.99376944700000003</c:v>
                </c:pt>
                <c:pt idx="61">
                  <c:v>1.0052694739999999</c:v>
                </c:pt>
                <c:pt idx="62" formatCode="_-* #,##0_-;\-* #,##0_-;_-* &quot;-&quot;??_-;_-@_-">
                  <c:v>1.016569348</c:v>
                </c:pt>
                <c:pt idx="63" formatCode="_-* #,##0_-;\-* #,##0_-;_-* &quot;-&quot;??_-;_-@_-">
                  <c:v>1.0277048389999999</c:v>
                </c:pt>
                <c:pt idx="64">
                  <c:v>1.0387325429999998</c:v>
                </c:pt>
                <c:pt idx="65">
                  <c:v>1.0496938520000001</c:v>
                </c:pt>
                <c:pt idx="66">
                  <c:v>1.0605971039999997</c:v>
                </c:pt>
                <c:pt idx="67">
                  <c:v>1.0714292819999998</c:v>
                </c:pt>
                <c:pt idx="68">
                  <c:v>1.0821856870000002</c:v>
                </c:pt>
                <c:pt idx="69">
                  <c:v>1.09285623</c:v>
                </c:pt>
                <c:pt idx="70">
                  <c:v>1.1034332200000001</c:v>
                </c:pt>
                <c:pt idx="71">
                  <c:v>1.1139168880000003</c:v>
                </c:pt>
                <c:pt idx="72">
                  <c:v>1.12431071</c:v>
                </c:pt>
                <c:pt idx="73">
                  <c:v>1.1346131649999998</c:v>
                </c:pt>
                <c:pt idx="74">
                  <c:v>1.1448227570000002</c:v>
                </c:pt>
                <c:pt idx="75">
                  <c:v>1.1549376309999997</c:v>
                </c:pt>
                <c:pt idx="76">
                  <c:v>1.1649562420000001</c:v>
                </c:pt>
                <c:pt idx="77">
                  <c:v>1.174876638</c:v>
                </c:pt>
                <c:pt idx="78">
                  <c:v>1.1846969070000002</c:v>
                </c:pt>
                <c:pt idx="79">
                  <c:v>1.194414941</c:v>
                </c:pt>
                <c:pt idx="80">
                  <c:v>1.204028525</c:v>
                </c:pt>
                <c:pt idx="81">
                  <c:v>1.213535939</c:v>
                </c:pt>
                <c:pt idx="82">
                  <c:v>1.2229347410000002</c:v>
                </c:pt>
                <c:pt idx="83">
                  <c:v>1.232220809</c:v>
                </c:pt>
                <c:pt idx="84">
                  <c:v>1.2413891940000006</c:v>
                </c:pt>
                <c:pt idx="85">
                  <c:v>1.250435942</c:v>
                </c:pt>
                <c:pt idx="86">
                  <c:v>1.2593590950000004</c:v>
                </c:pt>
                <c:pt idx="87">
                  <c:v>1.2681577439999998</c:v>
                </c:pt>
                <c:pt idx="88">
                  <c:v>1.2768299639999998</c:v>
                </c:pt>
                <c:pt idx="89">
                  <c:v>1.2853742429999999</c:v>
                </c:pt>
                <c:pt idx="90">
                  <c:v>1.2937893989999998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1A-4F4F-92B7-95CC4F0166E6}"/>
            </c:ext>
          </c:extLst>
        </c:ser>
        <c:ser>
          <c:idx val="2"/>
          <c:order val="2"/>
          <c:tx>
            <c:strRef>
              <c:f>'population growth - peace chart'!$E$17</c:f>
              <c:strCache>
                <c:ptCount val="1"/>
                <c:pt idx="0">
                  <c:v>Low Peace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'population growth - peace chart'!$B$18:$B$108</c:f>
              <c:numCache>
                <c:formatCode>0</c:formatCod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numCache>
            </c:numRef>
          </c:cat>
          <c:val>
            <c:numRef>
              <c:f>'population growth - peace chart'!$E$18:$E$108</c:f>
              <c:numCache>
                <c:formatCode>_-* #,##0.0_-;\-* #,##0.0_-;_-* "-"??_-;_-@_-</c:formatCode>
                <c:ptCount val="91"/>
                <c:pt idx="0">
                  <c:v>0.90953266399999988</c:v>
                </c:pt>
                <c:pt idx="1">
                  <c:v>0.92664741299999998</c:v>
                </c:pt>
                <c:pt idx="2">
                  <c:v>0.944581856</c:v>
                </c:pt>
                <c:pt idx="3">
                  <c:v>0.96382820199999997</c:v>
                </c:pt>
                <c:pt idx="4">
                  <c:v>0.98499580199999992</c:v>
                </c:pt>
                <c:pt idx="5">
                  <c:v>1.0084572249999999</c:v>
                </c:pt>
                <c:pt idx="6">
                  <c:v>1.0344190440000001</c:v>
                </c:pt>
                <c:pt idx="7">
                  <c:v>1.0625903649999999</c:v>
                </c:pt>
                <c:pt idx="8">
                  <c:v>1.0922138529999998</c:v>
                </c:pt>
                <c:pt idx="9">
                  <c:v>1.1222276310000001</c:v>
                </c:pt>
                <c:pt idx="10">
                  <c:v>1.1518180690000002</c:v>
                </c:pt>
                <c:pt idx="11">
                  <c:v>1.1807704109999999</c:v>
                </c:pt>
                <c:pt idx="12">
                  <c:v>1.209164162</c:v>
                </c:pt>
                <c:pt idx="13">
                  <c:v>1.2368452380000001</c:v>
                </c:pt>
                <c:pt idx="14">
                  <c:v>1.2637215010000002</c:v>
                </c:pt>
                <c:pt idx="15">
                  <c:v>1.2897578429999998</c:v>
                </c:pt>
                <c:pt idx="16">
                  <c:v>1.314867005</c:v>
                </c:pt>
                <c:pt idx="17">
                  <c:v>1.3391010180000003</c:v>
                </c:pt>
                <c:pt idx="18">
                  <c:v>1.3627661400000002</c:v>
                </c:pt>
                <c:pt idx="19">
                  <c:v>1.3862941059999998</c:v>
                </c:pt>
                <c:pt idx="20">
                  <c:v>1.4100455869999999</c:v>
                </c:pt>
                <c:pt idx="21">
                  <c:v>1.433945574</c:v>
                </c:pt>
                <c:pt idx="22">
                  <c:v>1.4580176669999998</c:v>
                </c:pt>
                <c:pt idx="23">
                  <c:v>1.4828201749999999</c:v>
                </c:pt>
                <c:pt idx="24">
                  <c:v>1.509057361</c:v>
                </c:pt>
                <c:pt idx="25">
                  <c:v>1.5371376329999999</c:v>
                </c:pt>
                <c:pt idx="26">
                  <c:v>1.567400245</c:v>
                </c:pt>
                <c:pt idx="27">
                  <c:v>1.5994573739999998</c:v>
                </c:pt>
                <c:pt idx="28">
                  <c:v>1.6320902600000002</c:v>
                </c:pt>
                <c:pt idx="29">
                  <c:v>1.6636139879999998</c:v>
                </c:pt>
                <c:pt idx="30">
                  <c:v>1.6928203640000001</c:v>
                </c:pt>
                <c:pt idx="31">
                  <c:v>1.7192393689999999</c:v>
                </c:pt>
                <c:pt idx="32">
                  <c:v>1.7432190069999998</c:v>
                </c:pt>
                <c:pt idx="33">
                  <c:v>1.7653739140000002</c:v>
                </c:pt>
                <c:pt idx="34">
                  <c:v>1.7866899850000002</c:v>
                </c:pt>
                <c:pt idx="35">
                  <c:v>1.8078917520000002</c:v>
                </c:pt>
                <c:pt idx="36">
                  <c:v>1.8291522900000001</c:v>
                </c:pt>
                <c:pt idx="37">
                  <c:v>1.8502433369999998</c:v>
                </c:pt>
                <c:pt idx="38">
                  <c:v>1.8710236589999998</c:v>
                </c:pt>
                <c:pt idx="39">
                  <c:v>1.8912331090000001</c:v>
                </c:pt>
                <c:pt idx="40">
                  <c:v>1.9107058770000003</c:v>
                </c:pt>
                <c:pt idx="41">
                  <c:v>1.9294539090000002</c:v>
                </c:pt>
                <c:pt idx="42">
                  <c:v>1.9476406840000005</c:v>
                </c:pt>
                <c:pt idx="43">
                  <c:v>1.9654311959999999</c:v>
                </c:pt>
                <c:pt idx="44">
                  <c:v>1.9830448839999999</c:v>
                </c:pt>
                <c:pt idx="45">
                  <c:v>2.0006594509999998</c:v>
                </c:pt>
                <c:pt idx="46">
                  <c:v>2.018325124</c:v>
                </c:pt>
                <c:pt idx="47">
                  <c:v>2.0360606749999999</c:v>
                </c:pt>
                <c:pt idx="48">
                  <c:v>2.053970192</c:v>
                </c:pt>
                <c:pt idx="49">
                  <c:v>2.0721635389999999</c:v>
                </c:pt>
                <c:pt idx="50">
                  <c:v>2.090712414</c:v>
                </c:pt>
                <c:pt idx="51">
                  <c:v>2.1096334489999999</c:v>
                </c:pt>
                <c:pt idx="52">
                  <c:v>2.1288941380000002</c:v>
                </c:pt>
                <c:pt idx="53">
                  <c:v>2.1484437479999996</c:v>
                </c:pt>
                <c:pt idx="54">
                  <c:v>2.1682020890000002</c:v>
                </c:pt>
                <c:pt idx="55">
                  <c:v>2.1880785990000002</c:v>
                </c:pt>
                <c:pt idx="56">
                  <c:v>2.2080730280000003</c:v>
                </c:pt>
                <c:pt idx="57">
                  <c:v>2.2281064769999999</c:v>
                </c:pt>
                <c:pt idx="58">
                  <c:v>2.2479114200000003</c:v>
                </c:pt>
                <c:pt idx="59">
                  <c:v>2.267146651</c:v>
                </c:pt>
                <c:pt idx="60">
                  <c:v>2.2855632269999999</c:v>
                </c:pt>
                <c:pt idx="61">
                  <c:v>2.303043111</c:v>
                </c:pt>
                <c:pt idx="62" formatCode="_-* #,##0_-;\-* #,##0_-;_-* &quot;-&quot;??_-;_-@_-">
                  <c:v>2.3196253079999996</c:v>
                </c:pt>
                <c:pt idx="63" formatCode="_-* #,##0_-;\-* #,##0_-;_-* &quot;-&quot;??_-;_-@_-">
                  <c:v>2.3354163830000001</c:v>
                </c:pt>
                <c:pt idx="64">
                  <c:v>2.3506008060000005</c:v>
                </c:pt>
                <c:pt idx="65">
                  <c:v>2.3653175399999999</c:v>
                </c:pt>
                <c:pt idx="66">
                  <c:v>2.3795826600000001</c:v>
                </c:pt>
                <c:pt idx="67">
                  <c:v>2.3933552499999999</c:v>
                </c:pt>
                <c:pt idx="68">
                  <c:v>2.4066527640000004</c:v>
                </c:pt>
                <c:pt idx="69">
                  <c:v>2.4194875099999997</c:v>
                </c:pt>
                <c:pt idx="70">
                  <c:v>2.4318710050000001</c:v>
                </c:pt>
                <c:pt idx="71">
                  <c:v>2.4438201390000001</c:v>
                </c:pt>
                <c:pt idx="72">
                  <c:v>2.4553487720000002</c:v>
                </c:pt>
                <c:pt idx="73">
                  <c:v>2.4664602100000002</c:v>
                </c:pt>
                <c:pt idx="74">
                  <c:v>2.477153226</c:v>
                </c:pt>
                <c:pt idx="75">
                  <c:v>2.4874284640000002</c:v>
                </c:pt>
                <c:pt idx="76">
                  <c:v>2.4972901690000002</c:v>
                </c:pt>
                <c:pt idx="77">
                  <c:v>2.5067467880000001</c:v>
                </c:pt>
                <c:pt idx="78">
                  <c:v>2.515806</c:v>
                </c:pt>
                <c:pt idx="79">
                  <c:v>2.5244768799999999</c:v>
                </c:pt>
                <c:pt idx="80">
                  <c:v>2.5327654470000001</c:v>
                </c:pt>
                <c:pt idx="81">
                  <c:v>2.5406780990000004</c:v>
                </c:pt>
                <c:pt idx="82">
                  <c:v>2.5482144640000004</c:v>
                </c:pt>
                <c:pt idx="83">
                  <c:v>2.5553653879999998</c:v>
                </c:pt>
                <c:pt idx="84">
                  <c:v>2.5621173239999999</c:v>
                </c:pt>
                <c:pt idx="85">
                  <c:v>2.5684613629999999</c:v>
                </c:pt>
                <c:pt idx="86">
                  <c:v>2.5744001770000002</c:v>
                </c:pt>
                <c:pt idx="87">
                  <c:v>2.5799409989999997</c:v>
                </c:pt>
                <c:pt idx="88">
                  <c:v>2.5850857759999997</c:v>
                </c:pt>
                <c:pt idx="89">
                  <c:v>2.5898373509999999</c:v>
                </c:pt>
                <c:pt idx="90">
                  <c:v>2.5942012760000002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1A-4F4F-92B7-95CC4F0166E6}"/>
            </c:ext>
          </c:extLst>
        </c:ser>
        <c:ser>
          <c:idx val="3"/>
          <c:order val="3"/>
          <c:tx>
            <c:strRef>
              <c:f>'population growth - peace chart'!$F$17</c:f>
              <c:strCache>
                <c:ptCount val="1"/>
                <c:pt idx="0">
                  <c:v>Very Low Peace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'population growth - peace chart'!$B$18:$B$108</c:f>
              <c:numCache>
                <c:formatCode>0</c:formatCod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numCache>
            </c:numRef>
          </c:cat>
          <c:val>
            <c:numRef>
              <c:f>'population growth - peace chart'!$F$18:$F$108</c:f>
              <c:numCache>
                <c:formatCode>_-* #,##0.0_-;\-* #,##0.0_-;_-* "-"??_-;_-@_-</c:formatCode>
                <c:ptCount val="91"/>
                <c:pt idx="0">
                  <c:v>1.2859646920000001</c:v>
                </c:pt>
                <c:pt idx="1">
                  <c:v>1.3128277450000001</c:v>
                </c:pt>
                <c:pt idx="2">
                  <c:v>1.340277824</c:v>
                </c:pt>
                <c:pt idx="3">
                  <c:v>1.3682176159999999</c:v>
                </c:pt>
                <c:pt idx="4">
                  <c:v>1.3965289860000003</c:v>
                </c:pt>
                <c:pt idx="5">
                  <c:v>1.4251435210000001</c:v>
                </c:pt>
                <c:pt idx="6">
                  <c:v>1.4540125079999999</c:v>
                </c:pt>
                <c:pt idx="7">
                  <c:v>1.483201019</c:v>
                </c:pt>
                <c:pt idx="8">
                  <c:v>1.512897538</c:v>
                </c:pt>
                <c:pt idx="9">
                  <c:v>1.5433633450000002</c:v>
                </c:pt>
                <c:pt idx="10">
                  <c:v>1.5747938810000004</c:v>
                </c:pt>
                <c:pt idx="11">
                  <c:v>1.6072650629999996</c:v>
                </c:pt>
                <c:pt idx="12">
                  <c:v>1.6407489519999998</c:v>
                </c:pt>
                <c:pt idx="13">
                  <c:v>1.6752105430000004</c:v>
                </c:pt>
                <c:pt idx="14">
                  <c:v>1.7105744160000003</c:v>
                </c:pt>
                <c:pt idx="15">
                  <c:v>1.7467889870000004</c:v>
                </c:pt>
                <c:pt idx="16">
                  <c:v>1.7838302159999997</c:v>
                </c:pt>
                <c:pt idx="17">
                  <c:v>1.8217322450000004</c:v>
                </c:pt>
                <c:pt idx="18">
                  <c:v>1.8605647509999996</c:v>
                </c:pt>
                <c:pt idx="19">
                  <c:v>1.9004227610000004</c:v>
                </c:pt>
                <c:pt idx="20">
                  <c:v>1.9413575379999999</c:v>
                </c:pt>
                <c:pt idx="21">
                  <c:v>1.9833789589999999</c:v>
                </c:pt>
                <c:pt idx="22">
                  <c:v>2.0264108319999998</c:v>
                </c:pt>
                <c:pt idx="23">
                  <c:v>2.070308818</c:v>
                </c:pt>
                <c:pt idx="24">
                  <c:v>2.1148787369999993</c:v>
                </c:pt>
                <c:pt idx="25">
                  <c:v>2.1599635789999998</c:v>
                </c:pt>
                <c:pt idx="26">
                  <c:v>2.2054905040000001</c:v>
                </c:pt>
                <c:pt idx="27">
                  <c:v>2.251437567</c:v>
                </c:pt>
                <c:pt idx="28">
                  <c:v>2.2977598289999994</c:v>
                </c:pt>
                <c:pt idx="29">
                  <c:v>2.3444251680000003</c:v>
                </c:pt>
                <c:pt idx="30">
                  <c:v>2.3913984950000011</c:v>
                </c:pt>
                <c:pt idx="31">
                  <c:v>2.4386479890000006</c:v>
                </c:pt>
                <c:pt idx="32">
                  <c:v>2.4861237539999994</c:v>
                </c:pt>
                <c:pt idx="33">
                  <c:v>2.5337561829999991</c:v>
                </c:pt>
                <c:pt idx="34">
                  <c:v>2.5814670340000001</c:v>
                </c:pt>
                <c:pt idx="35">
                  <c:v>2.6292014370000003</c:v>
                </c:pt>
                <c:pt idx="36">
                  <c:v>2.6769284299999998</c:v>
                </c:pt>
                <c:pt idx="37">
                  <c:v>2.7246582079999988</c:v>
                </c:pt>
                <c:pt idx="38">
                  <c:v>2.7724320369999997</c:v>
                </c:pt>
                <c:pt idx="39">
                  <c:v>2.8203160140000008</c:v>
                </c:pt>
                <c:pt idx="40">
                  <c:v>2.8683647220000004</c:v>
                </c:pt>
                <c:pt idx="41">
                  <c:v>2.9165758359999998</c:v>
                </c:pt>
                <c:pt idx="42">
                  <c:v>2.964949651</c:v>
                </c:pt>
                <c:pt idx="43">
                  <c:v>3.0135467269999996</c:v>
                </c:pt>
                <c:pt idx="44">
                  <c:v>3.062442232</c:v>
                </c:pt>
                <c:pt idx="45">
                  <c:v>3.1116853649999996</c:v>
                </c:pt>
                <c:pt idx="46">
                  <c:v>3.1612823680000006</c:v>
                </c:pt>
                <c:pt idx="47">
                  <c:v>3.2112030070000004</c:v>
                </c:pt>
                <c:pt idx="48">
                  <c:v>3.2614108930000008</c:v>
                </c:pt>
                <c:pt idx="49">
                  <c:v>3.3118516619999991</c:v>
                </c:pt>
                <c:pt idx="50">
                  <c:v>3.3624697139999991</c:v>
                </c:pt>
                <c:pt idx="51">
                  <c:v>3.413273271</c:v>
                </c:pt>
                <c:pt idx="52">
                  <c:v>3.4642283880000004</c:v>
                </c:pt>
                <c:pt idx="53">
                  <c:v>3.5151860580000012</c:v>
                </c:pt>
                <c:pt idx="54">
                  <c:v>3.5659558850000002</c:v>
                </c:pt>
                <c:pt idx="55">
                  <c:v>3.6164075390000003</c:v>
                </c:pt>
                <c:pt idx="56">
                  <c:v>3.6664467360000002</c:v>
                </c:pt>
                <c:pt idx="57">
                  <c:v>3.7161159599999993</c:v>
                </c:pt>
                <c:pt idx="58">
                  <c:v>3.765588631</c:v>
                </c:pt>
                <c:pt idx="59">
                  <c:v>3.8151193660000002</c:v>
                </c:pt>
                <c:pt idx="60">
                  <c:v>3.8648803390000008</c:v>
                </c:pt>
                <c:pt idx="61">
                  <c:v>3.9149218770000003</c:v>
                </c:pt>
                <c:pt idx="62" formatCode="_-* #,##0_-;\-* #,##0_-;_-* &quot;-&quot;??_-;_-@_-">
                  <c:v>3.9651477559999995</c:v>
                </c:pt>
                <c:pt idx="63" formatCode="_-* #,##0_-;\-* #,##0_-;_-* &quot;-&quot;??_-;_-@_-">
                  <c:v>4.0154044179999993</c:v>
                </c:pt>
                <c:pt idx="64">
                  <c:v>4.0654701819999994</c:v>
                </c:pt>
                <c:pt idx="65">
                  <c:v>4.1151767040000005</c:v>
                </c:pt>
                <c:pt idx="66">
                  <c:v>4.1644622840000007</c:v>
                </c:pt>
                <c:pt idx="67">
                  <c:v>4.213346488</c:v>
                </c:pt>
                <c:pt idx="68">
                  <c:v>4.261838141000001</c:v>
                </c:pt>
                <c:pt idx="69">
                  <c:v>4.309972708000001</c:v>
                </c:pt>
                <c:pt idx="70">
                  <c:v>4.3577686919999996</c:v>
                </c:pt>
                <c:pt idx="71">
                  <c:v>4.4052092049999994</c:v>
                </c:pt>
                <c:pt idx="72">
                  <c:v>4.4522495130000008</c:v>
                </c:pt>
                <c:pt idx="73">
                  <c:v>4.4988489659999997</c:v>
                </c:pt>
                <c:pt idx="74">
                  <c:v>4.5449592100000009</c:v>
                </c:pt>
                <c:pt idx="75">
                  <c:v>4.5905408870000004</c:v>
                </c:pt>
                <c:pt idx="76">
                  <c:v>4.6355708690000013</c:v>
                </c:pt>
                <c:pt idx="77">
                  <c:v>4.6800405040000008</c:v>
                </c:pt>
                <c:pt idx="78">
                  <c:v>4.7239438070000022</c:v>
                </c:pt>
                <c:pt idx="79">
                  <c:v>4.7672814090000006</c:v>
                </c:pt>
                <c:pt idx="80">
                  <c:v>4.8100513900000017</c:v>
                </c:pt>
                <c:pt idx="81">
                  <c:v>4.8522421179999986</c:v>
                </c:pt>
                <c:pt idx="82">
                  <c:v>4.8938405580000008</c:v>
                </c:pt>
                <c:pt idx="83">
                  <c:v>4.9348417069999995</c:v>
                </c:pt>
                <c:pt idx="84">
                  <c:v>4.9752425559999987</c:v>
                </c:pt>
                <c:pt idx="85">
                  <c:v>5.0150388300000008</c:v>
                </c:pt>
                <c:pt idx="86">
                  <c:v>5.0542210600000006</c:v>
                </c:pt>
                <c:pt idx="87">
                  <c:v>5.0927794070000001</c:v>
                </c:pt>
                <c:pt idx="88">
                  <c:v>5.1307076259999995</c:v>
                </c:pt>
                <c:pt idx="89">
                  <c:v>5.1680000349999995</c:v>
                </c:pt>
                <c:pt idx="90">
                  <c:v>5.2046488850000001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1A-4F4F-92B7-95CC4F016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133312"/>
        <c:axId val="656134096"/>
      </c:lineChart>
      <c:catAx>
        <c:axId val="656133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050"/>
                  <a:t>Source: Data: United Nation, Calculations:: IEP</a:t>
                </a:r>
              </a:p>
            </c:rich>
          </c:tx>
          <c:layout>
            <c:manualLayout>
              <c:xMode val="edge"/>
              <c:yMode val="edge"/>
              <c:x val="0"/>
              <c:y val="0.960289788137445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aphik Medium" panose="020B0603030202060203" pitchFamily="34" charset="0"/>
                <a:ea typeface="+mn-ea"/>
                <a:cs typeface="+mn-cs"/>
              </a:defRPr>
            </a:pPr>
            <a:endParaRPr lang="en-US"/>
          </a:p>
        </c:txPr>
        <c:crossAx val="656134096"/>
        <c:crosses val="autoZero"/>
        <c:auto val="1"/>
        <c:lblAlgn val="ctr"/>
        <c:lblOffset val="100"/>
        <c:tickLblSkip val="10"/>
        <c:noMultiLvlLbl val="0"/>
      </c:catAx>
      <c:valAx>
        <c:axId val="65613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/>
              </a:solidFill>
              <a:round/>
            </a:ln>
            <a:effectLst/>
          </c:spPr>
        </c:majorGridlines>
        <c:title>
          <c:tx>
            <c:strRef>
              <c:f>'population growth - peace chart'!$B$5</c:f>
              <c:strCache>
                <c:ptCount val="1"/>
                <c:pt idx="0">
                  <c:v>POPULATION, BILLIONS</c:v>
                </c:pt>
              </c:strCache>
            </c:strRef>
          </c:tx>
          <c:layout>
            <c:manualLayout>
              <c:xMode val="edge"/>
              <c:yMode val="edge"/>
              <c:x val="1.2126209539427375E-2"/>
              <c:y val="0.314476672349285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raphik medium" panose="020B0603030202060203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raphik Medium" panose="020B0603030202060203" pitchFamily="34" charset="0"/>
                <a:ea typeface="+mn-ea"/>
                <a:cs typeface="+mn-cs"/>
              </a:defRPr>
            </a:pPr>
            <a:endParaRPr lang="en-US"/>
          </a:p>
        </c:txPr>
        <c:crossAx val="656133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996427070981546"/>
          <c:y val="5.3693860781037057E-2"/>
          <c:w val="0.24359964075524676"/>
          <c:h val="0.3639441649878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raphik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50219798300386E-2"/>
          <c:y val="8.3531627974481965E-2"/>
          <c:w val="0.9070102262947527"/>
          <c:h val="0.82002111707006387"/>
        </c:manualLayout>
      </c:layout>
      <c:areaChart>
        <c:grouping val="standard"/>
        <c:varyColors val="0"/>
        <c:ser>
          <c:idx val="0"/>
          <c:order val="0"/>
          <c:tx>
            <c:strRef>
              <c:f>'1950 - 2050 freshwater use'!$E$11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tx2">
                <a:alpha val="69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numRef>
              <c:f>'1950 - 2050 freshwater use'!$A$12:$A$161</c:f>
              <c:numCache>
                <c:formatCode>General</c:formatCode>
                <c:ptCount val="150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  <c:pt idx="111">
                  <c:v>2012</c:v>
                </c:pt>
                <c:pt idx="112">
                  <c:v>2013</c:v>
                </c:pt>
                <c:pt idx="113">
                  <c:v>2014</c:v>
                </c:pt>
                <c:pt idx="114">
                  <c:v>2015</c:v>
                </c:pt>
                <c:pt idx="115">
                  <c:v>2016</c:v>
                </c:pt>
                <c:pt idx="116">
                  <c:v>2017</c:v>
                </c:pt>
                <c:pt idx="117">
                  <c:v>2018</c:v>
                </c:pt>
                <c:pt idx="118">
                  <c:v>2019</c:v>
                </c:pt>
                <c:pt idx="119">
                  <c:v>2020</c:v>
                </c:pt>
                <c:pt idx="120">
                  <c:v>2021</c:v>
                </c:pt>
                <c:pt idx="121">
                  <c:v>2022</c:v>
                </c:pt>
                <c:pt idx="122">
                  <c:v>2023</c:v>
                </c:pt>
                <c:pt idx="123">
                  <c:v>2024</c:v>
                </c:pt>
                <c:pt idx="124">
                  <c:v>2025</c:v>
                </c:pt>
                <c:pt idx="125">
                  <c:v>2026</c:v>
                </c:pt>
                <c:pt idx="126">
                  <c:v>2027</c:v>
                </c:pt>
                <c:pt idx="127">
                  <c:v>2028</c:v>
                </c:pt>
                <c:pt idx="128">
                  <c:v>2029</c:v>
                </c:pt>
                <c:pt idx="129">
                  <c:v>2030</c:v>
                </c:pt>
                <c:pt idx="130">
                  <c:v>2031</c:v>
                </c:pt>
                <c:pt idx="131">
                  <c:v>2032</c:v>
                </c:pt>
                <c:pt idx="132">
                  <c:v>2033</c:v>
                </c:pt>
                <c:pt idx="133">
                  <c:v>2034</c:v>
                </c:pt>
                <c:pt idx="134">
                  <c:v>2035</c:v>
                </c:pt>
                <c:pt idx="135">
                  <c:v>2036</c:v>
                </c:pt>
                <c:pt idx="136">
                  <c:v>2037</c:v>
                </c:pt>
                <c:pt idx="137">
                  <c:v>2038</c:v>
                </c:pt>
                <c:pt idx="138">
                  <c:v>2039</c:v>
                </c:pt>
                <c:pt idx="139">
                  <c:v>2040</c:v>
                </c:pt>
                <c:pt idx="140">
                  <c:v>2041</c:v>
                </c:pt>
                <c:pt idx="141">
                  <c:v>2042</c:v>
                </c:pt>
                <c:pt idx="142">
                  <c:v>2043</c:v>
                </c:pt>
                <c:pt idx="143">
                  <c:v>2044</c:v>
                </c:pt>
                <c:pt idx="144">
                  <c:v>2045</c:v>
                </c:pt>
                <c:pt idx="145">
                  <c:v>2046</c:v>
                </c:pt>
                <c:pt idx="146">
                  <c:v>2047</c:v>
                </c:pt>
                <c:pt idx="147">
                  <c:v>2048</c:v>
                </c:pt>
                <c:pt idx="148">
                  <c:v>2049</c:v>
                </c:pt>
                <c:pt idx="149">
                  <c:v>2050</c:v>
                </c:pt>
              </c:numCache>
            </c:numRef>
          </c:cat>
          <c:val>
            <c:numRef>
              <c:f>'1950 - 2050 freshwater use'!$E$12:$E$125</c:f>
              <c:numCache>
                <c:formatCode>General</c:formatCode>
                <c:ptCount val="114"/>
                <c:pt idx="0">
                  <c:v>0.6713069838731236</c:v>
                </c:pt>
                <c:pt idx="1">
                  <c:v>0.68516058251108736</c:v>
                </c:pt>
                <c:pt idx="2">
                  <c:v>0.65513488373680218</c:v>
                </c:pt>
                <c:pt idx="3">
                  <c:v>0.69957626895622493</c:v>
                </c:pt>
                <c:pt idx="4">
                  <c:v>0.70094686206071832</c:v>
                </c:pt>
                <c:pt idx="5">
                  <c:v>0.69660297759885648</c:v>
                </c:pt>
                <c:pt idx="6">
                  <c:v>0.73114477238560638</c:v>
                </c:pt>
                <c:pt idx="7">
                  <c:v>0.71947170122672588</c:v>
                </c:pt>
                <c:pt idx="8">
                  <c:v>0.72890139106925167</c:v>
                </c:pt>
                <c:pt idx="9">
                  <c:v>0.72129964714409733</c:v>
                </c:pt>
                <c:pt idx="10">
                  <c:v>0.74568072054029744</c:v>
                </c:pt>
                <c:pt idx="11">
                  <c:v>0.7670063469373597</c:v>
                </c:pt>
                <c:pt idx="12">
                  <c:v>0.81533019770606052</c:v>
                </c:pt>
                <c:pt idx="13">
                  <c:v>0.78661286543348097</c:v>
                </c:pt>
                <c:pt idx="14">
                  <c:v>0.79536168979445665</c:v>
                </c:pt>
                <c:pt idx="15">
                  <c:v>0.78723195202000651</c:v>
                </c:pt>
                <c:pt idx="16">
                  <c:v>0.77563980212980621</c:v>
                </c:pt>
                <c:pt idx="17">
                  <c:v>0.86609089316749666</c:v>
                </c:pt>
                <c:pt idx="18">
                  <c:v>0.83604622152640773</c:v>
                </c:pt>
                <c:pt idx="19">
                  <c:v>0.88450721376406949</c:v>
                </c:pt>
                <c:pt idx="20">
                  <c:v>0.8430700291618074</c:v>
                </c:pt>
                <c:pt idx="21">
                  <c:v>0.87184002472485678</c:v>
                </c:pt>
                <c:pt idx="22">
                  <c:v>0.87131481205597727</c:v>
                </c:pt>
                <c:pt idx="23">
                  <c:v>0.8890834808564545</c:v>
                </c:pt>
                <c:pt idx="24">
                  <c:v>0.92478710868464098</c:v>
                </c:pt>
                <c:pt idx="25">
                  <c:v>0.89778478242556625</c:v>
                </c:pt>
                <c:pt idx="26">
                  <c:v>0.94222675627418173</c:v>
                </c:pt>
                <c:pt idx="27">
                  <c:v>0.94821763674970705</c:v>
                </c:pt>
                <c:pt idx="28">
                  <c:v>0.97175209673013629</c:v>
                </c:pt>
                <c:pt idx="29">
                  <c:v>0.9539170322318351</c:v>
                </c:pt>
                <c:pt idx="30">
                  <c:v>0.93375270843790803</c:v>
                </c:pt>
                <c:pt idx="31">
                  <c:v>0.9750804076918913</c:v>
                </c:pt>
                <c:pt idx="32">
                  <c:v>0.94788005569640865</c:v>
                </c:pt>
                <c:pt idx="33">
                  <c:v>1.0012278474264966</c:v>
                </c:pt>
                <c:pt idx="34">
                  <c:v>1.0179671681662679</c:v>
                </c:pt>
                <c:pt idx="35">
                  <c:v>1.0301401398536874</c:v>
                </c:pt>
                <c:pt idx="36">
                  <c:v>1.0375217112795898</c:v>
                </c:pt>
                <c:pt idx="37">
                  <c:v>1.0686369174591599</c:v>
                </c:pt>
                <c:pt idx="38">
                  <c:v>1.1016948925114767</c:v>
                </c:pt>
                <c:pt idx="39">
                  <c:v>1.1100571008583313</c:v>
                </c:pt>
                <c:pt idx="40">
                  <c:v>1.1279673158736696</c:v>
                </c:pt>
                <c:pt idx="41">
                  <c:v>1.1189017250584263</c:v>
                </c:pt>
                <c:pt idx="42">
                  <c:v>1.1386615310387731</c:v>
                </c:pt>
                <c:pt idx="43">
                  <c:v>1.1426689496830578</c:v>
                </c:pt>
                <c:pt idx="44">
                  <c:v>1.1414818484184168</c:v>
                </c:pt>
                <c:pt idx="45">
                  <c:v>1.1777342015092607</c:v>
                </c:pt>
                <c:pt idx="46">
                  <c:v>1.1780840720499675</c:v>
                </c:pt>
                <c:pt idx="47">
                  <c:v>1.1839112224732613</c:v>
                </c:pt>
                <c:pt idx="48">
                  <c:v>1.1939985598182861</c:v>
                </c:pt>
                <c:pt idx="49">
                  <c:v>1.2265814926520577</c:v>
                </c:pt>
                <c:pt idx="50">
                  <c:v>1.3281063617123054</c:v>
                </c:pt>
                <c:pt idx="51">
                  <c:v>1.3790314175916354</c:v>
                </c:pt>
                <c:pt idx="52">
                  <c:v>1.3738047883856892</c:v>
                </c:pt>
                <c:pt idx="53">
                  <c:v>1.3726776616585197</c:v>
                </c:pt>
                <c:pt idx="54">
                  <c:v>1.4247732525378594</c:v>
                </c:pt>
                <c:pt idx="55">
                  <c:v>1.457353328545655</c:v>
                </c:pt>
                <c:pt idx="56">
                  <c:v>1.5672946943154027</c:v>
                </c:pt>
                <c:pt idx="57">
                  <c:v>1.5769233771816054</c:v>
                </c:pt>
                <c:pt idx="58">
                  <c:v>1.6383161884966744</c:v>
                </c:pt>
                <c:pt idx="59">
                  <c:v>1.7518566941730351</c:v>
                </c:pt>
                <c:pt idx="60">
                  <c:v>1.7653170948553321</c:v>
                </c:pt>
                <c:pt idx="61">
                  <c:v>1.8360140161426657</c:v>
                </c:pt>
                <c:pt idx="62">
                  <c:v>1.919424571799037</c:v>
                </c:pt>
                <c:pt idx="63">
                  <c:v>1.9466709630245251</c:v>
                </c:pt>
                <c:pt idx="64">
                  <c:v>2.0945293014200868</c:v>
                </c:pt>
                <c:pt idx="65">
                  <c:v>2.155354004442704</c:v>
                </c:pt>
                <c:pt idx="66">
                  <c:v>2.1331038248005258</c:v>
                </c:pt>
                <c:pt idx="67">
                  <c:v>2.3491502764574941</c:v>
                </c:pt>
                <c:pt idx="68">
                  <c:v>2.3587347375088896</c:v>
                </c:pt>
                <c:pt idx="69">
                  <c:v>2.3620574266807397</c:v>
                </c:pt>
                <c:pt idx="70">
                  <c:v>2.4357490101445505</c:v>
                </c:pt>
                <c:pt idx="71">
                  <c:v>2.5472328730872498</c:v>
                </c:pt>
                <c:pt idx="72">
                  <c:v>2.6063153316851455</c:v>
                </c:pt>
                <c:pt idx="73">
                  <c:v>2.7247543472023801</c:v>
                </c:pt>
                <c:pt idx="74">
                  <c:v>2.6382422682529931</c:v>
                </c:pt>
                <c:pt idx="75">
                  <c:v>2.7396881195492377</c:v>
                </c:pt>
                <c:pt idx="76">
                  <c:v>2.7905361679788352</c:v>
                </c:pt>
                <c:pt idx="77">
                  <c:v>2.9911320857533998</c:v>
                </c:pt>
                <c:pt idx="78">
                  <c:v>3.110120552704287</c:v>
                </c:pt>
                <c:pt idx="79">
                  <c:v>3.0734378386931622</c:v>
                </c:pt>
                <c:pt idx="80">
                  <c:v>3.0539742467034792</c:v>
                </c:pt>
                <c:pt idx="81">
                  <c:v>3.0671922075433224</c:v>
                </c:pt>
                <c:pt idx="82">
                  <c:v>3.033538895561902</c:v>
                </c:pt>
                <c:pt idx="83">
                  <c:v>3.1158207761361978</c:v>
                </c:pt>
                <c:pt idx="84">
                  <c:v>3.1287547013014025</c:v>
                </c:pt>
                <c:pt idx="85">
                  <c:v>3.233087696663552</c:v>
                </c:pt>
                <c:pt idx="86">
                  <c:v>3.2713901247593897</c:v>
                </c:pt>
                <c:pt idx="87">
                  <c:v>3.3384117920044112</c:v>
                </c:pt>
                <c:pt idx="88">
                  <c:v>3.3690484876204883</c:v>
                </c:pt>
                <c:pt idx="89">
                  <c:v>3.3213572981518049</c:v>
                </c:pt>
                <c:pt idx="90">
                  <c:v>3.41768760317452</c:v>
                </c:pt>
                <c:pt idx="91">
                  <c:v>3.319438058850714</c:v>
                </c:pt>
                <c:pt idx="92">
                  <c:v>3.3582491575990812</c:v>
                </c:pt>
                <c:pt idx="93">
                  <c:v>3.4640702032701443</c:v>
                </c:pt>
                <c:pt idx="94">
                  <c:v>3.4202129145624873</c:v>
                </c:pt>
                <c:pt idx="95">
                  <c:v>3.3388748619355471</c:v>
                </c:pt>
                <c:pt idx="96">
                  <c:v>3.4418591205376514</c:v>
                </c:pt>
                <c:pt idx="97">
                  <c:v>3.4957617116622952</c:v>
                </c:pt>
                <c:pt idx="98">
                  <c:v>3.6510481419072924</c:v>
                </c:pt>
                <c:pt idx="99">
                  <c:v>3.7859488903233567</c:v>
                </c:pt>
                <c:pt idx="100">
                  <c:v>3.861642393123577</c:v>
                </c:pt>
                <c:pt idx="101">
                  <c:v>3.8068575751507114</c:v>
                </c:pt>
                <c:pt idx="102">
                  <c:v>3.7230714363255939</c:v>
                </c:pt>
                <c:pt idx="103">
                  <c:v>3.8529735364878608</c:v>
                </c:pt>
                <c:pt idx="104">
                  <c:v>3.8274373772083736</c:v>
                </c:pt>
                <c:pt idx="105">
                  <c:v>3.9921993194486216</c:v>
                </c:pt>
                <c:pt idx="106">
                  <c:v>4.0036647984438076</c:v>
                </c:pt>
                <c:pt idx="107">
                  <c:v>3.9483262648623145</c:v>
                </c:pt>
                <c:pt idx="108">
                  <c:v>4.0729469849291196</c:v>
                </c:pt>
                <c:pt idx="109">
                  <c:v>3.8718861844816921</c:v>
                </c:pt>
                <c:pt idx="110">
                  <c:v>3.9003350383612689</c:v>
                </c:pt>
                <c:pt idx="111">
                  <c:v>3.9287838922408458</c:v>
                </c:pt>
                <c:pt idx="112">
                  <c:v>3.9572327461204226</c:v>
                </c:pt>
                <c:pt idx="113">
                  <c:v>3.9856815999999999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4-470E-9FDE-23E830BED830}"/>
            </c:ext>
          </c:extLst>
        </c:ser>
        <c:ser>
          <c:idx val="1"/>
          <c:order val="1"/>
          <c:tx>
            <c:strRef>
              <c:f>'1950 - 2050 freshwater use'!$F$11</c:f>
              <c:strCache>
                <c:ptCount val="1"/>
                <c:pt idx="0">
                  <c:v>Projection</c:v>
                </c:pt>
              </c:strCache>
            </c:strRef>
          </c:tx>
          <c:spPr>
            <a:solidFill>
              <a:schemeClr val="accent1">
                <a:lumMod val="50000"/>
                <a:alpha val="61000"/>
              </a:schemeClr>
            </a:solidFill>
            <a:ln w="25400">
              <a:noFill/>
            </a:ln>
            <a:effectLst/>
          </c:spPr>
          <c:cat>
            <c:numRef>
              <c:f>'1950 - 2050 freshwater use'!$A$12:$A$161</c:f>
              <c:numCache>
                <c:formatCode>General</c:formatCode>
                <c:ptCount val="150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  <c:pt idx="111">
                  <c:v>2012</c:v>
                </c:pt>
                <c:pt idx="112">
                  <c:v>2013</c:v>
                </c:pt>
                <c:pt idx="113">
                  <c:v>2014</c:v>
                </c:pt>
                <c:pt idx="114">
                  <c:v>2015</c:v>
                </c:pt>
                <c:pt idx="115">
                  <c:v>2016</c:v>
                </c:pt>
                <c:pt idx="116">
                  <c:v>2017</c:v>
                </c:pt>
                <c:pt idx="117">
                  <c:v>2018</c:v>
                </c:pt>
                <c:pt idx="118">
                  <c:v>2019</c:v>
                </c:pt>
                <c:pt idx="119">
                  <c:v>2020</c:v>
                </c:pt>
                <c:pt idx="120">
                  <c:v>2021</c:v>
                </c:pt>
                <c:pt idx="121">
                  <c:v>2022</c:v>
                </c:pt>
                <c:pt idx="122">
                  <c:v>2023</c:v>
                </c:pt>
                <c:pt idx="123">
                  <c:v>2024</c:v>
                </c:pt>
                <c:pt idx="124">
                  <c:v>2025</c:v>
                </c:pt>
                <c:pt idx="125">
                  <c:v>2026</c:v>
                </c:pt>
                <c:pt idx="126">
                  <c:v>2027</c:v>
                </c:pt>
                <c:pt idx="127">
                  <c:v>2028</c:v>
                </c:pt>
                <c:pt idx="128">
                  <c:v>2029</c:v>
                </c:pt>
                <c:pt idx="129">
                  <c:v>2030</c:v>
                </c:pt>
                <c:pt idx="130">
                  <c:v>2031</c:v>
                </c:pt>
                <c:pt idx="131">
                  <c:v>2032</c:v>
                </c:pt>
                <c:pt idx="132">
                  <c:v>2033</c:v>
                </c:pt>
                <c:pt idx="133">
                  <c:v>2034</c:v>
                </c:pt>
                <c:pt idx="134">
                  <c:v>2035</c:v>
                </c:pt>
                <c:pt idx="135">
                  <c:v>2036</c:v>
                </c:pt>
                <c:pt idx="136">
                  <c:v>2037</c:v>
                </c:pt>
                <c:pt idx="137">
                  <c:v>2038</c:v>
                </c:pt>
                <c:pt idx="138">
                  <c:v>2039</c:v>
                </c:pt>
                <c:pt idx="139">
                  <c:v>2040</c:v>
                </c:pt>
                <c:pt idx="140">
                  <c:v>2041</c:v>
                </c:pt>
                <c:pt idx="141">
                  <c:v>2042</c:v>
                </c:pt>
                <c:pt idx="142">
                  <c:v>2043</c:v>
                </c:pt>
                <c:pt idx="143">
                  <c:v>2044</c:v>
                </c:pt>
                <c:pt idx="144">
                  <c:v>2045</c:v>
                </c:pt>
                <c:pt idx="145">
                  <c:v>2046</c:v>
                </c:pt>
                <c:pt idx="146">
                  <c:v>2047</c:v>
                </c:pt>
                <c:pt idx="147">
                  <c:v>2048</c:v>
                </c:pt>
                <c:pt idx="148">
                  <c:v>2049</c:v>
                </c:pt>
                <c:pt idx="149">
                  <c:v>2050</c:v>
                </c:pt>
              </c:numCache>
            </c:numRef>
          </c:cat>
          <c:val>
            <c:numRef>
              <c:f>'1950 - 2050 freshwater use'!$F$12:$F$161</c:f>
              <c:numCache>
                <c:formatCode>General</c:formatCode>
                <c:ptCount val="15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3.9856815999999999</c:v>
                </c:pt>
                <c:pt idx="114">
                  <c:v>4.3654395360053257</c:v>
                </c:pt>
                <c:pt idx="115">
                  <c:v>4.4109968878624244</c:v>
                </c:pt>
                <c:pt idx="116">
                  <c:v>4.4565542397195088</c:v>
                </c:pt>
                <c:pt idx="117">
                  <c:v>4.5021115915765932</c:v>
                </c:pt>
                <c:pt idx="118">
                  <c:v>4.5476689434336919</c:v>
                </c:pt>
                <c:pt idx="119">
                  <c:v>4.5932262952907763</c:v>
                </c:pt>
                <c:pt idx="120">
                  <c:v>4.6387836471478749</c:v>
                </c:pt>
                <c:pt idx="121">
                  <c:v>4.6843409990049594</c:v>
                </c:pt>
                <c:pt idx="122">
                  <c:v>4.729898350862058</c:v>
                </c:pt>
                <c:pt idx="123">
                  <c:v>4.7754557027191424</c:v>
                </c:pt>
                <c:pt idx="124">
                  <c:v>4.8210130545762269</c:v>
                </c:pt>
                <c:pt idx="125">
                  <c:v>4.8665704064333255</c:v>
                </c:pt>
                <c:pt idx="126">
                  <c:v>4.9121277582904099</c:v>
                </c:pt>
                <c:pt idx="127">
                  <c:v>4.9576851101475086</c:v>
                </c:pt>
                <c:pt idx="128">
                  <c:v>5.003242462004593</c:v>
                </c:pt>
                <c:pt idx="129">
                  <c:v>5.0487998138616774</c:v>
                </c:pt>
                <c:pt idx="130">
                  <c:v>5.0943571657187761</c:v>
                </c:pt>
                <c:pt idx="131">
                  <c:v>5.1399145175758605</c:v>
                </c:pt>
                <c:pt idx="132">
                  <c:v>5.1854718694329591</c:v>
                </c:pt>
                <c:pt idx="133">
                  <c:v>5.2310292212900436</c:v>
                </c:pt>
                <c:pt idx="134">
                  <c:v>5.2765865731471422</c:v>
                </c:pt>
                <c:pt idx="135">
                  <c:v>5.3221439250042266</c:v>
                </c:pt>
                <c:pt idx="136">
                  <c:v>5.367701276861311</c:v>
                </c:pt>
                <c:pt idx="137">
                  <c:v>5.4132586287184097</c:v>
                </c:pt>
                <c:pt idx="138">
                  <c:v>5.4588159805754941</c:v>
                </c:pt>
                <c:pt idx="139">
                  <c:v>5.5043733324325927</c:v>
                </c:pt>
                <c:pt idx="140">
                  <c:v>5.5499306842896772</c:v>
                </c:pt>
                <c:pt idx="141">
                  <c:v>5.5954880361467616</c:v>
                </c:pt>
                <c:pt idx="142">
                  <c:v>5.6410453880038602</c:v>
                </c:pt>
                <c:pt idx="143">
                  <c:v>5.6866027398609447</c:v>
                </c:pt>
                <c:pt idx="144">
                  <c:v>5.7321600917180433</c:v>
                </c:pt>
                <c:pt idx="145">
                  <c:v>5.7777174435751277</c:v>
                </c:pt>
                <c:pt idx="146">
                  <c:v>5.8232747954322264</c:v>
                </c:pt>
                <c:pt idx="147">
                  <c:v>5.8688321472893108</c:v>
                </c:pt>
                <c:pt idx="148">
                  <c:v>5.9143894991463952</c:v>
                </c:pt>
                <c:pt idx="149">
                  <c:v>5.9599468510034939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E4-470E-9FDE-23E830BED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7386296"/>
        <c:axId val="717393184"/>
      </c:areaChart>
      <c:catAx>
        <c:axId val="71738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393184"/>
        <c:crosses val="autoZero"/>
        <c:auto val="1"/>
        <c:lblAlgn val="ctr"/>
        <c:lblOffset val="100"/>
        <c:tickLblSkip val="10"/>
        <c:noMultiLvlLbl val="0"/>
      </c:catAx>
      <c:valAx>
        <c:axId val="71739318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/>
                  <a:t>TRILION CUBIC METRES</a:t>
                </a:r>
              </a:p>
            </c:rich>
          </c:tx>
          <c:layout>
            <c:manualLayout>
              <c:xMode val="edge"/>
              <c:yMode val="edge"/>
              <c:x val="6.1514062871776461E-3"/>
              <c:y val="0.236337121006197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386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841372963523242"/>
          <c:y val="5.0958023713561958E-2"/>
          <c:w val="0.17751468505314133"/>
          <c:h val="5.9197870537497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2923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5846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8768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1691" algn="l" defTabSz="342923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4614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537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460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383" algn="l" defTabSz="3429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0082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There are three areas of the world facing the most ecological threats</a:t>
            </a:r>
          </a:p>
          <a:p>
            <a:pPr marL="628673" marR="0" lvl="1" indent="-285750" algn="l" defTabSz="6858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Sahel-Horn belt of Africa, from Mauritania to Somalia; </a:t>
            </a:r>
          </a:p>
          <a:p>
            <a:pPr marL="628673" marR="0" lvl="1" indent="-285750" algn="l" defTabSz="6858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Southern African belt, from Angola to Madagascar;  </a:t>
            </a:r>
          </a:p>
          <a:p>
            <a:pPr marL="628673" marR="0" lvl="1" indent="-285750" algn="l" defTabSz="6858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Middle East and Central Asian belt, from Syria to Pakistan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r>
              <a:rPr lang="en-AU" dirty="0"/>
              <a:t>Mention multiple</a:t>
            </a:r>
            <a:r>
              <a:rPr lang="en-AU" baseline="0" dirty="0"/>
              <a:t> threats are not good but the likely intensity of a single threat is more important, especially with low resilience – covered later in presentation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821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5328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The countries most at threat are ones with very low and deteriorating Positive  Peace.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The countries in this table are the ones which</a:t>
            </a:r>
            <a:r>
              <a:rPr lang="en-AU" baseline="0" dirty="0"/>
              <a:t> are likely to have the worst shocks with poor resilience 6 face water shocks, 13 population growth ( all greater than 100% in next 30 years) and 3 food security.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382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Droughts</a:t>
            </a:r>
            <a:r>
              <a:rPr lang="en-AU" baseline="0" dirty="0"/>
              <a:t> are the most common future natural disaster (12) followed by floods (8).  11 countries are in both tables with six at least doubling their population in the next 30 years.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6263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1351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The largest increases in population are in the low peace countries highlighting the relationship between peace and sustain</a:t>
            </a:r>
            <a:r>
              <a:rPr lang="en-AU" baseline="0" dirty="0"/>
              <a:t>ability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2403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3555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AU" sz="900" b="0" i="0" u="none" strike="noStrike" kern="1200" baseline="0" dirty="0">
                <a:solidFill>
                  <a:schemeClr val="tx1"/>
                </a:solidFill>
                <a:latin typeface="Calibri Light"/>
                <a:ea typeface="+mn-ea"/>
                <a:cs typeface="+mn-cs"/>
              </a:rPr>
              <a:t>There is now 60 per cent less freshwater available per person today than there was in the early 1960s. </a:t>
            </a:r>
          </a:p>
          <a:p>
            <a:r>
              <a:rPr lang="en-AU" sz="900" b="0" i="0" u="none" strike="noStrike" kern="1200" baseline="0" dirty="0">
                <a:solidFill>
                  <a:schemeClr val="tx1"/>
                </a:solidFill>
                <a:latin typeface="Calibri Light"/>
                <a:ea typeface="+mn-ea"/>
                <a:cs typeface="+mn-cs"/>
              </a:rPr>
              <a:t>The population is increasing faster than water availability.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8948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7877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596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049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7581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0749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079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952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558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Iraq and Uganda are the two countries receiving large climate related aid. Major countries with</a:t>
            </a:r>
            <a:r>
              <a:rPr lang="en-AU" baseline="0" dirty="0"/>
              <a:t> the highest risk that are not getting climate related aid are Pakistan</a:t>
            </a:r>
            <a:r>
              <a:rPr lang="en-AU" dirty="0"/>
              <a:t> and Ethiopia.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146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Iraq and Uganda are the two countries receiving large climate related aid. Major countries with</a:t>
            </a:r>
            <a:r>
              <a:rPr lang="en-AU" baseline="0" dirty="0"/>
              <a:t> the highest risk that are not getting climate related aid are Pakistan</a:t>
            </a:r>
            <a:r>
              <a:rPr lang="en-AU" dirty="0"/>
              <a:t> and Ethiopia.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8418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Iraq and Uganda are the two countries receiving large climate related aid. Major countries with</a:t>
            </a:r>
            <a:r>
              <a:rPr lang="en-AU" baseline="0" dirty="0"/>
              <a:t> the highest risk that are not getting climate related aid are Pakistan</a:t>
            </a:r>
            <a:r>
              <a:rPr lang="en-AU" dirty="0"/>
              <a:t> and Ethiopia.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138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There are likely to be three major migration routes because of ecological collapse. The first is Central America to US</a:t>
            </a:r>
            <a:r>
              <a:rPr lang="en-AU" baseline="0" dirty="0"/>
              <a:t> and a lesser degree to Canada. Africa to Europe and South Asia and MENA to Europe</a:t>
            </a:r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8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Iraq, Afghanistan and Syria are amongst the five least peaceful countries and in conflict.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14 countries are likely to double their population in the next 30 years, Niger</a:t>
            </a:r>
            <a:r>
              <a:rPr lang="en-AU" baseline="0" dirty="0"/>
              <a:t> will have the biggest increase at 171%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463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0E1C300-E394-AE48-8BC3-5B28FF0C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5FA107-CAB7-AC47-AA0D-BACC609BB717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CC59CD-9A3A-854E-8FCB-52427A558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6EE5E0-7535-3146-8B47-04F370A1AF73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386057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1F5E98-EA93-4646-8FE9-6F8ADA96BDA7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F950207-E600-5243-B80B-60985A0A7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7A67-15ED-4A6F-BF6B-794FA68661BF}" type="datetimeFigureOut">
              <a:rPr lang="en-AU" smtClean="0"/>
              <a:t>22/10/20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846" y="4768734"/>
            <a:ext cx="2057340" cy="273928"/>
          </a:xfrm>
          <a:prstGeom prst="rect">
            <a:avLst/>
          </a:prstGeom>
        </p:spPr>
        <p:txBody>
          <a:bodyPr/>
          <a:lstStyle/>
          <a:p>
            <a:fld id="{7E73F36F-83D5-4DDA-8206-6543BEC8A507}" type="slidenum">
              <a:rPr lang="en-AU" smtClean="0"/>
              <a:t>‹#›</a:t>
            </a:fld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D1806-0C1E-1C4D-8E67-D2055151E654}"/>
              </a:ext>
            </a:extLst>
          </p:cNvPr>
          <p:cNvSpPr/>
          <p:nvPr userDrawn="1"/>
        </p:nvSpPr>
        <p:spPr>
          <a:xfrm>
            <a:off x="431800" y="3145891"/>
            <a:ext cx="1347153" cy="897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498BC71-4A12-144D-80B3-4AA8FBE95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69" t="11113" r="21075" b="8447"/>
          <a:stretch/>
        </p:blipFill>
        <p:spPr>
          <a:xfrm>
            <a:off x="431800" y="3344332"/>
            <a:ext cx="1345130" cy="13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5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69" t="11113" r="21075" b="8447"/>
          <a:stretch/>
        </p:blipFill>
        <p:spPr>
          <a:xfrm>
            <a:off x="6764867" y="1584250"/>
            <a:ext cx="2297898" cy="22583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57146D4-C28F-904B-885A-6F8CA02330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69" t="11113" r="28375" b="31699"/>
          <a:stretch/>
        </p:blipFill>
        <p:spPr>
          <a:xfrm>
            <a:off x="4484537" y="1418491"/>
            <a:ext cx="4659464" cy="372659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40BB296-4317-4F48-A046-2F32A51BD0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0E1C300-E394-AE48-8BC3-5B28FF0C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5FA107-CAB7-AC47-AA0D-BACC609BB717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CC59CD-9A3A-854E-8FCB-52427A558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69" t="11113" r="18065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6EE5E0-7535-3146-8B47-04F370A1AF73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341964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1F5E98-EA93-4646-8FE9-6F8ADA96BDA7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F950207-E600-5243-B80B-60985A0A7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A7A67-15ED-4A6F-BF6B-794FA68661BF}" type="datetimeFigureOut">
              <a:rPr kumimoji="0" lang="en-AU" sz="4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</a:t>
            </a:fld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846" y="4768734"/>
            <a:ext cx="2057340" cy="2739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3F36F-83D5-4DDA-8206-6543BEC8A507}" type="slidenum">
              <a:rPr kumimoji="0" lang="en-AU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D1806-0C1E-1C4D-8E67-D2055151E654}"/>
              </a:ext>
            </a:extLst>
          </p:cNvPr>
          <p:cNvSpPr/>
          <p:nvPr userDrawn="1"/>
        </p:nvSpPr>
        <p:spPr>
          <a:xfrm>
            <a:off x="431800" y="3145891"/>
            <a:ext cx="1347153" cy="897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498BC71-4A12-144D-80B3-4AA8FBE95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69" t="11113" r="21075" b="8447"/>
          <a:stretch/>
        </p:blipFill>
        <p:spPr>
          <a:xfrm>
            <a:off x="431800" y="3344332"/>
            <a:ext cx="1345130" cy="13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1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69" t="11113" r="21075" b="8447"/>
          <a:stretch/>
        </p:blipFill>
        <p:spPr>
          <a:xfrm>
            <a:off x="6764867" y="1584250"/>
            <a:ext cx="2297898" cy="22583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57146D4-C28F-904B-885A-6F8CA02330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A25D38-B047-E346-B73C-91037EBBFDDE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EB04E-A6FF-EF41-AC01-33021DCF4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69" t="11113" r="28375" b="31699"/>
          <a:stretch/>
        </p:blipFill>
        <p:spPr>
          <a:xfrm>
            <a:off x="4484537" y="1418491"/>
            <a:ext cx="4659464" cy="372659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40BB296-4317-4F48-A046-2F32A51BD0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2235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14" y="273928"/>
            <a:ext cx="7886372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14" y="1369642"/>
            <a:ext cx="7886372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14" y="4768734"/>
            <a:ext cx="2057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3A7A67-15ED-4A6F-BF6B-794FA68661BF}" type="datetimeFigureOut">
              <a:rPr lang="en-AU" smtClean="0"/>
              <a:pPr/>
              <a:t>22/10/20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144" y="4768734"/>
            <a:ext cx="3085713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2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4234" r:id="rId2"/>
    <p:sldLayoutId id="2147484230" r:id="rId3"/>
    <p:sldLayoutId id="2147484235" r:id="rId4"/>
  </p:sldLayoutIdLst>
  <p:txStyles>
    <p:titleStyle>
      <a:lvl1pPr algn="l" defTabSz="342991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5748" indent="-85748" algn="l" defTabSz="3429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724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8739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00235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731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43226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22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18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1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9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91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487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983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479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974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47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96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14" y="273928"/>
            <a:ext cx="7886372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14" y="1369642"/>
            <a:ext cx="7886372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14" y="4768734"/>
            <a:ext cx="2057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A7A67-15ED-4A6F-BF6B-794FA68661BF}" type="datetimeFigureOut">
              <a:rPr kumimoji="0" lang="en-AU" sz="4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</a:t>
            </a:fld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144" y="4768734"/>
            <a:ext cx="3085713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9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</p:sldLayoutIdLst>
  <p:txStyles>
    <p:titleStyle>
      <a:lvl1pPr algn="l" defTabSz="342991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85748" indent="-85748" algn="l" defTabSz="3429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724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8739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00235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731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43226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22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18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14" indent="-85748" algn="l" defTabSz="342991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9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91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487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983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479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974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470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966" algn="l" defTabSz="342991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96;p333">
            <a:extLst>
              <a:ext uri="{FF2B5EF4-FFF2-40B4-BE49-F238E27FC236}">
                <a16:creationId xmlns:a16="http://schemas.microsoft.com/office/drawing/2014/main" id="{B8DE5347-C6C9-EC44-9D36-B4B72DEFD8DA}"/>
              </a:ext>
            </a:extLst>
          </p:cNvPr>
          <p:cNvSpPr txBox="1"/>
          <p:nvPr/>
        </p:nvSpPr>
        <p:spPr>
          <a:xfrm>
            <a:off x="431801" y="700088"/>
            <a:ext cx="220967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2020</a:t>
            </a:r>
            <a:endParaRPr sz="20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296;p333">
            <a:extLst>
              <a:ext uri="{FF2B5EF4-FFF2-40B4-BE49-F238E27FC236}">
                <a16:creationId xmlns:a16="http://schemas.microsoft.com/office/drawing/2014/main" id="{03A1584C-067A-3D4B-8B86-D33DA4EC1A0F}"/>
              </a:ext>
            </a:extLst>
          </p:cNvPr>
          <p:cNvSpPr txBox="1"/>
          <p:nvPr/>
        </p:nvSpPr>
        <p:spPr>
          <a:xfrm>
            <a:off x="409129" y="1361855"/>
            <a:ext cx="4661635" cy="216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AU" sz="6600" b="1" spc="-3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Ecological </a:t>
            </a:r>
          </a:p>
          <a:p>
            <a: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AU" sz="6600" b="1" spc="-3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Threat </a:t>
            </a:r>
          </a:p>
          <a:p>
            <a: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AU" sz="6600" b="1" spc="-3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Register</a:t>
            </a:r>
            <a:endParaRPr sz="6600" b="1" cap="none" spc="-3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578B4648-133E-7F48-AF26-3EB705C48DF8}"/>
              </a:ext>
            </a:extLst>
          </p:cNvPr>
          <p:cNvSpPr txBox="1"/>
          <p:nvPr/>
        </p:nvSpPr>
        <p:spPr>
          <a:xfrm>
            <a:off x="431801" y="4000650"/>
            <a:ext cx="545189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1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Ecological Threats,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1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and Peace</a:t>
            </a:r>
            <a:endParaRPr sz="16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9AC453-A7F3-1046-AE6B-273C05FF34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12913" b="20313"/>
          <a:stretch/>
        </p:blipFill>
        <p:spPr>
          <a:xfrm>
            <a:off x="167474" y="977028"/>
            <a:ext cx="8714968" cy="3180103"/>
          </a:xfrm>
          <a:prstGeom prst="rect">
            <a:avLst/>
          </a:prstGeom>
        </p:spPr>
      </p:pic>
      <p:sp>
        <p:nvSpPr>
          <p:cNvPr id="7" name="Google Shape;2296;p333">
            <a:extLst>
              <a:ext uri="{FF2B5EF4-FFF2-40B4-BE49-F238E27FC236}">
                <a16:creationId xmlns:a16="http://schemas.microsoft.com/office/drawing/2014/main" id="{A2635EC1-5BDE-E940-BFEE-8A561D0159E6}"/>
              </a:ext>
            </a:extLst>
          </p:cNvPr>
          <p:cNvSpPr txBox="1"/>
          <p:nvPr/>
        </p:nvSpPr>
        <p:spPr>
          <a:xfrm>
            <a:off x="167474" y="195074"/>
            <a:ext cx="7702672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Ecological Threat Register and Resilience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BCE84-6B76-D441-A45C-100689AC6B67}"/>
              </a:ext>
            </a:extLst>
          </p:cNvPr>
          <p:cNvSpPr txBox="1"/>
          <p:nvPr/>
        </p:nvSpPr>
        <p:spPr>
          <a:xfrm>
            <a:off x="75935" y="408363"/>
            <a:ext cx="8111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Countries with low resilience and severe shocks are most at threat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02BC8-11D1-374A-9897-DAD7B8E62B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81736" r="62769" b="7894"/>
          <a:stretch/>
        </p:blipFill>
        <p:spPr>
          <a:xfrm>
            <a:off x="1801640" y="4065006"/>
            <a:ext cx="4698748" cy="72427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144806" y="2171700"/>
            <a:ext cx="793376" cy="773206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915514" y="1937497"/>
            <a:ext cx="320720" cy="917846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267864" y="1937497"/>
            <a:ext cx="925902" cy="383009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0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7702672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billion people live in countries facing four or more threats.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89" y="744822"/>
            <a:ext cx="5576258" cy="4114397"/>
          </a:xfrm>
          <a:prstGeom prst="rect">
            <a:avLst/>
          </a:prstGeom>
        </p:spPr>
      </p:pic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469523"/>
            <a:ext cx="7702672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Ten of the 19 most exposed countries to ecological threats are among the world’s 40 least peaceful countries. </a:t>
            </a:r>
          </a:p>
        </p:txBody>
      </p:sp>
    </p:spTree>
    <p:extLst>
      <p:ext uri="{BB962C8B-B14F-4D97-AF65-F5344CB8AC3E}">
        <p14:creationId xmlns:p14="http://schemas.microsoft.com/office/powerpoint/2010/main" val="2091576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6530" y="1835106"/>
            <a:ext cx="1406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</a:t>
            </a:r>
          </a:p>
        </p:txBody>
      </p:sp>
      <p:sp>
        <p:nvSpPr>
          <p:cNvPr id="7" name="Google Shape;2296;p333">
            <a:extLst>
              <a:ext uri="{FF2B5EF4-FFF2-40B4-BE49-F238E27FC236}">
                <a16:creationId xmlns:a16="http://schemas.microsoft.com/office/drawing/2014/main" id="{F9BFA5FD-1C3B-0343-AB70-20AAE86E2420}"/>
              </a:ext>
            </a:extLst>
          </p:cNvPr>
          <p:cNvSpPr txBox="1"/>
          <p:nvPr/>
        </p:nvSpPr>
        <p:spPr>
          <a:xfrm>
            <a:off x="167474" y="195074"/>
            <a:ext cx="7702672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Global Distribution of Ecological Threats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D2602-CA06-BE47-B3DE-D9AEA94C2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75298" r="64522" b="18310"/>
          <a:stretch/>
        </p:blipFill>
        <p:spPr>
          <a:xfrm>
            <a:off x="2099003" y="4120055"/>
            <a:ext cx="4567621" cy="683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2" y="645506"/>
            <a:ext cx="8776447" cy="40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Tx/>
              <a:buNone/>
              <a:tabLst/>
              <a:defRPr/>
            </a:pPr>
            <a:endParaRPr kumimoji="0" sz="2251" b="1" i="0" u="none" strike="noStrike" kern="1200" cap="none" spc="0" normalizeH="0" baseline="0" noProof="0" dirty="0">
              <a:ln>
                <a:noFill/>
              </a:ln>
              <a:solidFill>
                <a:srgbClr val="0681C4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1799" y="1523409"/>
            <a:ext cx="7332134" cy="16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600"/>
              <a:buFontTx/>
              <a:buNone/>
              <a:tabLst/>
              <a:defRPr/>
            </a:pPr>
            <a:r>
              <a:rPr kumimoji="0" lang="en-US" sz="70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Resilience &amp;</a:t>
            </a:r>
          </a:p>
          <a:p>
            <a:pPr marL="0" marR="0" lvl="0" indent="0" algn="l" defTabSz="68584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600"/>
              <a:buFontTx/>
              <a:buNone/>
              <a:tabLst/>
              <a:defRPr/>
            </a:pPr>
            <a:r>
              <a:rPr kumimoji="0" lang="en-US" sz="70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Positive Peace</a:t>
            </a:r>
            <a:endParaRPr kumimoji="0" sz="70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1800" y="1001596"/>
            <a:ext cx="639916" cy="3244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600"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02.</a:t>
            </a:r>
            <a:endParaRPr kumimoji="0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40957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591059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Resilience &amp; Positive Peace – Key Findings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62889F-BFE6-BD41-B983-688671AB52EC}"/>
              </a:ext>
            </a:extLst>
          </p:cNvPr>
          <p:cNvGrpSpPr/>
          <p:nvPr/>
        </p:nvGrpSpPr>
        <p:grpSpPr>
          <a:xfrm>
            <a:off x="439032" y="1017834"/>
            <a:ext cx="6803701" cy="315493"/>
            <a:chOff x="439354" y="1345843"/>
            <a:chExt cx="6803701" cy="315493"/>
          </a:xfrm>
        </p:grpSpPr>
        <p:sp>
          <p:nvSpPr>
            <p:cNvPr id="13" name="TextBox 12"/>
            <p:cNvSpPr txBox="1"/>
            <p:nvPr/>
          </p:nvSpPr>
          <p:spPr>
            <a:xfrm>
              <a:off x="633410" y="1345843"/>
              <a:ext cx="6609645" cy="315493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Positive Peace is used as the measure of resilience. 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F4E7951-B0A3-7F4D-8E2F-25B1C319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30536-7FBD-EA49-ABA1-B58F5AAC6F91}"/>
              </a:ext>
            </a:extLst>
          </p:cNvPr>
          <p:cNvGrpSpPr/>
          <p:nvPr/>
        </p:nvGrpSpPr>
        <p:grpSpPr>
          <a:xfrm>
            <a:off x="434662" y="1632729"/>
            <a:ext cx="6833472" cy="561714"/>
            <a:chOff x="435142" y="1760784"/>
            <a:chExt cx="6833472" cy="561714"/>
          </a:xfrm>
        </p:grpSpPr>
        <p:sp>
          <p:nvSpPr>
            <p:cNvPr id="15" name="TextBox 14"/>
            <p:cNvSpPr txBox="1"/>
            <p:nvPr/>
          </p:nvSpPr>
          <p:spPr>
            <a:xfrm>
              <a:off x="690148" y="1760784"/>
              <a:ext cx="6578466" cy="561714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Roughly three out of every four countries has improved its Positive Peace in the last decade. 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C3D099E-DE59-514D-B078-68072D3D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401684" y="2452964"/>
            <a:ext cx="6864112" cy="315493"/>
            <a:chOff x="435142" y="2834133"/>
            <a:chExt cx="6864112" cy="315493"/>
          </a:xfrm>
        </p:grpSpPr>
        <p:sp>
          <p:nvSpPr>
            <p:cNvPr id="33" name="TextBox 32"/>
            <p:cNvSpPr txBox="1"/>
            <p:nvPr/>
          </p:nvSpPr>
          <p:spPr>
            <a:xfrm>
              <a:off x="685936" y="2834133"/>
              <a:ext cx="6613318" cy="315493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Positive Peace is associated with other highly desirable qualities:</a:t>
              </a:r>
            </a:p>
          </p:txBody>
        </p:sp>
        <p:pic>
          <p:nvPicPr>
            <p:cNvPr id="34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401684" y="4105568"/>
            <a:ext cx="7335959" cy="315493"/>
            <a:chOff x="435142" y="2834133"/>
            <a:chExt cx="7120665" cy="315493"/>
          </a:xfrm>
        </p:grpSpPr>
        <p:sp>
          <p:nvSpPr>
            <p:cNvPr id="24" name="TextBox 23"/>
            <p:cNvSpPr txBox="1"/>
            <p:nvPr/>
          </p:nvSpPr>
          <p:spPr>
            <a:xfrm>
              <a:off x="685935" y="2834133"/>
              <a:ext cx="6869872" cy="315493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Positive Peace deficits good predictor of substantial falls in peace</a:t>
              </a:r>
            </a:p>
          </p:txBody>
        </p:sp>
        <p:pic>
          <p:nvPicPr>
            <p:cNvPr id="25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048871" y="2873564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AU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per capita income, 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AU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ecological performance, 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AU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measures of well being. 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AU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inclusion</a:t>
            </a:r>
          </a:p>
        </p:txBody>
      </p:sp>
    </p:spTree>
    <p:extLst>
      <p:ext uri="{BB962C8B-B14F-4D97-AF65-F5344CB8AC3E}">
        <p14:creationId xmlns:p14="http://schemas.microsoft.com/office/powerpoint/2010/main" val="590476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22899"/>
            <a:ext cx="699904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 scarcity hotspots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16050" y="881560"/>
          <a:ext cx="5485509" cy="3929058"/>
        </p:xfrm>
        <a:graphic>
          <a:graphicData uri="http://schemas.openxmlformats.org/drawingml/2006/table">
            <a:tbl>
              <a:tblPr/>
              <a:tblGrid>
                <a:gridCol w="1077334">
                  <a:extLst>
                    <a:ext uri="{9D8B030D-6E8A-4147-A177-3AD203B41FA5}">
                      <a16:colId xmlns:a16="http://schemas.microsoft.com/office/drawing/2014/main" val="3151909114"/>
                    </a:ext>
                  </a:extLst>
                </a:gridCol>
                <a:gridCol w="553493">
                  <a:extLst>
                    <a:ext uri="{9D8B030D-6E8A-4147-A177-3AD203B41FA5}">
                      <a16:colId xmlns:a16="http://schemas.microsoft.com/office/drawing/2014/main" val="1072766016"/>
                    </a:ext>
                  </a:extLst>
                </a:gridCol>
                <a:gridCol w="1077334">
                  <a:extLst>
                    <a:ext uri="{9D8B030D-6E8A-4147-A177-3AD203B41FA5}">
                      <a16:colId xmlns:a16="http://schemas.microsoft.com/office/drawing/2014/main" val="719348743"/>
                    </a:ext>
                  </a:extLst>
                </a:gridCol>
                <a:gridCol w="622680">
                  <a:extLst>
                    <a:ext uri="{9D8B030D-6E8A-4147-A177-3AD203B41FA5}">
                      <a16:colId xmlns:a16="http://schemas.microsoft.com/office/drawing/2014/main" val="1466894071"/>
                    </a:ext>
                  </a:extLst>
                </a:gridCol>
                <a:gridCol w="1077334">
                  <a:extLst>
                    <a:ext uri="{9D8B030D-6E8A-4147-A177-3AD203B41FA5}">
                      <a16:colId xmlns:a16="http://schemas.microsoft.com/office/drawing/2014/main" val="866136363"/>
                    </a:ext>
                  </a:extLst>
                </a:gridCol>
                <a:gridCol w="1077334">
                  <a:extLst>
                    <a:ext uri="{9D8B030D-6E8A-4147-A177-3AD203B41FA5}">
                      <a16:colId xmlns:a16="http://schemas.microsoft.com/office/drawing/2014/main" val="1031326282"/>
                    </a:ext>
                  </a:extLst>
                </a:gridCol>
              </a:tblGrid>
              <a:tr h="145521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 Depletion Count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Highest Threat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 Peace Status in 2018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745524"/>
                  </a:ext>
                </a:extLst>
              </a:tr>
              <a:tr h="1455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 Peace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(Millions)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7976"/>
                  </a:ext>
                </a:extLst>
              </a:tr>
              <a:tr h="15158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2009 to 2018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6" marR="6296" marT="629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148318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Afghanistan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Stress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Marginal Improvement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6609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Iraq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Stress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Marginal Improvement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6623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Eswatini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Security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Moderate Improvement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2090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Yemen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Stress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Deterioration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121740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Mozambique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Growth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Deterioration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87489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Angola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Growth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Marginal Improvement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06340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African Republic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Security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Deterioration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919346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Eritrea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Growth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Deterioration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109976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Chad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Growth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Marginal Improvement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895016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Security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Deterioration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307640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Ethiopia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Growth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Broadly Stable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479763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Liberia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Growth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Broadly Stable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229622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Growth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Moderate Improvement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728180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Madagascar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Growth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Broadly Stable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36761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Stress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Marginal Improvement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220.9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700406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Republic of the Congo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Growth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Broadly Stable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29166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Syria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Stress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Deterioration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56542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Tajikistan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Growth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Marginal Improvement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843271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Timor-Leste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Stress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Marginal Improvement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074500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Uganda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Growth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Broadly Stable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626374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Zambia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Growth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Broadly Stable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293350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Zimbabwe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Growth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Moderate Improvement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787769"/>
                  </a:ext>
                </a:extLst>
              </a:tr>
              <a:tr h="151584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745.7</a:t>
                      </a:r>
                    </a:p>
                  </a:txBody>
                  <a:tcPr marL="6296" marR="6296" marT="62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145322"/>
                  </a:ext>
                </a:extLst>
              </a:tr>
            </a:tbl>
          </a:graphicData>
        </a:graphic>
      </p:graphicFrame>
      <p:sp>
        <p:nvSpPr>
          <p:cNvPr id="4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398198"/>
            <a:ext cx="7267544" cy="42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746 million people live in countries with very low capacity to deal with resource depletion threats such as rapid population growth, water stress and food insecurity.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23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699904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Natural distater hotspots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092910"/>
              </p:ext>
            </p:extLst>
          </p:nvPr>
        </p:nvGraphicFramePr>
        <p:xfrm>
          <a:off x="1504950" y="757970"/>
          <a:ext cx="4762041" cy="4106383"/>
        </p:xfrm>
        <a:graphic>
          <a:graphicData uri="http://schemas.openxmlformats.org/drawingml/2006/table">
            <a:tbl>
              <a:tblPr/>
              <a:tblGrid>
                <a:gridCol w="1368099">
                  <a:extLst>
                    <a:ext uri="{9D8B030D-6E8A-4147-A177-3AD203B41FA5}">
                      <a16:colId xmlns:a16="http://schemas.microsoft.com/office/drawing/2014/main" val="2071645774"/>
                    </a:ext>
                  </a:extLst>
                </a:gridCol>
                <a:gridCol w="505145">
                  <a:extLst>
                    <a:ext uri="{9D8B030D-6E8A-4147-A177-3AD203B41FA5}">
                      <a16:colId xmlns:a16="http://schemas.microsoft.com/office/drawing/2014/main" val="2842047671"/>
                    </a:ext>
                  </a:extLst>
                </a:gridCol>
                <a:gridCol w="505145">
                  <a:extLst>
                    <a:ext uri="{9D8B030D-6E8A-4147-A177-3AD203B41FA5}">
                      <a16:colId xmlns:a16="http://schemas.microsoft.com/office/drawing/2014/main" val="538166406"/>
                    </a:ext>
                  </a:extLst>
                </a:gridCol>
                <a:gridCol w="505145">
                  <a:extLst>
                    <a:ext uri="{9D8B030D-6E8A-4147-A177-3AD203B41FA5}">
                      <a16:colId xmlns:a16="http://schemas.microsoft.com/office/drawing/2014/main" val="1826894519"/>
                    </a:ext>
                  </a:extLst>
                </a:gridCol>
                <a:gridCol w="1313069">
                  <a:extLst>
                    <a:ext uri="{9D8B030D-6E8A-4147-A177-3AD203B41FA5}">
                      <a16:colId xmlns:a16="http://schemas.microsoft.com/office/drawing/2014/main" val="1645086021"/>
                    </a:ext>
                  </a:extLst>
                </a:gridCol>
                <a:gridCol w="565438">
                  <a:extLst>
                    <a:ext uri="{9D8B030D-6E8A-4147-A177-3AD203B41FA5}">
                      <a16:colId xmlns:a16="http://schemas.microsoft.com/office/drawing/2014/main" val="731111935"/>
                    </a:ext>
                  </a:extLst>
                </a:gridCol>
              </a:tblGrid>
              <a:tr h="29233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6262" marR="6262" marT="626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Disaster Count</a:t>
                      </a:r>
                    </a:p>
                  </a:txBody>
                  <a:tcPr marL="6262" marR="6262" marT="626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Highest Threat</a:t>
                      </a:r>
                    </a:p>
                  </a:txBody>
                  <a:tcPr marL="6262" marR="6262" marT="626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 Peace Status in 2018</a:t>
                      </a:r>
                    </a:p>
                  </a:txBody>
                  <a:tcPr marL="6262" marR="6262" marT="626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</a:t>
                      </a:r>
                    </a:p>
                  </a:txBody>
                  <a:tcPr marL="6262" marR="6262" marT="626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6262" marR="6262" marT="626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806311"/>
                  </a:ext>
                </a:extLst>
              </a:tr>
              <a:tr h="26536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 Peace</a:t>
                      </a:r>
                    </a:p>
                  </a:txBody>
                  <a:tcPr marL="6262" marR="6262" marT="62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(Millions)</a:t>
                      </a:r>
                    </a:p>
                  </a:txBody>
                  <a:tcPr marL="6262" marR="6262" marT="62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72023"/>
                  </a:ext>
                </a:extLst>
              </a:tr>
              <a:tr h="21942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2009 to 2018</a:t>
                      </a:r>
                    </a:p>
                  </a:txBody>
                  <a:tcPr marL="6262" marR="6262" marT="62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2" marR="6262" marT="62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417478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Mozambique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Deterioration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03093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Afghanistan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Marginal Improvement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36021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Bangladesh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Marginal Improvement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164.7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05346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Chad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Marginal Improvement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847044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Ethiopia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Broadly Stable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622036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Deterioration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957054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Moderate Improvement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81693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Madagascar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Cyclone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Broadly Stable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501887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Malawi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Broadly Stable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00389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Deterioration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285471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Mauritania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Deterioration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287025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Niger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Marginal Improvement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05076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Korea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Broadly Stable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969063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Marginal Improvement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220.9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11683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Somalia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Broadly Stable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73399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Sudan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Broadly Stable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99665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Syria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Deterioration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66737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Tajikistan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Marginal Improvement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521025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Uganda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Broadly Stable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010046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Uzbekistan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Moderate Improvement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226226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Zimbabwe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Droughts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Moderate Improvement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479221"/>
                  </a:ext>
                </a:extLst>
              </a:tr>
              <a:tr h="1513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DA969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1,027.5 </a:t>
                      </a:r>
                    </a:p>
                  </a:txBody>
                  <a:tcPr marL="6262" marR="6262" marT="62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722138"/>
                  </a:ext>
                </a:extLst>
              </a:tr>
            </a:tbl>
          </a:graphicData>
        </a:graphic>
      </p:graphicFrame>
      <p:sp>
        <p:nvSpPr>
          <p:cNvPr id="4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3" y="463217"/>
            <a:ext cx="7286463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than one billion people live in countries with high exposure to natural disasters and very low resilience.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23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1799" y="1523409"/>
            <a:ext cx="7332134" cy="16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Resource </a:t>
            </a:r>
          </a:p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scarcity</a:t>
            </a:r>
            <a:endParaRPr sz="7000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1800" y="1001596"/>
            <a:ext cx="639916" cy="3244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03.</a:t>
            </a:r>
            <a:endParaRPr sz="3600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18729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growth – Key Findings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62889F-BFE6-BD41-B983-688671AB52EC}"/>
              </a:ext>
            </a:extLst>
          </p:cNvPr>
          <p:cNvGrpSpPr/>
          <p:nvPr/>
        </p:nvGrpSpPr>
        <p:grpSpPr>
          <a:xfrm>
            <a:off x="439354" y="1345843"/>
            <a:ext cx="6286401" cy="315493"/>
            <a:chOff x="439354" y="1345843"/>
            <a:chExt cx="6286401" cy="315493"/>
          </a:xfrm>
        </p:grpSpPr>
        <p:sp>
          <p:nvSpPr>
            <p:cNvPr id="13" name="TextBox 12"/>
            <p:cNvSpPr txBox="1"/>
            <p:nvPr/>
          </p:nvSpPr>
          <p:spPr>
            <a:xfrm>
              <a:off x="633411" y="1345843"/>
              <a:ext cx="6092344" cy="315493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lvl="0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Global population is projected to reach 10 billion by 2050. </a:t>
              </a:r>
              <a:endParaRPr lang="en-A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F4E7951-B0A3-7F4D-8E2F-25B1C319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30536-7FBD-EA49-ABA1-B58F5AAC6F91}"/>
              </a:ext>
            </a:extLst>
          </p:cNvPr>
          <p:cNvGrpSpPr/>
          <p:nvPr/>
        </p:nvGrpSpPr>
        <p:grpSpPr>
          <a:xfrm>
            <a:off x="439354" y="1938024"/>
            <a:ext cx="6194210" cy="807936"/>
            <a:chOff x="435142" y="1760784"/>
            <a:chExt cx="6194210" cy="807936"/>
          </a:xfrm>
        </p:grpSpPr>
        <p:sp>
          <p:nvSpPr>
            <p:cNvPr id="15" name="TextBox 14"/>
            <p:cNvSpPr txBox="1"/>
            <p:nvPr/>
          </p:nvSpPr>
          <p:spPr>
            <a:xfrm>
              <a:off x="690148" y="1760784"/>
              <a:ext cx="5939204" cy="80793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By 2050, the 40 least peaceful countries will have an additional 1.3 billion people and will be home to more than half of the world’s population.</a:t>
              </a:r>
              <a:endParaRPr lang="en-A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C3D099E-DE59-514D-B078-68072D3D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95B324-8171-594B-B783-C3CFAA6B4510}"/>
              </a:ext>
            </a:extLst>
          </p:cNvPr>
          <p:cNvGrpSpPr/>
          <p:nvPr/>
        </p:nvGrpSpPr>
        <p:grpSpPr>
          <a:xfrm>
            <a:off x="439354" y="2967004"/>
            <a:ext cx="6365858" cy="584775"/>
            <a:chOff x="435142" y="2143522"/>
            <a:chExt cx="6365858" cy="584775"/>
          </a:xfrm>
        </p:grpSpPr>
        <p:sp>
          <p:nvSpPr>
            <p:cNvPr id="29" name="TextBox 28"/>
            <p:cNvSpPr txBox="1"/>
            <p:nvPr/>
          </p:nvSpPr>
          <p:spPr>
            <a:xfrm>
              <a:off x="596812" y="2143522"/>
              <a:ext cx="6204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17 countries in sub-Saharan Africa are projected to double their population by 2050, making it the fastest growing region globally.</a:t>
              </a:r>
              <a:endParaRPr lang="en-A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11A1A09-BD01-DD46-9A9D-BD78D426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234792"/>
              <a:ext cx="120822" cy="191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871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205200" y="65597"/>
            <a:ext cx="7914035" cy="34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AU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2050, the 40 least peaceful countries will have an additional 1.3 billion people.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519159"/>
              </p:ext>
            </p:extLst>
          </p:nvPr>
        </p:nvGraphicFramePr>
        <p:xfrm>
          <a:off x="673100" y="835823"/>
          <a:ext cx="7567159" cy="387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2075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Economics and Peace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62889F-BFE6-BD41-B983-688671AB52EC}"/>
              </a:ext>
            </a:extLst>
          </p:cNvPr>
          <p:cNvGrpSpPr/>
          <p:nvPr/>
        </p:nvGrpSpPr>
        <p:grpSpPr>
          <a:xfrm>
            <a:off x="439354" y="968652"/>
            <a:ext cx="2587625" cy="1146490"/>
            <a:chOff x="439354" y="1345842"/>
            <a:chExt cx="2587625" cy="1146490"/>
          </a:xfrm>
        </p:grpSpPr>
        <p:sp>
          <p:nvSpPr>
            <p:cNvPr id="13" name="TextBox 12"/>
            <p:cNvSpPr txBox="1"/>
            <p:nvPr/>
          </p:nvSpPr>
          <p:spPr>
            <a:xfrm>
              <a:off x="633411" y="1345842"/>
              <a:ext cx="2393568" cy="1146490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Research used extensively by organisations, including the OECD, Commonwealth Secretariat, World Bank and the United Nations. 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F4E7951-B0A3-7F4D-8E2F-25B1C319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30536-7FBD-EA49-ABA1-B58F5AAC6F91}"/>
              </a:ext>
            </a:extLst>
          </p:cNvPr>
          <p:cNvGrpSpPr/>
          <p:nvPr/>
        </p:nvGrpSpPr>
        <p:grpSpPr>
          <a:xfrm>
            <a:off x="439354" y="2339133"/>
            <a:ext cx="2653338" cy="500159"/>
            <a:chOff x="435142" y="1743211"/>
            <a:chExt cx="2653338" cy="500159"/>
          </a:xfrm>
        </p:grpSpPr>
        <p:sp>
          <p:nvSpPr>
            <p:cNvPr id="15" name="TextBox 14"/>
            <p:cNvSpPr txBox="1"/>
            <p:nvPr/>
          </p:nvSpPr>
          <p:spPr>
            <a:xfrm>
              <a:off x="633411" y="1743211"/>
              <a:ext cx="2455069" cy="500159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Work is included in 1,000s of university courses</a:t>
              </a:r>
              <a:endPara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C3D099E-DE59-514D-B078-68072D3D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95B324-8171-594B-B783-C3CFAA6B4510}"/>
              </a:ext>
            </a:extLst>
          </p:cNvPr>
          <p:cNvGrpSpPr/>
          <p:nvPr/>
        </p:nvGrpSpPr>
        <p:grpSpPr>
          <a:xfrm>
            <a:off x="439354" y="3098035"/>
            <a:ext cx="2503021" cy="738664"/>
            <a:chOff x="435142" y="2143522"/>
            <a:chExt cx="2503021" cy="738664"/>
          </a:xfrm>
        </p:grpSpPr>
        <p:sp>
          <p:nvSpPr>
            <p:cNvPr id="29" name="TextBox 28"/>
            <p:cNvSpPr txBox="1"/>
            <p:nvPr/>
          </p:nvSpPr>
          <p:spPr>
            <a:xfrm>
              <a:off x="596812" y="2143522"/>
              <a:ext cx="23413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Over 500,000 downloads of IEP reports in the last 12 months</a:t>
              </a:r>
              <a:endPara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11A1A09-BD01-DD46-9A9D-BD78D426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234792"/>
              <a:ext cx="120822" cy="19117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46A773-C86D-8B4C-BCB1-969625386585}"/>
              </a:ext>
            </a:extLst>
          </p:cNvPr>
          <p:cNvGrpSpPr/>
          <p:nvPr/>
        </p:nvGrpSpPr>
        <p:grpSpPr>
          <a:xfrm>
            <a:off x="3254743" y="920537"/>
            <a:ext cx="1694556" cy="1645350"/>
            <a:chOff x="3489693" y="1048533"/>
            <a:chExt cx="1694556" cy="16453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C0A1D8-04C9-DC40-92BA-5A2DB3EC8131}"/>
                </a:ext>
              </a:extLst>
            </p:cNvPr>
            <p:cNvSpPr/>
            <p:nvPr/>
          </p:nvSpPr>
          <p:spPr>
            <a:xfrm>
              <a:off x="3489693" y="1048533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Google Shape;2296;p333">
              <a:extLst>
                <a:ext uri="{FF2B5EF4-FFF2-40B4-BE49-F238E27FC236}">
                  <a16:creationId xmlns:a16="http://schemas.microsoft.com/office/drawing/2014/main" id="{663D56AF-9507-DC46-8854-9AE88759EA1A}"/>
                </a:ext>
              </a:extLst>
            </p:cNvPr>
            <p:cNvSpPr txBox="1"/>
            <p:nvPr/>
          </p:nvSpPr>
          <p:spPr>
            <a:xfrm>
              <a:off x="3489693" y="1565465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16</a:t>
              </a: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BN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E2F830-3FE7-7D40-B87B-E61DC112B239}"/>
                </a:ext>
              </a:extLst>
            </p:cNvPr>
            <p:cNvSpPr txBox="1"/>
            <p:nvPr/>
          </p:nvSpPr>
          <p:spPr>
            <a:xfrm>
              <a:off x="3489693" y="1982094"/>
              <a:ext cx="1694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2019 MEDIA REACH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070481-2A48-C44B-B6C2-55EA2F1FDDB3}"/>
              </a:ext>
            </a:extLst>
          </p:cNvPr>
          <p:cNvGrpSpPr/>
          <p:nvPr/>
        </p:nvGrpSpPr>
        <p:grpSpPr>
          <a:xfrm>
            <a:off x="5042444" y="920537"/>
            <a:ext cx="1694556" cy="1645350"/>
            <a:chOff x="5277394" y="1048533"/>
            <a:chExt cx="1694556" cy="16453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53D1043-CD2E-324D-A456-9BD8FBFAE1C4}"/>
                </a:ext>
              </a:extLst>
            </p:cNvPr>
            <p:cNvSpPr/>
            <p:nvPr/>
          </p:nvSpPr>
          <p:spPr>
            <a:xfrm>
              <a:off x="5277394" y="1048533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Google Shape;2296;p333">
              <a:extLst>
                <a:ext uri="{FF2B5EF4-FFF2-40B4-BE49-F238E27FC236}">
                  <a16:creationId xmlns:a16="http://schemas.microsoft.com/office/drawing/2014/main" id="{7CDEDC06-88E7-AD4D-BDA9-606077417543}"/>
                </a:ext>
              </a:extLst>
            </p:cNvPr>
            <p:cNvSpPr txBox="1"/>
            <p:nvPr/>
          </p:nvSpPr>
          <p:spPr>
            <a:xfrm>
              <a:off x="5277394" y="1565465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900M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9C7914A-9FDC-0B41-80E3-3163B962D349}"/>
                </a:ext>
              </a:extLst>
            </p:cNvPr>
            <p:cNvSpPr txBox="1"/>
            <p:nvPr/>
          </p:nvSpPr>
          <p:spPr>
            <a:xfrm>
              <a:off x="5277394" y="1982094"/>
              <a:ext cx="1694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SOCIAL REACH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FBEE2BA-FBE1-5D4C-AC0E-D479011BD81B}"/>
              </a:ext>
            </a:extLst>
          </p:cNvPr>
          <p:cNvGrpSpPr/>
          <p:nvPr/>
        </p:nvGrpSpPr>
        <p:grpSpPr>
          <a:xfrm>
            <a:off x="6830148" y="920537"/>
            <a:ext cx="1694556" cy="1645350"/>
            <a:chOff x="7065098" y="1048533"/>
            <a:chExt cx="1694556" cy="164535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C0C9458-2DF7-EC48-9506-94B7C03D6E88}"/>
                </a:ext>
              </a:extLst>
            </p:cNvPr>
            <p:cNvSpPr/>
            <p:nvPr/>
          </p:nvSpPr>
          <p:spPr>
            <a:xfrm>
              <a:off x="7065098" y="1048533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Google Shape;2296;p333">
              <a:extLst>
                <a:ext uri="{FF2B5EF4-FFF2-40B4-BE49-F238E27FC236}">
                  <a16:creationId xmlns:a16="http://schemas.microsoft.com/office/drawing/2014/main" id="{F1654376-576A-8244-9FA1-5E9CA9EB55B9}"/>
                </a:ext>
              </a:extLst>
            </p:cNvPr>
            <p:cNvSpPr txBox="1"/>
            <p:nvPr/>
          </p:nvSpPr>
          <p:spPr>
            <a:xfrm>
              <a:off x="7065098" y="1565465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150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0C996D-7F70-B54D-8052-E78C56B150C5}"/>
                </a:ext>
              </a:extLst>
            </p:cNvPr>
            <p:cNvSpPr txBox="1"/>
            <p:nvPr/>
          </p:nvSpPr>
          <p:spPr>
            <a:xfrm>
              <a:off x="7065098" y="1982094"/>
              <a:ext cx="1694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COUNTRY REACH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E09C63-B004-8F4C-A68D-8906B696813E}"/>
              </a:ext>
            </a:extLst>
          </p:cNvPr>
          <p:cNvGrpSpPr/>
          <p:nvPr/>
        </p:nvGrpSpPr>
        <p:grpSpPr>
          <a:xfrm>
            <a:off x="3254743" y="2687694"/>
            <a:ext cx="1678655" cy="1645350"/>
            <a:chOff x="3489693" y="2815690"/>
            <a:chExt cx="1678655" cy="164535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C14478D-7D21-6A45-BD1D-7C6D454D6585}"/>
                </a:ext>
              </a:extLst>
            </p:cNvPr>
            <p:cNvSpPr/>
            <p:nvPr/>
          </p:nvSpPr>
          <p:spPr>
            <a:xfrm>
              <a:off x="3489693" y="2815690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Google Shape;2296;p333">
              <a:extLst>
                <a:ext uri="{FF2B5EF4-FFF2-40B4-BE49-F238E27FC236}">
                  <a16:creationId xmlns:a16="http://schemas.microsoft.com/office/drawing/2014/main" id="{9F8773E3-07BC-AD4F-BD8E-6E9B4FB7A56F}"/>
                </a:ext>
              </a:extLst>
            </p:cNvPr>
            <p:cNvSpPr txBox="1"/>
            <p:nvPr/>
          </p:nvSpPr>
          <p:spPr>
            <a:xfrm>
              <a:off x="3489693" y="3332622"/>
              <a:ext cx="1584331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F252BD-8912-EE4F-9572-2161A379C3CE}"/>
                </a:ext>
              </a:extLst>
            </p:cNvPr>
            <p:cNvSpPr txBox="1"/>
            <p:nvPr/>
          </p:nvSpPr>
          <p:spPr>
            <a:xfrm>
              <a:off x="3489693" y="3749251"/>
              <a:ext cx="1678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PUBLISHED REPORTS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6F7A0B-6031-3F4C-AC3D-B0ABF47075D8}"/>
              </a:ext>
            </a:extLst>
          </p:cNvPr>
          <p:cNvGrpSpPr/>
          <p:nvPr/>
        </p:nvGrpSpPr>
        <p:grpSpPr>
          <a:xfrm>
            <a:off x="5042444" y="2687694"/>
            <a:ext cx="1694556" cy="1645350"/>
            <a:chOff x="5277394" y="2815690"/>
            <a:chExt cx="1694556" cy="164535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0A3F05D-6A39-034B-B86A-0A354D8202EB}"/>
                </a:ext>
              </a:extLst>
            </p:cNvPr>
            <p:cNvSpPr/>
            <p:nvPr/>
          </p:nvSpPr>
          <p:spPr>
            <a:xfrm>
              <a:off x="5277394" y="2815690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Google Shape;2296;p333">
              <a:extLst>
                <a:ext uri="{FF2B5EF4-FFF2-40B4-BE49-F238E27FC236}">
                  <a16:creationId xmlns:a16="http://schemas.microsoft.com/office/drawing/2014/main" id="{9BB2B816-DAE9-334D-BB20-1927E332D4DA}"/>
                </a:ext>
              </a:extLst>
            </p:cNvPr>
            <p:cNvSpPr txBox="1"/>
            <p:nvPr/>
          </p:nvSpPr>
          <p:spPr>
            <a:xfrm>
              <a:off x="5277394" y="3332622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3000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59FA27-9425-0149-B76A-D5E52F1C12E6}"/>
                </a:ext>
              </a:extLst>
            </p:cNvPr>
            <p:cNvSpPr txBox="1"/>
            <p:nvPr/>
          </p:nvSpPr>
          <p:spPr>
            <a:xfrm>
              <a:off x="5277394" y="3749251"/>
              <a:ext cx="1694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BOOK REFERENCES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BA4E06C-7813-CC43-B697-06DF9A92E401}"/>
              </a:ext>
            </a:extLst>
          </p:cNvPr>
          <p:cNvGrpSpPr/>
          <p:nvPr/>
        </p:nvGrpSpPr>
        <p:grpSpPr>
          <a:xfrm>
            <a:off x="6830148" y="2687694"/>
            <a:ext cx="1694556" cy="1645350"/>
            <a:chOff x="7065098" y="2815690"/>
            <a:chExt cx="1694556" cy="164535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7390209-E5CE-5C4D-963B-FE4D6F5DE24E}"/>
                </a:ext>
              </a:extLst>
            </p:cNvPr>
            <p:cNvSpPr/>
            <p:nvPr/>
          </p:nvSpPr>
          <p:spPr>
            <a:xfrm>
              <a:off x="7065098" y="2815690"/>
              <a:ext cx="1678655" cy="1645350"/>
            </a:xfrm>
            <a:prstGeom prst="rect">
              <a:avLst/>
            </a:prstGeom>
            <a:solidFill>
              <a:srgbClr val="000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Google Shape;2296;p333">
              <a:extLst>
                <a:ext uri="{FF2B5EF4-FFF2-40B4-BE49-F238E27FC236}">
                  <a16:creationId xmlns:a16="http://schemas.microsoft.com/office/drawing/2014/main" id="{13361776-0306-7140-8D00-B8B4DC03FD31}"/>
                </a:ext>
              </a:extLst>
            </p:cNvPr>
            <p:cNvSpPr txBox="1"/>
            <p:nvPr/>
          </p:nvSpPr>
          <p:spPr>
            <a:xfrm>
              <a:off x="7065098" y="3332622"/>
              <a:ext cx="1678655" cy="493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en" sz="4000" b="1" kern="1200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1.3M</a:t>
              </a:r>
              <a:endParaRPr sz="4000" b="1" kern="1200" cap="none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47C4000-6080-D34E-9497-C987359507BE}"/>
                </a:ext>
              </a:extLst>
            </p:cNvPr>
            <p:cNvSpPr txBox="1"/>
            <p:nvPr/>
          </p:nvSpPr>
          <p:spPr>
            <a:xfrm>
              <a:off x="7065098" y="3749251"/>
              <a:ext cx="16945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UNIQUE VISITORS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86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Stress – Key Findings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62889F-BFE6-BD41-B983-688671AB52EC}"/>
              </a:ext>
            </a:extLst>
          </p:cNvPr>
          <p:cNvGrpSpPr/>
          <p:nvPr/>
        </p:nvGrpSpPr>
        <p:grpSpPr>
          <a:xfrm>
            <a:off x="437890" y="968330"/>
            <a:ext cx="6803701" cy="561714"/>
            <a:chOff x="439354" y="1345843"/>
            <a:chExt cx="6803701" cy="561714"/>
          </a:xfrm>
        </p:grpSpPr>
        <p:sp>
          <p:nvSpPr>
            <p:cNvPr id="13" name="TextBox 12"/>
            <p:cNvSpPr txBox="1"/>
            <p:nvPr/>
          </p:nvSpPr>
          <p:spPr>
            <a:xfrm>
              <a:off x="633410" y="1345843"/>
              <a:ext cx="6609645" cy="561714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2.6 billion people live in 46 countries experiencing high or extreme water stress. </a:t>
              </a:r>
              <a:endParaRPr lang="en-US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F4E7951-B0A3-7F4D-8E2F-25B1C319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30536-7FBD-EA49-ABA1-B58F5AAC6F91}"/>
              </a:ext>
            </a:extLst>
          </p:cNvPr>
          <p:cNvGrpSpPr/>
          <p:nvPr/>
        </p:nvGrpSpPr>
        <p:grpSpPr>
          <a:xfrm>
            <a:off x="437890" y="2267085"/>
            <a:ext cx="6833472" cy="561714"/>
            <a:chOff x="435142" y="1760784"/>
            <a:chExt cx="6833472" cy="561714"/>
          </a:xfrm>
        </p:grpSpPr>
        <p:sp>
          <p:nvSpPr>
            <p:cNvPr id="15" name="TextBox 14"/>
            <p:cNvSpPr txBox="1"/>
            <p:nvPr/>
          </p:nvSpPr>
          <p:spPr>
            <a:xfrm>
              <a:off x="690148" y="1760784"/>
              <a:ext cx="6578466" cy="561714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lvl="0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By 2040, 5.4 billion people will live in the 59 countries experiencing high or extreme water stress, including India and China.</a:t>
              </a:r>
              <a:endParaRPr lang="en-A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C3D099E-DE59-514D-B078-68072D3D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437890" y="2957607"/>
            <a:ext cx="6864112" cy="807936"/>
            <a:chOff x="435142" y="2834133"/>
            <a:chExt cx="6864112" cy="807936"/>
          </a:xfrm>
        </p:grpSpPr>
        <p:sp>
          <p:nvSpPr>
            <p:cNvPr id="14" name="TextBox 13"/>
            <p:cNvSpPr txBox="1"/>
            <p:nvPr/>
          </p:nvSpPr>
          <p:spPr>
            <a:xfrm>
              <a:off x="685936" y="2834133"/>
              <a:ext cx="6613318" cy="80793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lvl="0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The number of water-related conflict and violent incidents increased by 270 per cent worldwide in the last decade. Yemen and Iraq had most incidents.</a:t>
              </a:r>
              <a:endParaRPr lang="en-A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437890" y="3695045"/>
            <a:ext cx="6727928" cy="561714"/>
            <a:chOff x="435142" y="2835922"/>
            <a:chExt cx="6727928" cy="561714"/>
          </a:xfrm>
        </p:grpSpPr>
        <p:sp>
          <p:nvSpPr>
            <p:cNvPr id="26" name="TextBox 25"/>
            <p:cNvSpPr txBox="1"/>
            <p:nvPr/>
          </p:nvSpPr>
          <p:spPr>
            <a:xfrm>
              <a:off x="633411" y="2835922"/>
              <a:ext cx="6529659" cy="561714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lvl="0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The combined effects of rising temperatures, population growth and increased rainfall variability will reduce future water availability.</a:t>
              </a:r>
              <a:endParaRPr lang="en-A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437890" y="1682310"/>
            <a:ext cx="6727928" cy="315493"/>
            <a:chOff x="435142" y="2835922"/>
            <a:chExt cx="6727928" cy="315493"/>
          </a:xfrm>
        </p:grpSpPr>
        <p:sp>
          <p:nvSpPr>
            <p:cNvPr id="23" name="TextBox 22"/>
            <p:cNvSpPr txBox="1"/>
            <p:nvPr/>
          </p:nvSpPr>
          <p:spPr>
            <a:xfrm>
              <a:off x="633411" y="2835922"/>
              <a:ext cx="6529659" cy="315493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lvl="0"/>
              <a:endParaRPr lang="en-A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36159" y="1598681"/>
            <a:ext cx="5995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There is now 60 per cent less freshwater available per person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today than there was in the early 1960s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088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247649" y="461286"/>
            <a:ext cx="6838444" cy="20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fresh water use will increase by 50 per cent by 2050</a:t>
            </a:r>
            <a:endParaRPr sz="1200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350136"/>
              </p:ext>
            </p:extLst>
          </p:nvPr>
        </p:nvGraphicFramePr>
        <p:xfrm>
          <a:off x="247649" y="750274"/>
          <a:ext cx="8215148" cy="389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247649" y="4529691"/>
            <a:ext cx="2504935" cy="2120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>
                <a:solidFill>
                  <a:schemeClr val="bg2">
                    <a:lumMod val="50000"/>
                  </a:schemeClr>
                </a:solidFill>
              </a:rPr>
              <a:t>Source: </a:t>
            </a:r>
            <a:r>
              <a:rPr lang="en-AU" sz="8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AU" sz="8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Flörke</a:t>
            </a:r>
            <a:r>
              <a:rPr lang="en-AU" sz="8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et al. 2013, World Bank, IEP calculations</a:t>
            </a:r>
            <a:endParaRPr lang="en-AU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247649" y="172298"/>
            <a:ext cx="6838444" cy="20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fresh water use, 1900-2050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67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Security – Key Finding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62889F-BFE6-BD41-B983-688671AB52EC}"/>
              </a:ext>
            </a:extLst>
          </p:cNvPr>
          <p:cNvGrpSpPr/>
          <p:nvPr/>
        </p:nvGrpSpPr>
        <p:grpSpPr>
          <a:xfrm>
            <a:off x="439354" y="1472482"/>
            <a:ext cx="6286401" cy="315493"/>
            <a:chOff x="439354" y="1345843"/>
            <a:chExt cx="6286401" cy="315493"/>
          </a:xfrm>
        </p:grpSpPr>
        <p:sp>
          <p:nvSpPr>
            <p:cNvPr id="13" name="TextBox 12"/>
            <p:cNvSpPr txBox="1"/>
            <p:nvPr/>
          </p:nvSpPr>
          <p:spPr>
            <a:xfrm>
              <a:off x="633411" y="1345843"/>
              <a:ext cx="6092344" cy="315493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lvl="0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An estimated 2 billion people currently face food insecurity. </a:t>
              </a:r>
              <a:endParaRPr lang="en-A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F4E7951-B0A3-7F4D-8E2F-25B1C319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30536-7FBD-EA49-ABA1-B58F5AAC6F91}"/>
              </a:ext>
            </a:extLst>
          </p:cNvPr>
          <p:cNvGrpSpPr/>
          <p:nvPr/>
        </p:nvGrpSpPr>
        <p:grpSpPr>
          <a:xfrm>
            <a:off x="435142" y="1990226"/>
            <a:ext cx="6194210" cy="315493"/>
            <a:chOff x="435142" y="1760784"/>
            <a:chExt cx="6194210" cy="315493"/>
          </a:xfrm>
        </p:grpSpPr>
        <p:sp>
          <p:nvSpPr>
            <p:cNvPr id="15" name="TextBox 14"/>
            <p:cNvSpPr txBox="1"/>
            <p:nvPr/>
          </p:nvSpPr>
          <p:spPr>
            <a:xfrm>
              <a:off x="690148" y="1760784"/>
              <a:ext cx="5939204" cy="315493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lvl="0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By 2050, this figure is expected to increase to 3.5 billion people.</a:t>
              </a:r>
              <a:endParaRPr lang="en-A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C3D099E-DE59-514D-B078-68072D3D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95B324-8171-594B-B783-C3CFAA6B4510}"/>
              </a:ext>
            </a:extLst>
          </p:cNvPr>
          <p:cNvGrpSpPr/>
          <p:nvPr/>
        </p:nvGrpSpPr>
        <p:grpSpPr>
          <a:xfrm>
            <a:off x="439354" y="2518707"/>
            <a:ext cx="6837746" cy="584775"/>
            <a:chOff x="435142" y="2143522"/>
            <a:chExt cx="6424996" cy="584775"/>
          </a:xfrm>
        </p:grpSpPr>
        <p:sp>
          <p:nvSpPr>
            <p:cNvPr id="29" name="TextBox 28"/>
            <p:cNvSpPr txBox="1"/>
            <p:nvPr/>
          </p:nvSpPr>
          <p:spPr>
            <a:xfrm>
              <a:off x="596812" y="2143522"/>
              <a:ext cx="62633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58 per cent of the people in sub-Saharan Africa face food insecurity – the highest of any region.</a:t>
              </a:r>
              <a:endParaRPr lang="en-US" sz="16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11A1A09-BD01-DD46-9A9D-BD78D426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234792"/>
              <a:ext cx="120822" cy="19117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439354" y="3219524"/>
            <a:ext cx="7218746" cy="561714"/>
            <a:chOff x="435142" y="2835922"/>
            <a:chExt cx="5859860" cy="561714"/>
          </a:xfrm>
        </p:grpSpPr>
        <p:sp>
          <p:nvSpPr>
            <p:cNvPr id="14" name="TextBox 13"/>
            <p:cNvSpPr txBox="1"/>
            <p:nvPr/>
          </p:nvSpPr>
          <p:spPr>
            <a:xfrm>
              <a:off x="633411" y="2835922"/>
              <a:ext cx="5661591" cy="561714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lvl="0"/>
              <a:r>
                <a:rPr lang="en-AU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65 per cent of the population in </a:t>
              </a:r>
              <a:r>
                <a:rPr lang="en-AU" sz="1600" b="1" i="1" dirty="0">
                  <a:solidFill>
                    <a:srgbClr val="FF0000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each</a:t>
              </a:r>
              <a:r>
                <a:rPr lang="en-AU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of the world’s least peaceful and low income countries (13 countries) experience food affordability problems.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62889F-BFE6-BD41-B983-688671AB52EC}"/>
              </a:ext>
            </a:extLst>
          </p:cNvPr>
          <p:cNvGrpSpPr/>
          <p:nvPr/>
        </p:nvGrpSpPr>
        <p:grpSpPr>
          <a:xfrm>
            <a:off x="435142" y="841120"/>
            <a:ext cx="6286401" cy="561714"/>
            <a:chOff x="439354" y="1345843"/>
            <a:chExt cx="6286401" cy="561714"/>
          </a:xfrm>
        </p:grpSpPr>
        <p:sp>
          <p:nvSpPr>
            <p:cNvPr id="17" name="TextBox 16"/>
            <p:cNvSpPr txBox="1"/>
            <p:nvPr/>
          </p:nvSpPr>
          <p:spPr>
            <a:xfrm>
              <a:off x="633411" y="1345843"/>
              <a:ext cx="6092344" cy="561714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lvl="0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Food insecurity means not having enough food for a healthy life – can be intermittent or irregular. </a:t>
              </a:r>
              <a:endParaRPr lang="en-A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Graphic 18">
              <a:extLst>
                <a:ext uri="{FF2B5EF4-FFF2-40B4-BE49-F238E27FC236}">
                  <a16:creationId xmlns:a16="http://schemas.microsoft.com/office/drawing/2014/main" id="{FF4E7951-B0A3-7F4D-8E2F-25B1C319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2371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6838444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food insecurity is on the rise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57168"/>
              </p:ext>
            </p:extLst>
          </p:nvPr>
        </p:nvGraphicFramePr>
        <p:xfrm>
          <a:off x="563717" y="1474064"/>
          <a:ext cx="6834296" cy="1519946"/>
        </p:xfrm>
        <a:graphic>
          <a:graphicData uri="http://schemas.openxmlformats.org/drawingml/2006/table">
            <a:tbl>
              <a:tblPr/>
              <a:tblGrid>
                <a:gridCol w="3054777">
                  <a:extLst>
                    <a:ext uri="{9D8B030D-6E8A-4147-A177-3AD203B41FA5}">
                      <a16:colId xmlns:a16="http://schemas.microsoft.com/office/drawing/2014/main" val="2048178348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69298261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821799568"/>
                    </a:ext>
                  </a:extLst>
                </a:gridCol>
                <a:gridCol w="968586">
                  <a:extLst>
                    <a:ext uri="{9D8B030D-6E8A-4147-A177-3AD203B41FA5}">
                      <a16:colId xmlns:a16="http://schemas.microsoft.com/office/drawing/2014/main" val="2851450462"/>
                    </a:ext>
                  </a:extLst>
                </a:gridCol>
                <a:gridCol w="738294">
                  <a:extLst>
                    <a:ext uri="{9D8B030D-6E8A-4147-A177-3AD203B41FA5}">
                      <a16:colId xmlns:a16="http://schemas.microsoft.com/office/drawing/2014/main" val="3598817904"/>
                    </a:ext>
                  </a:extLst>
                </a:gridCol>
                <a:gridCol w="568959">
                  <a:extLst>
                    <a:ext uri="{9D8B030D-6E8A-4147-A177-3AD203B41FA5}">
                      <a16:colId xmlns:a16="http://schemas.microsoft.com/office/drawing/2014/main" val="4278393455"/>
                    </a:ext>
                  </a:extLst>
                </a:gridCol>
              </a:tblGrid>
              <a:tr h="14731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Indicator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D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D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D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D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D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761525"/>
                  </a:ext>
                </a:extLst>
              </a:tr>
              <a:tr h="600344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food insecure population (billions of people)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350167"/>
                  </a:ext>
                </a:extLst>
              </a:tr>
              <a:tr h="6666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 of food insecurity in the adult population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132" marR="9132" marT="91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0192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474" y="574771"/>
            <a:ext cx="6910573" cy="475986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Hunger and food insecurity have increased since 2014, with an additional 300 million people facing food insecurity. COVID-19 will only increase this figure in 2020.</a:t>
            </a:r>
            <a:endParaRPr lang="en-A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55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1799" y="1523409"/>
            <a:ext cx="7332134" cy="16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Natural </a:t>
            </a:r>
          </a:p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Disasters</a:t>
            </a:r>
            <a:endParaRPr sz="7000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1800" y="1001596"/>
            <a:ext cx="639916" cy="3244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04.</a:t>
            </a:r>
            <a:endParaRPr sz="3600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38446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disasters – Key Findings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30536-7FBD-EA49-ABA1-B58F5AAC6F91}"/>
              </a:ext>
            </a:extLst>
          </p:cNvPr>
          <p:cNvGrpSpPr/>
          <p:nvPr/>
        </p:nvGrpSpPr>
        <p:grpSpPr>
          <a:xfrm>
            <a:off x="451596" y="1745638"/>
            <a:ext cx="6833472" cy="561714"/>
            <a:chOff x="435142" y="1760784"/>
            <a:chExt cx="6833472" cy="561714"/>
          </a:xfrm>
        </p:grpSpPr>
        <p:sp>
          <p:nvSpPr>
            <p:cNvPr id="15" name="TextBox 14"/>
            <p:cNvSpPr txBox="1"/>
            <p:nvPr/>
          </p:nvSpPr>
          <p:spPr>
            <a:xfrm>
              <a:off x="690148" y="1760784"/>
              <a:ext cx="6578466" cy="561714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lvl="0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Floods and storms account for 72 per cent of the natural disasters between 1990 and 2019. </a:t>
              </a:r>
              <a:endParaRPr lang="en-A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C3D099E-DE59-514D-B078-68072D3D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446357" y="2438413"/>
            <a:ext cx="6864112" cy="561714"/>
            <a:chOff x="435142" y="2834133"/>
            <a:chExt cx="6864112" cy="561714"/>
          </a:xfrm>
        </p:grpSpPr>
        <p:sp>
          <p:nvSpPr>
            <p:cNvPr id="14" name="TextBox 13"/>
            <p:cNvSpPr txBox="1"/>
            <p:nvPr/>
          </p:nvSpPr>
          <p:spPr>
            <a:xfrm>
              <a:off x="685936" y="2834133"/>
              <a:ext cx="6613318" cy="561714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lvl="0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Natural disasters displaced 25 million people in 2019. This is three times higher than the 8.6 million displaced by armed conflict.</a:t>
              </a:r>
              <a:endParaRPr lang="en-A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446357" y="3225056"/>
            <a:ext cx="6727928" cy="561714"/>
            <a:chOff x="435142" y="2835922"/>
            <a:chExt cx="6727928" cy="561714"/>
          </a:xfrm>
        </p:grpSpPr>
        <p:sp>
          <p:nvSpPr>
            <p:cNvPr id="26" name="TextBox 25"/>
            <p:cNvSpPr txBox="1"/>
            <p:nvPr/>
          </p:nvSpPr>
          <p:spPr>
            <a:xfrm>
              <a:off x="633411" y="2835922"/>
              <a:ext cx="6529659" cy="561714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lvl="0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 2.1-metre rise in sea levels would permanently cover land that is currently home to 200 million people around the world.  </a:t>
              </a:r>
              <a:endParaRPr lang="en-A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446357" y="897474"/>
            <a:ext cx="6864112" cy="807936"/>
            <a:chOff x="435142" y="2834133"/>
            <a:chExt cx="6864112" cy="807936"/>
          </a:xfrm>
        </p:grpSpPr>
        <p:sp>
          <p:nvSpPr>
            <p:cNvPr id="17" name="TextBox 16"/>
            <p:cNvSpPr txBox="1"/>
            <p:nvPr/>
          </p:nvSpPr>
          <p:spPr>
            <a:xfrm>
              <a:off x="685936" y="2834133"/>
              <a:ext cx="6613318" cy="807936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One billion people live in areas that combine high frequency and intensity of natural disasters with low and stagnant levels of Positive Peace.</a:t>
              </a:r>
            </a:p>
          </p:txBody>
        </p:sp>
        <p:pic>
          <p:nvPicPr>
            <p:cNvPr id="21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237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25617" y="921303"/>
            <a:ext cx="7645065" cy="213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Development Assistance and Resilience</a:t>
            </a:r>
            <a:endParaRPr sz="7000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1799" y="460627"/>
            <a:ext cx="639916" cy="3244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05.</a:t>
            </a:r>
            <a:endParaRPr sz="3600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25100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243149" y="867031"/>
            <a:ext cx="6999040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AU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 received significantly more climate-related aid than any other country in 2018 at US $6.5 billion.</a:t>
            </a:r>
            <a:endParaRPr sz="1200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48572"/>
              </p:ext>
            </p:extLst>
          </p:nvPr>
        </p:nvGraphicFramePr>
        <p:xfrm>
          <a:off x="1057814" y="1504633"/>
          <a:ext cx="6108700" cy="2423160"/>
        </p:xfrm>
        <a:graphic>
          <a:graphicData uri="http://schemas.openxmlformats.org/drawingml/2006/table">
            <a:tbl>
              <a:tblPr/>
              <a:tblGrid>
                <a:gridCol w="1602282">
                  <a:extLst>
                    <a:ext uri="{9D8B030D-6E8A-4147-A177-3AD203B41FA5}">
                      <a16:colId xmlns:a16="http://schemas.microsoft.com/office/drawing/2014/main" val="1877456955"/>
                    </a:ext>
                  </a:extLst>
                </a:gridCol>
                <a:gridCol w="1602282">
                  <a:extLst>
                    <a:ext uri="{9D8B030D-6E8A-4147-A177-3AD203B41FA5}">
                      <a16:colId xmlns:a16="http://schemas.microsoft.com/office/drawing/2014/main" val="76703584"/>
                    </a:ext>
                  </a:extLst>
                </a:gridCol>
                <a:gridCol w="1602282">
                  <a:extLst>
                    <a:ext uri="{9D8B030D-6E8A-4147-A177-3AD203B41FA5}">
                      <a16:colId xmlns:a16="http://schemas.microsoft.com/office/drawing/2014/main" val="2384267921"/>
                    </a:ext>
                  </a:extLst>
                </a:gridCol>
                <a:gridCol w="1301854">
                  <a:extLst>
                    <a:ext uri="{9D8B030D-6E8A-4147-A177-3AD203B41FA5}">
                      <a16:colId xmlns:a16="http://schemas.microsoft.com/office/drawing/2014/main" val="1796385106"/>
                    </a:ext>
                  </a:extLst>
                </a:gridCol>
              </a:tblGrid>
              <a:tr h="33528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Country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D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climate-related development finance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11D3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Positive Peace Status in 2018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D3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ETR count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34502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US$(millions)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D3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63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$6,533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84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Bangladesh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2682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1035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Uganda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25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99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Morocco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58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3301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Ethiopia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270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Iraq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1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92337"/>
                  </a:ext>
                </a:extLst>
              </a:tr>
            </a:tbl>
          </a:graphicData>
        </a:graphic>
      </p:graphicFrame>
      <p:sp>
        <p:nvSpPr>
          <p:cNvPr id="4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243149" y="367078"/>
            <a:ext cx="7154032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A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COUNTRIES receiving the most CLIMATE-RELATED AID 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7814" y="4195482"/>
            <a:ext cx="596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b="1" i="1" dirty="0">
                <a:solidFill>
                  <a:srgbClr val="FF0000"/>
                </a:solidFill>
              </a:rPr>
              <a:t>Only three of the 22 most vulnerable countries are in this list</a:t>
            </a:r>
          </a:p>
        </p:txBody>
      </p:sp>
    </p:spTree>
    <p:extLst>
      <p:ext uri="{BB962C8B-B14F-4D97-AF65-F5344CB8AC3E}">
        <p14:creationId xmlns:p14="http://schemas.microsoft.com/office/powerpoint/2010/main" val="1336282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our research 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610" y="1912949"/>
            <a:ext cx="3352540" cy="931026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Download the Ecological Threat Register 2020 report plus our other research at:</a:t>
            </a:r>
          </a:p>
          <a:p>
            <a:endParaRPr lang="en-US" sz="14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visionofhumanity.org/reports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F9BC1-FA17-3142-BDC2-83831F6C7A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47" y="609600"/>
            <a:ext cx="3524475" cy="36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4" y="198573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 International Offices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Google Shape;2288;p333"/>
          <p:cNvPicPr preferRelativeResize="0"/>
          <p:nvPr/>
        </p:nvPicPr>
        <p:blipFill rotWithShape="1">
          <a:blip r:embed="rId3">
            <a:alphaModFix/>
          </a:blip>
          <a:srcRect l="14209"/>
          <a:stretch/>
        </p:blipFill>
        <p:spPr>
          <a:xfrm>
            <a:off x="311437" y="1278737"/>
            <a:ext cx="1225864" cy="228988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2293;p333"/>
          <p:cNvSpPr txBox="1"/>
          <p:nvPr/>
        </p:nvSpPr>
        <p:spPr>
          <a:xfrm>
            <a:off x="311437" y="3660154"/>
            <a:ext cx="1225864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SYDNEY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55" name="Google Shape;2294;p333"/>
          <p:cNvSpPr txBox="1"/>
          <p:nvPr/>
        </p:nvSpPr>
        <p:spPr>
          <a:xfrm>
            <a:off x="311438" y="3813808"/>
            <a:ext cx="1225864" cy="18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Australia</a:t>
            </a:r>
            <a:r>
              <a:rPr lang="en" sz="800" dirty="0">
                <a:solidFill>
                  <a:schemeClr val="accent4"/>
                </a:solidFill>
                <a:latin typeface="+mj-lt"/>
              </a:rPr>
              <a:t> </a:t>
            </a:r>
            <a:endParaRPr sz="800" i="0" cap="none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6" name="Google Shape;2297;p333"/>
          <p:cNvSpPr txBox="1"/>
          <p:nvPr/>
        </p:nvSpPr>
        <p:spPr>
          <a:xfrm>
            <a:off x="1722656" y="3660154"/>
            <a:ext cx="1243491" cy="20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NEW YORK 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57" name="Google Shape;2298;p333"/>
          <p:cNvSpPr txBox="1"/>
          <p:nvPr/>
        </p:nvSpPr>
        <p:spPr>
          <a:xfrm>
            <a:off x="1702096" y="3825125"/>
            <a:ext cx="1264051" cy="15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USA</a:t>
            </a:r>
            <a:endParaRPr sz="800" b="1" i="0" cap="non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8" name="Google Shape;2299;p333"/>
          <p:cNvSpPr txBox="1"/>
          <p:nvPr/>
        </p:nvSpPr>
        <p:spPr>
          <a:xfrm>
            <a:off x="3151502" y="3660154"/>
            <a:ext cx="1249976" cy="21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BRUSSELS 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59" name="Google Shape;2300;p333"/>
          <p:cNvSpPr txBox="1"/>
          <p:nvPr/>
        </p:nvSpPr>
        <p:spPr>
          <a:xfrm>
            <a:off x="3151502" y="3813152"/>
            <a:ext cx="1249975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Belgium</a:t>
            </a:r>
            <a:endParaRPr sz="800" b="1" i="0" cap="non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0" name="Google Shape;2301;p333"/>
          <p:cNvSpPr txBox="1"/>
          <p:nvPr/>
        </p:nvSpPr>
        <p:spPr>
          <a:xfrm>
            <a:off x="4586831" y="3661356"/>
            <a:ext cx="1237219" cy="21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THE HAGUE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61" name="Google Shape;2302;p333"/>
          <p:cNvSpPr txBox="1"/>
          <p:nvPr/>
        </p:nvSpPr>
        <p:spPr>
          <a:xfrm>
            <a:off x="4586832" y="3824469"/>
            <a:ext cx="1237218" cy="16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The Netherlands</a:t>
            </a:r>
            <a:endParaRPr sz="800" b="1" i="0" cap="non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2" name="Google Shape;2303;p333"/>
          <p:cNvSpPr txBox="1"/>
          <p:nvPr/>
        </p:nvSpPr>
        <p:spPr>
          <a:xfrm>
            <a:off x="6009404" y="3660154"/>
            <a:ext cx="1233616" cy="21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MEXICO CITY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63" name="Google Shape;2304;p333"/>
          <p:cNvSpPr txBox="1"/>
          <p:nvPr/>
        </p:nvSpPr>
        <p:spPr>
          <a:xfrm>
            <a:off x="6009403" y="3808869"/>
            <a:ext cx="1233616" cy="19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Mexico</a:t>
            </a:r>
            <a:endParaRPr sz="800" b="1" i="0" cap="non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4" name="Google Shape;2306;p333"/>
          <p:cNvPicPr preferRelativeResize="0"/>
          <p:nvPr/>
        </p:nvPicPr>
        <p:blipFill rotWithShape="1">
          <a:blip r:embed="rId4">
            <a:alphaModFix/>
          </a:blip>
          <a:srcRect r="13667"/>
          <a:stretch/>
        </p:blipFill>
        <p:spPr>
          <a:xfrm>
            <a:off x="6009405" y="1278714"/>
            <a:ext cx="1233614" cy="228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2307;p333"/>
          <p:cNvPicPr preferRelativeResize="0"/>
          <p:nvPr/>
        </p:nvPicPr>
        <p:blipFill rotWithShape="1">
          <a:blip r:embed="rId5">
            <a:alphaModFix/>
          </a:blip>
          <a:srcRect r="12522"/>
          <a:stretch/>
        </p:blipFill>
        <p:spPr>
          <a:xfrm>
            <a:off x="3151502" y="1278731"/>
            <a:ext cx="1249975" cy="228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2308;p333"/>
          <p:cNvPicPr preferRelativeResize="0"/>
          <p:nvPr/>
        </p:nvPicPr>
        <p:blipFill rotWithShape="1">
          <a:blip r:embed="rId6">
            <a:alphaModFix/>
          </a:blip>
          <a:srcRect r="13414"/>
          <a:stretch/>
        </p:blipFill>
        <p:spPr>
          <a:xfrm>
            <a:off x="4586832" y="1278725"/>
            <a:ext cx="1237218" cy="228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2309;p333"/>
          <p:cNvPicPr preferRelativeResize="0"/>
          <p:nvPr/>
        </p:nvPicPr>
        <p:blipFill rotWithShape="1">
          <a:blip r:embed="rId7">
            <a:alphaModFix/>
          </a:blip>
          <a:srcRect r="12975"/>
          <a:stretch/>
        </p:blipFill>
        <p:spPr>
          <a:xfrm>
            <a:off x="1722656" y="1278701"/>
            <a:ext cx="1243491" cy="228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2" r="36277"/>
          <a:stretch/>
        </p:blipFill>
        <p:spPr>
          <a:xfrm>
            <a:off x="7428374" y="1278701"/>
            <a:ext cx="1232965" cy="2291119"/>
          </a:xfrm>
          <a:prstGeom prst="rect">
            <a:avLst/>
          </a:prstGeom>
        </p:spPr>
      </p:pic>
      <p:sp>
        <p:nvSpPr>
          <p:cNvPr id="69" name="Google Shape;2303;p333"/>
          <p:cNvSpPr txBox="1"/>
          <p:nvPr/>
        </p:nvSpPr>
        <p:spPr>
          <a:xfrm>
            <a:off x="7438247" y="3651442"/>
            <a:ext cx="1223092" cy="22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+mj-lt"/>
              </a:rPr>
              <a:t>HARARE</a:t>
            </a:r>
            <a:endParaRPr sz="1100" b="1" i="0" cap="none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70" name="Google Shape;2304;p333"/>
          <p:cNvSpPr txBox="1"/>
          <p:nvPr/>
        </p:nvSpPr>
        <p:spPr>
          <a:xfrm>
            <a:off x="7438248" y="3801835"/>
            <a:ext cx="1223091" cy="20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</a:pPr>
            <a:r>
              <a:rPr lang="en" sz="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Zimbabwe</a:t>
            </a:r>
            <a:endParaRPr sz="800" b="1" i="0" cap="non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4316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7475" y="198573"/>
            <a:ext cx="4417138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Threat Register 2020 (ETR)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62889F-BFE6-BD41-B983-688671AB52EC}"/>
              </a:ext>
            </a:extLst>
          </p:cNvPr>
          <p:cNvGrpSpPr/>
          <p:nvPr/>
        </p:nvGrpSpPr>
        <p:grpSpPr>
          <a:xfrm>
            <a:off x="439354" y="1305389"/>
            <a:ext cx="6286401" cy="323188"/>
            <a:chOff x="439354" y="1345843"/>
            <a:chExt cx="6286401" cy="323188"/>
          </a:xfrm>
        </p:grpSpPr>
        <p:sp>
          <p:nvSpPr>
            <p:cNvPr id="13" name="TextBox 12"/>
            <p:cNvSpPr txBox="1"/>
            <p:nvPr/>
          </p:nvSpPr>
          <p:spPr>
            <a:xfrm>
              <a:off x="633411" y="1345843"/>
              <a:ext cx="6092344" cy="323188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This is the inaugural edition of the Ecological Threat Register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F4E7951-B0A3-7F4D-8E2F-25B1C319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30536-7FBD-EA49-ABA1-B58F5AAC6F91}"/>
              </a:ext>
            </a:extLst>
          </p:cNvPr>
          <p:cNvGrpSpPr/>
          <p:nvPr/>
        </p:nvGrpSpPr>
        <p:grpSpPr>
          <a:xfrm>
            <a:off x="435142" y="1744682"/>
            <a:ext cx="6137473" cy="323188"/>
            <a:chOff x="435142" y="1744682"/>
            <a:chExt cx="6137473" cy="323188"/>
          </a:xfrm>
        </p:grpSpPr>
        <p:sp>
          <p:nvSpPr>
            <p:cNvPr id="15" name="TextBox 14"/>
            <p:cNvSpPr txBox="1"/>
            <p:nvPr/>
          </p:nvSpPr>
          <p:spPr>
            <a:xfrm>
              <a:off x="633411" y="1744682"/>
              <a:ext cx="5939204" cy="323188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Covers 157 countries and 97% of the world’s population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C3D099E-DE59-514D-B078-68072D3D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95B324-8171-594B-B783-C3CFAA6B4510}"/>
              </a:ext>
            </a:extLst>
          </p:cNvPr>
          <p:cNvGrpSpPr/>
          <p:nvPr/>
        </p:nvGrpSpPr>
        <p:grpSpPr>
          <a:xfrm>
            <a:off x="435142" y="2143522"/>
            <a:ext cx="6365858" cy="338554"/>
            <a:chOff x="435142" y="2143522"/>
            <a:chExt cx="6365858" cy="338554"/>
          </a:xfrm>
        </p:grpSpPr>
        <p:sp>
          <p:nvSpPr>
            <p:cNvPr id="29" name="TextBox 28"/>
            <p:cNvSpPr txBox="1"/>
            <p:nvPr/>
          </p:nvSpPr>
          <p:spPr>
            <a:xfrm>
              <a:off x="596812" y="2143522"/>
              <a:ext cx="6204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Report covers eight areas of ecological threats </a:t>
              </a:r>
              <a:endParaRPr lang="en-US" sz="16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11A1A09-BD01-DD46-9A9D-BD78D426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234792"/>
              <a:ext cx="120822" cy="19117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435142" y="3099096"/>
            <a:ext cx="5859860" cy="315493"/>
            <a:chOff x="435142" y="2835922"/>
            <a:chExt cx="5859860" cy="315493"/>
          </a:xfrm>
        </p:grpSpPr>
        <p:sp>
          <p:nvSpPr>
            <p:cNvPr id="14" name="TextBox 13"/>
            <p:cNvSpPr txBox="1"/>
            <p:nvPr/>
          </p:nvSpPr>
          <p:spPr>
            <a:xfrm>
              <a:off x="633411" y="2835922"/>
              <a:ext cx="5661591" cy="315493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Developed by the Institute for Economics and Peace</a:t>
              </a:r>
              <a:endParaRPr lang="id-ID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439354" y="3545986"/>
            <a:ext cx="5859860" cy="315493"/>
            <a:chOff x="435142" y="2835922"/>
            <a:chExt cx="5859860" cy="315493"/>
          </a:xfrm>
        </p:grpSpPr>
        <p:sp>
          <p:nvSpPr>
            <p:cNvPr id="26" name="TextBox 25"/>
            <p:cNvSpPr txBox="1"/>
            <p:nvPr/>
          </p:nvSpPr>
          <p:spPr>
            <a:xfrm>
              <a:off x="633411" y="2835922"/>
              <a:ext cx="5661591" cy="315493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Measures resilience using IEP’s Positive Peace framework</a:t>
              </a:r>
              <a:endParaRPr lang="id-ID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8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439354" y="4038297"/>
            <a:ext cx="5859860" cy="315493"/>
            <a:chOff x="435142" y="2835922"/>
            <a:chExt cx="5859860" cy="315493"/>
          </a:xfrm>
        </p:grpSpPr>
        <p:sp>
          <p:nvSpPr>
            <p:cNvPr id="24" name="TextBox 23"/>
            <p:cNvSpPr txBox="1"/>
            <p:nvPr/>
          </p:nvSpPr>
          <p:spPr>
            <a:xfrm>
              <a:off x="633411" y="2835922"/>
              <a:ext cx="5661591" cy="315493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The ETR projects out to 2050</a:t>
              </a:r>
              <a:endParaRPr lang="id-ID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7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923365" y="2658894"/>
            <a:ext cx="82206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500" b="1" i="1" dirty="0">
                <a:solidFill>
                  <a:srgbClr val="FF0000"/>
                </a:solidFill>
              </a:rPr>
              <a:t>Food, water, population growth, droughts, floods, sea levels, cyclones, rising temperatures</a:t>
            </a:r>
          </a:p>
        </p:txBody>
      </p:sp>
    </p:spTree>
    <p:extLst>
      <p:ext uri="{BB962C8B-B14F-4D97-AF65-F5344CB8AC3E}">
        <p14:creationId xmlns:p14="http://schemas.microsoft.com/office/powerpoint/2010/main" val="228789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1000" y="1298830"/>
            <a:ext cx="55854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1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1799" y="1298831"/>
            <a:ext cx="3816351" cy="183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Key </a:t>
            </a:r>
          </a:p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7000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Findings</a:t>
            </a:r>
            <a:endParaRPr sz="7000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1800" y="1001596"/>
            <a:ext cx="639916" cy="3244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600" b="1" spc="-15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01.</a:t>
            </a:r>
            <a:endParaRPr sz="3600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22358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62889F-BFE6-BD41-B983-688671AB52EC}"/>
              </a:ext>
            </a:extLst>
          </p:cNvPr>
          <p:cNvGrpSpPr/>
          <p:nvPr/>
        </p:nvGrpSpPr>
        <p:grpSpPr>
          <a:xfrm>
            <a:off x="467677" y="1142550"/>
            <a:ext cx="7966820" cy="315493"/>
            <a:chOff x="439354" y="1345843"/>
            <a:chExt cx="7007490" cy="315493"/>
          </a:xfrm>
        </p:grpSpPr>
        <p:sp>
          <p:nvSpPr>
            <p:cNvPr id="13" name="TextBox 12"/>
            <p:cNvSpPr txBox="1"/>
            <p:nvPr/>
          </p:nvSpPr>
          <p:spPr>
            <a:xfrm>
              <a:off x="633411" y="1345843"/>
              <a:ext cx="6813433" cy="315493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r>
                <a:rPr lang="en-AU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141 countries are exposed to at least one ecological </a:t>
              </a:r>
              <a:r>
                <a:rPr lang="en-GB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threat</a:t>
              </a:r>
              <a:r>
                <a:rPr lang="en-AU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between now and 2050. </a:t>
              </a:r>
              <a:endParaRPr lang="en-US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F4E7951-B0A3-7F4D-8E2F-25B1C319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95B324-8171-594B-B783-C3CFAA6B4510}"/>
              </a:ext>
            </a:extLst>
          </p:cNvPr>
          <p:cNvGrpSpPr/>
          <p:nvPr/>
        </p:nvGrpSpPr>
        <p:grpSpPr>
          <a:xfrm>
            <a:off x="460275" y="2440306"/>
            <a:ext cx="8007953" cy="584775"/>
            <a:chOff x="429265" y="2377602"/>
            <a:chExt cx="6358461" cy="584775"/>
          </a:xfrm>
        </p:grpSpPr>
        <p:sp>
          <p:nvSpPr>
            <p:cNvPr id="29" name="TextBox 28"/>
            <p:cNvSpPr txBox="1"/>
            <p:nvPr/>
          </p:nvSpPr>
          <p:spPr>
            <a:xfrm>
              <a:off x="583538" y="2377602"/>
              <a:ext cx="6204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6.4 billion people live in countries which are exposed to medium to high ecological threats.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11A1A09-BD01-DD46-9A9D-BD78D426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9265" y="2469010"/>
              <a:ext cx="120822" cy="19117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467677" y="3001955"/>
            <a:ext cx="7575836" cy="392950"/>
            <a:chOff x="435142" y="2835922"/>
            <a:chExt cx="5859860" cy="371099"/>
          </a:xfrm>
        </p:grpSpPr>
        <p:sp>
          <p:nvSpPr>
            <p:cNvPr id="14" name="TextBox 13"/>
            <p:cNvSpPr txBox="1"/>
            <p:nvPr/>
          </p:nvSpPr>
          <p:spPr>
            <a:xfrm>
              <a:off x="633411" y="2835922"/>
              <a:ext cx="5661591" cy="371099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Three clusters of </a:t>
              </a:r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ecological hotspots are susceptible to collapse: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974674"/>
              <a:ext cx="120822" cy="19117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972785" y="2031622"/>
            <a:ext cx="744389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90000"/>
              </a:lnSpc>
              <a:buClr>
                <a:srgbClr val="FF0000"/>
              </a:buClr>
              <a:buSzPts val="2700"/>
              <a:buFont typeface="Wingdings" panose="05000000000000000000" pitchFamily="2" charset="2"/>
              <a:buChar char="ü"/>
            </a:pPr>
            <a:r>
              <a:rPr lang="en-AU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of these are in the 40 least peaceful countries on the GPI.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2785" y="3446905"/>
            <a:ext cx="5881482" cy="1062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73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Sahel-Horn belt of Africa, from Mauritania to Somalia; </a:t>
            </a:r>
          </a:p>
          <a:p>
            <a:pPr marL="628673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Southern African belt, from Angola to Madagascar;  </a:t>
            </a:r>
          </a:p>
          <a:p>
            <a:pPr marL="628673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Middle East and Central Asian belt, from Syria to Pakistan</a:t>
            </a:r>
            <a:r>
              <a:rPr lang="en-A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B671EE-DCC0-F245-8E33-F5521D7430A5}"/>
              </a:ext>
            </a:extLst>
          </p:cNvPr>
          <p:cNvGrpSpPr/>
          <p:nvPr/>
        </p:nvGrpSpPr>
        <p:grpSpPr>
          <a:xfrm>
            <a:off x="467671" y="1647550"/>
            <a:ext cx="7897458" cy="512470"/>
            <a:chOff x="467671" y="1647550"/>
            <a:chExt cx="7897458" cy="512470"/>
          </a:xfrm>
        </p:grpSpPr>
        <p:sp>
          <p:nvSpPr>
            <p:cNvPr id="15" name="TextBox 14"/>
            <p:cNvSpPr txBox="1"/>
            <p:nvPr/>
          </p:nvSpPr>
          <p:spPr>
            <a:xfrm>
              <a:off x="665945" y="1647550"/>
              <a:ext cx="7699184" cy="512470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-AU" sz="16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of the countries with the most threats are home to 2.1 billion people.</a:t>
              </a:r>
            </a:p>
            <a:p>
              <a:pPr lvl="0">
                <a:lnSpc>
                  <a:spcPct val="90000"/>
                </a:lnSpc>
                <a:buClr>
                  <a:schemeClr val="dk1"/>
                </a:buClr>
                <a:buSzPts val="2700"/>
              </a:pPr>
              <a:endParaRPr lang="en-AU" sz="1600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D538BD56-596E-C742-9E97-D74C591F8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7671" y="1681177"/>
              <a:ext cx="137363" cy="191173"/>
            </a:xfrm>
            <a:prstGeom prst="rect">
              <a:avLst/>
            </a:prstGeom>
          </p:spPr>
        </p:pic>
      </p:grpSp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236842" y="251725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AU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Highlights</a:t>
            </a:r>
            <a:endParaRPr sz="2000" b="1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0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236842" y="251725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Highlights..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ont’d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62889F-BFE6-BD41-B983-688671AB52EC}"/>
              </a:ext>
            </a:extLst>
          </p:cNvPr>
          <p:cNvGrpSpPr/>
          <p:nvPr/>
        </p:nvGrpSpPr>
        <p:grpSpPr>
          <a:xfrm>
            <a:off x="467677" y="1142550"/>
            <a:ext cx="7966820" cy="561714"/>
            <a:chOff x="439354" y="1345843"/>
            <a:chExt cx="7007490" cy="561714"/>
          </a:xfrm>
        </p:grpSpPr>
        <p:sp>
          <p:nvSpPr>
            <p:cNvPr id="13" name="TextBox 12"/>
            <p:cNvSpPr txBox="1"/>
            <p:nvPr/>
          </p:nvSpPr>
          <p:spPr>
            <a:xfrm>
              <a:off x="633411" y="1345843"/>
              <a:ext cx="6813433" cy="561714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Only 2 of the countries most at risk are amongst the 10 largest recipient of climate aid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F4E7951-B0A3-7F4D-8E2F-25B1C319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62889F-BFE6-BD41-B983-688671AB52EC}"/>
              </a:ext>
            </a:extLst>
          </p:cNvPr>
          <p:cNvGrpSpPr/>
          <p:nvPr/>
        </p:nvGrpSpPr>
        <p:grpSpPr>
          <a:xfrm>
            <a:off x="467677" y="1958737"/>
            <a:ext cx="7966820" cy="315493"/>
            <a:chOff x="439354" y="1345843"/>
            <a:chExt cx="7007490" cy="315493"/>
          </a:xfrm>
        </p:grpSpPr>
        <p:sp>
          <p:nvSpPr>
            <p:cNvPr id="17" name="TextBox 16"/>
            <p:cNvSpPr txBox="1"/>
            <p:nvPr/>
          </p:nvSpPr>
          <p:spPr>
            <a:xfrm>
              <a:off x="633411" y="1345843"/>
              <a:ext cx="6813433" cy="315493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Three major immigration routes due to ecological threat are:</a:t>
              </a:r>
            </a:p>
          </p:txBody>
        </p:sp>
        <p:pic>
          <p:nvPicPr>
            <p:cNvPr id="23" name="Graphic 18">
              <a:extLst>
                <a:ext uri="{FF2B5EF4-FFF2-40B4-BE49-F238E27FC236}">
                  <a16:creationId xmlns:a16="http://schemas.microsoft.com/office/drawing/2014/main" id="{FF4E7951-B0A3-7F4D-8E2F-25B1C319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62889F-BFE6-BD41-B983-688671AB52EC}"/>
              </a:ext>
            </a:extLst>
          </p:cNvPr>
          <p:cNvGrpSpPr/>
          <p:nvPr/>
        </p:nvGrpSpPr>
        <p:grpSpPr>
          <a:xfrm>
            <a:off x="467677" y="3439714"/>
            <a:ext cx="8061620" cy="315493"/>
            <a:chOff x="439354" y="1356630"/>
            <a:chExt cx="7090874" cy="315493"/>
          </a:xfrm>
        </p:grpSpPr>
        <p:sp>
          <p:nvSpPr>
            <p:cNvPr id="25" name="TextBox 24"/>
            <p:cNvSpPr txBox="1"/>
            <p:nvPr/>
          </p:nvSpPr>
          <p:spPr>
            <a:xfrm>
              <a:off x="716795" y="1356630"/>
              <a:ext cx="6813433" cy="315493"/>
            </a:xfrm>
            <a:prstGeom prst="rect">
              <a:avLst/>
            </a:prstGeom>
            <a:noFill/>
          </p:spPr>
          <p:txBody>
            <a:bodyPr wrap="square" lIns="68601" tIns="34301" rIns="68601" bIns="34301" rtlCol="0">
              <a:spAutoFit/>
            </a:bodyPr>
            <a:lstStyle/>
            <a:p>
              <a:pPr marL="0" marR="0" lvl="0" indent="0" algn="l" defTabSz="685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1.2 billion in high risk, low resilience countries face displacement by 2050.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6" name="Graphic 18">
              <a:extLst>
                <a:ext uri="{FF2B5EF4-FFF2-40B4-BE49-F238E27FC236}">
                  <a16:creationId xmlns:a16="http://schemas.microsoft.com/office/drawing/2014/main" id="{FF4E7951-B0A3-7F4D-8E2F-25B1C319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688301" y="2222858"/>
            <a:ext cx="402360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73" marR="0" lvl="1" indent="-285750" algn="l" defTabSz="6858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Latin America to US and Canada</a:t>
            </a:r>
          </a:p>
          <a:p>
            <a:pPr marL="628673" marR="0" lvl="1" indent="-285750" algn="l" defTabSz="6858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Sahel and sub-Saharan Africa to Europe</a:t>
            </a:r>
          </a:p>
          <a:p>
            <a:pPr marL="628673" marR="0" lvl="1" indent="-285750" algn="l" defTabSz="6858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South Asia and Middle East to Europe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099" y="4169641"/>
            <a:ext cx="7231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70AD47">
                    <a:lumMod val="10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Even without climate change ecological threats will lead to failed states</a:t>
            </a:r>
            <a:endParaRPr lang="en-AU" dirty="0"/>
          </a:p>
        </p:txBody>
      </p:sp>
      <p:pic>
        <p:nvPicPr>
          <p:cNvPr id="15" name="Graphic 18">
            <a:extLst>
              <a:ext uri="{FF2B5EF4-FFF2-40B4-BE49-F238E27FC236}">
                <a16:creationId xmlns:a16="http://schemas.microsoft.com/office/drawing/2014/main" id="{FF4E7951-B0A3-7F4D-8E2F-25B1C319D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677" y="4243331"/>
            <a:ext cx="137363" cy="1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50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236841" y="251725"/>
            <a:ext cx="7625205" cy="42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Highlights..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Calculating countries least likely to cope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0384" y="4273607"/>
            <a:ext cx="8090157" cy="377049"/>
          </a:xfrm>
          <a:prstGeom prst="rect">
            <a:avLst/>
          </a:prstGeom>
          <a:noFill/>
        </p:spPr>
        <p:txBody>
          <a:bodyPr wrap="square" lIns="68601" tIns="34301" rIns="68601" bIns="34301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32 countries - 1.2 billion at risk of being displaced by 2050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Google Shape;4966;p132"/>
          <p:cNvSpPr/>
          <p:nvPr/>
        </p:nvSpPr>
        <p:spPr>
          <a:xfrm>
            <a:off x="2371678" y="1582386"/>
            <a:ext cx="1480009" cy="1320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852"/>
                </a:moveTo>
                <a:lnTo>
                  <a:pt x="40299" y="102309"/>
                </a:lnTo>
                <a:lnTo>
                  <a:pt x="78673" y="119852"/>
                </a:lnTo>
                <a:lnTo>
                  <a:pt x="119871" y="102309"/>
                </a:lnTo>
                <a:lnTo>
                  <a:pt x="119871" y="0"/>
                </a:lnTo>
                <a:lnTo>
                  <a:pt x="78673" y="17542"/>
                </a:lnTo>
                <a:lnTo>
                  <a:pt x="40299" y="0"/>
                </a:lnTo>
                <a:lnTo>
                  <a:pt x="0" y="17542"/>
                </a:lnTo>
                <a:lnTo>
                  <a:pt x="0" y="119852"/>
                </a:lnTo>
              </a:path>
            </a:pathLst>
          </a:custGeom>
          <a:solidFill>
            <a:schemeClr val="accent1"/>
          </a:solidFill>
          <a:ln w="3427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" name="Google Shape;4967;p132"/>
          <p:cNvCxnSpPr/>
          <p:nvPr/>
        </p:nvCxnSpPr>
        <p:spPr>
          <a:xfrm>
            <a:off x="2856480" y="1611673"/>
            <a:ext cx="8846" cy="1098571"/>
          </a:xfrm>
          <a:prstGeom prst="straightConnector1">
            <a:avLst/>
          </a:prstGeom>
          <a:noFill/>
          <a:ln w="342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4968;p132"/>
          <p:cNvCxnSpPr/>
          <p:nvPr/>
        </p:nvCxnSpPr>
        <p:spPr>
          <a:xfrm>
            <a:off x="3358974" y="1777744"/>
            <a:ext cx="0" cy="1162487"/>
          </a:xfrm>
          <a:prstGeom prst="straightConnector1">
            <a:avLst/>
          </a:prstGeom>
          <a:noFill/>
          <a:ln w="342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47" y="1584874"/>
            <a:ext cx="1518036" cy="13595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371" y="1619162"/>
            <a:ext cx="48772" cy="11278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537" y="1798817"/>
            <a:ext cx="48772" cy="112785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94373" y="1501652"/>
            <a:ext cx="2220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 Risks</a:t>
            </a:r>
          </a:p>
          <a:p>
            <a:pPr marL="342900" marR="0" lvl="0" indent="-34290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</a:p>
          <a:p>
            <a:pPr marL="342900" marR="0" lvl="0" indent="-34290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</a:t>
            </a:r>
          </a:p>
          <a:p>
            <a:pPr marL="342900" marR="0" lvl="0" indent="-34290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</a:t>
            </a:r>
          </a:p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740 million people</a:t>
            </a:r>
          </a:p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62116" y="1402749"/>
            <a:ext cx="23095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Natural Disasters</a:t>
            </a:r>
          </a:p>
          <a:p>
            <a:pPr marL="342900" marR="0" lvl="0" indent="-34290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Floods</a:t>
            </a:r>
          </a:p>
          <a:p>
            <a:pPr marL="342900" marR="0" lvl="0" indent="-34290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Cyclones</a:t>
            </a:r>
          </a:p>
          <a:p>
            <a:pPr marL="342900" marR="0" lvl="0" indent="-34290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Droughts</a:t>
            </a:r>
          </a:p>
          <a:p>
            <a:pPr marL="342900" marR="0" lvl="0" indent="-34290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</a:t>
            </a:r>
          </a:p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billion people</a:t>
            </a:r>
          </a:p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Google Shape;4440;p131"/>
          <p:cNvSpPr/>
          <p:nvPr/>
        </p:nvSpPr>
        <p:spPr>
          <a:xfrm rot="11350080">
            <a:off x="2894482" y="2928170"/>
            <a:ext cx="852398" cy="7377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8183" y="43638"/>
                </a:moveTo>
                <a:lnTo>
                  <a:pt x="35455" y="43638"/>
                </a:lnTo>
                <a:cubicBezTo>
                  <a:pt x="33944" y="43638"/>
                  <a:pt x="32727" y="44861"/>
                  <a:pt x="32727" y="46361"/>
                </a:cubicBezTo>
                <a:lnTo>
                  <a:pt x="32727" y="56533"/>
                </a:lnTo>
                <a:lnTo>
                  <a:pt x="6755" y="32727"/>
                </a:lnTo>
                <a:lnTo>
                  <a:pt x="32727" y="8922"/>
                </a:lnTo>
                <a:lnTo>
                  <a:pt x="32727" y="19088"/>
                </a:lnTo>
                <a:cubicBezTo>
                  <a:pt x="32727" y="20600"/>
                  <a:pt x="33944" y="21816"/>
                  <a:pt x="35455" y="21816"/>
                </a:cubicBezTo>
                <a:lnTo>
                  <a:pt x="38183" y="21816"/>
                </a:lnTo>
                <a:cubicBezTo>
                  <a:pt x="50066" y="22577"/>
                  <a:pt x="93283" y="28850"/>
                  <a:pt x="109172" y="78622"/>
                </a:cubicBezTo>
                <a:cubicBezTo>
                  <a:pt x="88944" y="48644"/>
                  <a:pt x="49311" y="44250"/>
                  <a:pt x="38183" y="43638"/>
                </a:cubicBezTo>
                <a:moveTo>
                  <a:pt x="38183" y="16344"/>
                </a:moveTo>
                <a:lnTo>
                  <a:pt x="38183" y="2727"/>
                </a:lnTo>
                <a:cubicBezTo>
                  <a:pt x="38183" y="1222"/>
                  <a:pt x="36961" y="0"/>
                  <a:pt x="35455" y="0"/>
                </a:cubicBezTo>
                <a:cubicBezTo>
                  <a:pt x="34700" y="0"/>
                  <a:pt x="34016" y="305"/>
                  <a:pt x="33527" y="800"/>
                </a:cubicBezTo>
                <a:lnTo>
                  <a:pt x="800" y="30800"/>
                </a:lnTo>
                <a:cubicBezTo>
                  <a:pt x="305" y="31294"/>
                  <a:pt x="0" y="31977"/>
                  <a:pt x="0" y="32727"/>
                </a:cubicBezTo>
                <a:cubicBezTo>
                  <a:pt x="0" y="33483"/>
                  <a:pt x="305" y="34166"/>
                  <a:pt x="800" y="34655"/>
                </a:cubicBezTo>
                <a:lnTo>
                  <a:pt x="33527" y="64655"/>
                </a:lnTo>
                <a:cubicBezTo>
                  <a:pt x="34016" y="65150"/>
                  <a:pt x="34700" y="65455"/>
                  <a:pt x="35455" y="65455"/>
                </a:cubicBezTo>
                <a:cubicBezTo>
                  <a:pt x="36961" y="65455"/>
                  <a:pt x="38183" y="64233"/>
                  <a:pt x="38183" y="62727"/>
                </a:cubicBezTo>
                <a:lnTo>
                  <a:pt x="38183" y="49355"/>
                </a:lnTo>
                <a:cubicBezTo>
                  <a:pt x="43977" y="49683"/>
                  <a:pt x="58372" y="51144"/>
                  <a:pt x="74166" y="57800"/>
                </a:cubicBezTo>
                <a:cubicBezTo>
                  <a:pt x="101016" y="69111"/>
                  <a:pt x="114544" y="89122"/>
                  <a:pt x="114544" y="117272"/>
                </a:cubicBezTo>
                <a:cubicBezTo>
                  <a:pt x="114544" y="118777"/>
                  <a:pt x="115766" y="120000"/>
                  <a:pt x="117272" y="120000"/>
                </a:cubicBezTo>
                <a:cubicBezTo>
                  <a:pt x="118777" y="120000"/>
                  <a:pt x="120000" y="118777"/>
                  <a:pt x="120000" y="117272"/>
                </a:cubicBezTo>
                <a:cubicBezTo>
                  <a:pt x="120000" y="27722"/>
                  <a:pt x="52611" y="17500"/>
                  <a:pt x="38183" y="16344"/>
                </a:cubicBezTo>
              </a:path>
            </a:pathLst>
          </a:custGeom>
          <a:solidFill>
            <a:srgbClr val="53585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  <a:tabLst/>
              <a:defRPr/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" name="Google Shape;4441;p131"/>
          <p:cNvSpPr/>
          <p:nvPr/>
        </p:nvSpPr>
        <p:spPr>
          <a:xfrm rot="10800000">
            <a:off x="5614184" y="2963316"/>
            <a:ext cx="788739" cy="71877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7272" y="56533"/>
                </a:moveTo>
                <a:lnTo>
                  <a:pt x="87272" y="46361"/>
                </a:lnTo>
                <a:cubicBezTo>
                  <a:pt x="87272" y="44861"/>
                  <a:pt x="86055" y="43638"/>
                  <a:pt x="84544" y="43638"/>
                </a:cubicBezTo>
                <a:lnTo>
                  <a:pt x="81816" y="43638"/>
                </a:lnTo>
                <a:cubicBezTo>
                  <a:pt x="70688" y="44250"/>
                  <a:pt x="31055" y="48644"/>
                  <a:pt x="10827" y="78622"/>
                </a:cubicBezTo>
                <a:cubicBezTo>
                  <a:pt x="26716" y="28850"/>
                  <a:pt x="69933" y="22577"/>
                  <a:pt x="81816" y="21816"/>
                </a:cubicBezTo>
                <a:lnTo>
                  <a:pt x="84544" y="21816"/>
                </a:lnTo>
                <a:cubicBezTo>
                  <a:pt x="86055" y="21816"/>
                  <a:pt x="87272" y="20600"/>
                  <a:pt x="87272" y="19088"/>
                </a:cubicBezTo>
                <a:lnTo>
                  <a:pt x="87272" y="8922"/>
                </a:lnTo>
                <a:lnTo>
                  <a:pt x="113238" y="32727"/>
                </a:lnTo>
                <a:cubicBezTo>
                  <a:pt x="113238" y="32727"/>
                  <a:pt x="87272" y="56533"/>
                  <a:pt x="87272" y="56533"/>
                </a:cubicBezTo>
                <a:close/>
                <a:moveTo>
                  <a:pt x="119200" y="30800"/>
                </a:moveTo>
                <a:lnTo>
                  <a:pt x="86472" y="800"/>
                </a:lnTo>
                <a:cubicBezTo>
                  <a:pt x="85983" y="305"/>
                  <a:pt x="85300" y="0"/>
                  <a:pt x="84544" y="0"/>
                </a:cubicBezTo>
                <a:cubicBezTo>
                  <a:pt x="83038" y="0"/>
                  <a:pt x="81816" y="1222"/>
                  <a:pt x="81816" y="2727"/>
                </a:cubicBezTo>
                <a:lnTo>
                  <a:pt x="81816" y="16344"/>
                </a:lnTo>
                <a:cubicBezTo>
                  <a:pt x="67388" y="17500"/>
                  <a:pt x="0" y="27727"/>
                  <a:pt x="0" y="117272"/>
                </a:cubicBezTo>
                <a:cubicBezTo>
                  <a:pt x="0" y="118777"/>
                  <a:pt x="1222" y="120000"/>
                  <a:pt x="2727" y="120000"/>
                </a:cubicBezTo>
                <a:cubicBezTo>
                  <a:pt x="4233" y="120000"/>
                  <a:pt x="5455" y="118777"/>
                  <a:pt x="5455" y="117272"/>
                </a:cubicBezTo>
                <a:cubicBezTo>
                  <a:pt x="5455" y="89122"/>
                  <a:pt x="18983" y="69111"/>
                  <a:pt x="45833" y="57800"/>
                </a:cubicBezTo>
                <a:cubicBezTo>
                  <a:pt x="61627" y="51144"/>
                  <a:pt x="76022" y="49683"/>
                  <a:pt x="81816" y="49355"/>
                </a:cubicBezTo>
                <a:lnTo>
                  <a:pt x="81816" y="62727"/>
                </a:lnTo>
                <a:cubicBezTo>
                  <a:pt x="81816" y="64233"/>
                  <a:pt x="83038" y="65455"/>
                  <a:pt x="84544" y="65455"/>
                </a:cubicBezTo>
                <a:cubicBezTo>
                  <a:pt x="85300" y="65455"/>
                  <a:pt x="85983" y="65150"/>
                  <a:pt x="86472" y="64655"/>
                </a:cubicBezTo>
                <a:lnTo>
                  <a:pt x="119200" y="34655"/>
                </a:lnTo>
                <a:cubicBezTo>
                  <a:pt x="119694" y="34166"/>
                  <a:pt x="120000" y="33483"/>
                  <a:pt x="120000" y="32727"/>
                </a:cubicBezTo>
                <a:cubicBezTo>
                  <a:pt x="120000" y="31977"/>
                  <a:pt x="119694" y="31294"/>
                  <a:pt x="119200" y="30800"/>
                </a:cubicBezTo>
              </a:path>
            </a:pathLst>
          </a:custGeom>
          <a:solidFill>
            <a:srgbClr val="53585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  <a:tabLst/>
              <a:defRPr/>
            </a:pPr>
            <a:endParaRPr kumimoji="0" sz="29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35656" y="3297032"/>
            <a:ext cx="18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Drop Duplicates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99955" y="783302"/>
            <a:ext cx="442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Biggest shocks, very low resilience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3873202" y="1964237"/>
            <a:ext cx="159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43 Countries </a:t>
            </a:r>
          </a:p>
        </p:txBody>
      </p:sp>
      <p:sp>
        <p:nvSpPr>
          <p:cNvPr id="3" name="Down Arrow 2"/>
          <p:cNvSpPr/>
          <p:nvPr/>
        </p:nvSpPr>
        <p:spPr>
          <a:xfrm>
            <a:off x="3675355" y="3729088"/>
            <a:ext cx="1999130" cy="49790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3293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8" grpId="0" animBg="1"/>
      <p:bldP spid="49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236842" y="251725"/>
            <a:ext cx="4419357" cy="27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 typeface="Arial"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Highlights..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onflict and risk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3302" y="2415150"/>
            <a:ext cx="942849" cy="1009666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5956" y="2394408"/>
            <a:ext cx="1099589" cy="1005826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sp>
        <p:nvSpPr>
          <p:cNvPr id="15" name="Google Shape;4484;p131"/>
          <p:cNvSpPr/>
          <p:nvPr/>
        </p:nvSpPr>
        <p:spPr>
          <a:xfrm>
            <a:off x="3850918" y="2367358"/>
            <a:ext cx="2059688" cy="159441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8183" y="65455"/>
                </a:moveTo>
                <a:lnTo>
                  <a:pt x="21816" y="65455"/>
                </a:lnTo>
                <a:cubicBezTo>
                  <a:pt x="12794" y="65455"/>
                  <a:pt x="5455" y="58116"/>
                  <a:pt x="5455" y="49088"/>
                </a:cubicBezTo>
                <a:cubicBezTo>
                  <a:pt x="5455" y="41488"/>
                  <a:pt x="10616" y="34955"/>
                  <a:pt x="18022" y="33194"/>
                </a:cubicBezTo>
                <a:cubicBezTo>
                  <a:pt x="20188" y="32677"/>
                  <a:pt x="21827" y="30894"/>
                  <a:pt x="22155" y="28688"/>
                </a:cubicBezTo>
                <a:cubicBezTo>
                  <a:pt x="24122" y="15444"/>
                  <a:pt x="35705" y="5455"/>
                  <a:pt x="49088" y="5455"/>
                </a:cubicBezTo>
                <a:cubicBezTo>
                  <a:pt x="58338" y="5455"/>
                  <a:pt x="64150" y="7388"/>
                  <a:pt x="69205" y="15200"/>
                </a:cubicBezTo>
                <a:cubicBezTo>
                  <a:pt x="70066" y="16527"/>
                  <a:pt x="74188" y="20144"/>
                  <a:pt x="75755" y="20366"/>
                </a:cubicBezTo>
                <a:cubicBezTo>
                  <a:pt x="76011" y="20400"/>
                  <a:pt x="76511" y="20416"/>
                  <a:pt x="76511" y="20416"/>
                </a:cubicBezTo>
                <a:cubicBezTo>
                  <a:pt x="77827" y="20416"/>
                  <a:pt x="79100" y="19944"/>
                  <a:pt x="80105" y="19072"/>
                </a:cubicBezTo>
                <a:cubicBezTo>
                  <a:pt x="82094" y="17327"/>
                  <a:pt x="84644" y="16361"/>
                  <a:pt x="87272" y="16361"/>
                </a:cubicBezTo>
                <a:cubicBezTo>
                  <a:pt x="93288" y="16361"/>
                  <a:pt x="98183" y="21255"/>
                  <a:pt x="98172" y="27333"/>
                </a:cubicBezTo>
                <a:lnTo>
                  <a:pt x="98150" y="27733"/>
                </a:lnTo>
                <a:cubicBezTo>
                  <a:pt x="98033" y="30316"/>
                  <a:pt x="99744" y="32622"/>
                  <a:pt x="102244" y="33261"/>
                </a:cubicBezTo>
                <a:cubicBezTo>
                  <a:pt x="109488" y="35116"/>
                  <a:pt x="114544" y="41627"/>
                  <a:pt x="114544" y="49088"/>
                </a:cubicBezTo>
                <a:cubicBezTo>
                  <a:pt x="114544" y="58116"/>
                  <a:pt x="107205" y="65455"/>
                  <a:pt x="98183" y="65455"/>
                </a:cubicBezTo>
                <a:moveTo>
                  <a:pt x="103600" y="27983"/>
                </a:moveTo>
                <a:cubicBezTo>
                  <a:pt x="103611" y="27744"/>
                  <a:pt x="103638" y="27511"/>
                  <a:pt x="103638" y="27272"/>
                </a:cubicBezTo>
                <a:cubicBezTo>
                  <a:pt x="103638" y="18238"/>
                  <a:pt x="96305" y="10911"/>
                  <a:pt x="87272" y="10911"/>
                </a:cubicBezTo>
                <a:cubicBezTo>
                  <a:pt x="83150" y="10911"/>
                  <a:pt x="79394" y="12444"/>
                  <a:pt x="76511" y="14961"/>
                </a:cubicBezTo>
                <a:cubicBezTo>
                  <a:pt x="70688" y="5972"/>
                  <a:pt x="60605" y="0"/>
                  <a:pt x="49088" y="0"/>
                </a:cubicBezTo>
                <a:cubicBezTo>
                  <a:pt x="32661" y="0"/>
                  <a:pt x="19105" y="12111"/>
                  <a:pt x="16755" y="27883"/>
                </a:cubicBezTo>
                <a:cubicBezTo>
                  <a:pt x="7155" y="30172"/>
                  <a:pt x="0" y="38783"/>
                  <a:pt x="0" y="49088"/>
                </a:cubicBezTo>
                <a:cubicBezTo>
                  <a:pt x="0" y="61138"/>
                  <a:pt x="9766" y="70911"/>
                  <a:pt x="21816" y="70911"/>
                </a:cubicBezTo>
                <a:lnTo>
                  <a:pt x="98183" y="70911"/>
                </a:lnTo>
                <a:cubicBezTo>
                  <a:pt x="110233" y="70911"/>
                  <a:pt x="120000" y="61138"/>
                  <a:pt x="120000" y="49088"/>
                </a:cubicBezTo>
                <a:cubicBezTo>
                  <a:pt x="120000" y="38916"/>
                  <a:pt x="113022" y="30394"/>
                  <a:pt x="103600" y="27983"/>
                </a:cubicBezTo>
                <a:moveTo>
                  <a:pt x="65455" y="84544"/>
                </a:moveTo>
                <a:cubicBezTo>
                  <a:pt x="65455" y="83038"/>
                  <a:pt x="64233" y="81816"/>
                  <a:pt x="62727" y="81816"/>
                </a:cubicBezTo>
                <a:cubicBezTo>
                  <a:pt x="61972" y="81816"/>
                  <a:pt x="61288" y="82122"/>
                  <a:pt x="60800" y="82622"/>
                </a:cubicBezTo>
                <a:lnTo>
                  <a:pt x="44438" y="98977"/>
                </a:lnTo>
                <a:cubicBezTo>
                  <a:pt x="43944" y="99477"/>
                  <a:pt x="43638" y="100155"/>
                  <a:pt x="43638" y="100911"/>
                </a:cubicBezTo>
                <a:cubicBezTo>
                  <a:pt x="43638" y="102416"/>
                  <a:pt x="44855" y="103638"/>
                  <a:pt x="46361" y="103638"/>
                </a:cubicBezTo>
                <a:lnTo>
                  <a:pt x="56144" y="103638"/>
                </a:lnTo>
                <a:lnTo>
                  <a:pt x="44433" y="115344"/>
                </a:lnTo>
                <a:cubicBezTo>
                  <a:pt x="43938" y="115838"/>
                  <a:pt x="43638" y="116522"/>
                  <a:pt x="43638" y="117272"/>
                </a:cubicBezTo>
                <a:cubicBezTo>
                  <a:pt x="43638" y="118777"/>
                  <a:pt x="44855" y="120000"/>
                  <a:pt x="46361" y="120000"/>
                </a:cubicBezTo>
                <a:cubicBezTo>
                  <a:pt x="47116" y="120000"/>
                  <a:pt x="47794" y="119694"/>
                  <a:pt x="48294" y="119200"/>
                </a:cubicBezTo>
                <a:lnTo>
                  <a:pt x="64655" y="102838"/>
                </a:lnTo>
                <a:cubicBezTo>
                  <a:pt x="65150" y="102344"/>
                  <a:pt x="65455" y="101661"/>
                  <a:pt x="65455" y="100911"/>
                </a:cubicBezTo>
                <a:cubicBezTo>
                  <a:pt x="65455" y="99400"/>
                  <a:pt x="64233" y="98183"/>
                  <a:pt x="62727" y="98183"/>
                </a:cubicBezTo>
                <a:lnTo>
                  <a:pt x="62722" y="98183"/>
                </a:lnTo>
                <a:lnTo>
                  <a:pt x="52950" y="98183"/>
                </a:lnTo>
                <a:lnTo>
                  <a:pt x="64655" y="86472"/>
                </a:lnTo>
                <a:cubicBezTo>
                  <a:pt x="65150" y="85983"/>
                  <a:pt x="65455" y="85300"/>
                  <a:pt x="65455" y="84544"/>
                </a:cubicBezTo>
              </a:path>
            </a:pathLst>
          </a:custGeom>
          <a:solidFill>
            <a:srgbClr val="53585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  <a:tabLst/>
              <a:defRPr/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0175" y="2736360"/>
            <a:ext cx="1781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Conflict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06649">
            <a:off x="6541323" y="892058"/>
            <a:ext cx="1015408" cy="1084483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573018">
            <a:off x="2236586" y="1034467"/>
            <a:ext cx="1097375" cy="1005927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3575469" y="1542059"/>
            <a:ext cx="261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Vicious cycle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1546" y="887753"/>
            <a:ext cx="299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 Degradation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7341" y="4022986"/>
            <a:ext cx="7946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of the 19 countries facing most shocks are in conflict or very low peace</a:t>
            </a:r>
          </a:p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of the 5 least peaceful countries face the most risks</a:t>
            </a:r>
          </a:p>
        </p:txBody>
      </p:sp>
    </p:spTree>
    <p:extLst>
      <p:ext uri="{BB962C8B-B14F-4D97-AF65-F5344CB8AC3E}">
        <p14:creationId xmlns:p14="http://schemas.microsoft.com/office/powerpoint/2010/main" val="1444115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45821</TotalTime>
  <Words>2030</Words>
  <Application>Microsoft Macintosh PowerPoint</Application>
  <PresentationFormat>Custom</PresentationFormat>
  <Paragraphs>529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Lato</vt:lpstr>
      <vt:lpstr>Muli Black</vt:lpstr>
      <vt:lpstr>Roboto</vt:lpstr>
      <vt:lpstr>Arial</vt:lpstr>
      <vt:lpstr>Arial Black</vt:lpstr>
      <vt:lpstr>Calibri</vt:lpstr>
      <vt:lpstr>Calibri Light</vt:lpstr>
      <vt:lpstr>Montserrat</vt:lpstr>
      <vt:lpstr>Wingdings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DLewis@economicsandpeace.org</dc:creator>
  <cp:lastModifiedBy>Microsoft Office User</cp:lastModifiedBy>
  <cp:revision>5311</cp:revision>
  <cp:lastPrinted>2019-09-27T01:24:30Z</cp:lastPrinted>
  <dcterms:created xsi:type="dcterms:W3CDTF">2014-11-12T21:47:38Z</dcterms:created>
  <dcterms:modified xsi:type="dcterms:W3CDTF">2020-10-22T00:14:13Z</dcterms:modified>
</cp:coreProperties>
</file>