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7" r:id="rId2"/>
    <p:sldId id="258" r:id="rId3"/>
    <p:sldId id="259" r:id="rId4"/>
    <p:sldId id="260" r:id="rId5"/>
    <p:sldId id="261" r:id="rId6"/>
    <p:sldId id="351" r:id="rId7"/>
    <p:sldId id="263" r:id="rId8"/>
    <p:sldId id="264" r:id="rId9"/>
    <p:sldId id="265" r:id="rId10"/>
    <p:sldId id="356" r:id="rId11"/>
    <p:sldId id="357" r:id="rId12"/>
    <p:sldId id="347" r:id="rId13"/>
    <p:sldId id="268" r:id="rId14"/>
    <p:sldId id="269" r:id="rId15"/>
    <p:sldId id="358" r:id="rId16"/>
    <p:sldId id="359" r:id="rId17"/>
    <p:sldId id="27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349" r:id="rId37"/>
    <p:sldId id="350" r:id="rId38"/>
    <p:sldId id="290" r:id="rId39"/>
    <p:sldId id="348" r:id="rId40"/>
    <p:sldId id="360" r:id="rId41"/>
    <p:sldId id="361" r:id="rId42"/>
    <p:sldId id="362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25" r:id="rId59"/>
    <p:sldId id="326" r:id="rId60"/>
    <p:sldId id="327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335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345" r:id="rId79"/>
    <p:sldId id="346" r:id="rId80"/>
    <p:sldId id="323" r:id="rId81"/>
    <p:sldId id="306" r:id="rId82"/>
    <p:sldId id="307" r:id="rId83"/>
    <p:sldId id="308" r:id="rId84"/>
    <p:sldId id="309" r:id="rId85"/>
    <p:sldId id="310" r:id="rId86"/>
    <p:sldId id="311" r:id="rId87"/>
    <p:sldId id="352" r:id="rId88"/>
    <p:sldId id="353" r:id="rId89"/>
    <p:sldId id="354" r:id="rId90"/>
    <p:sldId id="355" r:id="rId91"/>
    <p:sldId id="312" r:id="rId92"/>
    <p:sldId id="313" r:id="rId93"/>
    <p:sldId id="314" r:id="rId94"/>
    <p:sldId id="315" r:id="rId95"/>
    <p:sldId id="316" r:id="rId96"/>
    <p:sldId id="317" r:id="rId97"/>
    <p:sldId id="318" r:id="rId98"/>
    <p:sldId id="319" r:id="rId99"/>
    <p:sldId id="320" r:id="rId100"/>
    <p:sldId id="321" r:id="rId101"/>
    <p:sldId id="322" r:id="rId102"/>
    <p:sldId id="324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CDE"/>
    <a:srgbClr val="4FB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9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32161773540716"/>
          <c:y val="7.5590258304298677E-2"/>
          <c:w val="0.86127431583547753"/>
          <c:h val="0.75219786766009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growth_peace!$C$18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growth_peace!$B$19:$B$22</c:f>
              <c:strCache>
                <c:ptCount val="4"/>
                <c:pt idx="0">
                  <c:v>VERY HIGH PEACE </c:v>
                </c:pt>
                <c:pt idx="1">
                  <c:v>HIGH PEACE </c:v>
                </c:pt>
                <c:pt idx="2">
                  <c:v> LOW PEACE </c:v>
                </c:pt>
                <c:pt idx="3">
                  <c:v>VERY LOW PEACE </c:v>
                </c:pt>
              </c:strCache>
            </c:strRef>
          </c:cat>
          <c:val>
            <c:numRef>
              <c:f>growth_peace!$C$19:$C$22</c:f>
              <c:numCache>
                <c:formatCode>0.0</c:formatCode>
                <c:ptCount val="4"/>
                <c:pt idx="0">
                  <c:v>2.7734299999999998</c:v>
                </c:pt>
                <c:pt idx="1">
                  <c:v>2.0226000000000002</c:v>
                </c:pt>
                <c:pt idx="2">
                  <c:v>1.6223399999999999</c:v>
                </c:pt>
                <c:pt idx="3">
                  <c:v>0.99282999999999999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5-467D-A53B-70B86FE92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56108224"/>
        <c:axId val="656108616"/>
      </c:barChart>
      <c:catAx>
        <c:axId val="656108224"/>
        <c:scaling>
          <c:orientation val="minMax"/>
        </c:scaling>
        <c:delete val="0"/>
        <c:axPos val="b"/>
        <c:title>
          <c:tx>
            <c:strRef>
              <c:f>growth_peace!$B$3</c:f>
              <c:strCache>
                <c:ptCount val="1"/>
                <c:pt idx="0">
                  <c:v>PEACE GROUPS BASED ON GLOBAL PEACE INDEX</c:v>
                </c:pt>
              </c:strCache>
            </c:strRef>
          </c:tx>
          <c:layout>
            <c:manualLayout>
              <c:xMode val="edge"/>
              <c:yMode val="edge"/>
              <c:x val="0.2716312875739636"/>
              <c:y val="0.934678274716748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08616"/>
        <c:crosses val="autoZero"/>
        <c:auto val="1"/>
        <c:lblAlgn val="ctr"/>
        <c:lblOffset val="100"/>
        <c:noMultiLvlLbl val="0"/>
      </c:catAx>
      <c:valAx>
        <c:axId val="65610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growth_peace!$B$4</c:f>
              <c:strCache>
                <c:ptCount val="1"/>
                <c:pt idx="0">
                  <c:v>AVERAGE GDP PE PERSON GROWTH (%) 1960-2016</c:v>
                </c:pt>
              </c:strCache>
            </c:strRef>
          </c:tx>
          <c:layout>
            <c:manualLayout>
              <c:xMode val="edge"/>
              <c:yMode val="edge"/>
              <c:x val="4.7805158418358475E-3"/>
              <c:y val="4.759872024734910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Graphik Medium" panose="020B0603030202060203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610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026001720246442E-2"/>
          <c:y val="3.4113642964128034E-2"/>
          <c:w val="0.90308667711567059"/>
          <c:h val="0.919711335113919"/>
        </c:manualLayout>
      </c:layout>
      <c:lineChart>
        <c:grouping val="standard"/>
        <c:varyColors val="0"/>
        <c:ser>
          <c:idx val="0"/>
          <c:order val="0"/>
          <c:tx>
            <c:strRef>
              <c:f>infl_trend!$C$17</c:f>
              <c:strCache>
                <c:ptCount val="1"/>
                <c:pt idx="0">
                  <c:v>VERY HIGH PEACE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infl_trend!$C$18:$C$74</c:f>
              <c:numCache>
                <c:formatCode>0.00</c:formatCode>
                <c:ptCount val="57"/>
                <c:pt idx="0">
                  <c:v>1.43852</c:v>
                </c:pt>
                <c:pt idx="1">
                  <c:v>2.08195</c:v>
                </c:pt>
                <c:pt idx="2">
                  <c:v>4.2896700000000001</c:v>
                </c:pt>
                <c:pt idx="3">
                  <c:v>2.9880100000000001</c:v>
                </c:pt>
                <c:pt idx="4">
                  <c:v>3.4348200000000002</c:v>
                </c:pt>
                <c:pt idx="5">
                  <c:v>4.2595900000000002</c:v>
                </c:pt>
                <c:pt idx="6">
                  <c:v>3.7374499999999999</c:v>
                </c:pt>
                <c:pt idx="7">
                  <c:v>3.9764400000000002</c:v>
                </c:pt>
                <c:pt idx="8">
                  <c:v>4.1846800000000002</c:v>
                </c:pt>
                <c:pt idx="9">
                  <c:v>3.28417</c:v>
                </c:pt>
                <c:pt idx="10">
                  <c:v>4.6705100000000002</c:v>
                </c:pt>
                <c:pt idx="11">
                  <c:v>6.2584099999999996</c:v>
                </c:pt>
                <c:pt idx="12">
                  <c:v>6.3620599999999996</c:v>
                </c:pt>
                <c:pt idx="13">
                  <c:v>9.0292200000000005</c:v>
                </c:pt>
                <c:pt idx="14">
                  <c:v>15.496270000000001</c:v>
                </c:pt>
                <c:pt idx="15">
                  <c:v>11.74274</c:v>
                </c:pt>
                <c:pt idx="16">
                  <c:v>9.5083900000000003</c:v>
                </c:pt>
                <c:pt idx="17">
                  <c:v>9.3335299999999997</c:v>
                </c:pt>
                <c:pt idx="18">
                  <c:v>8.1263900000000007</c:v>
                </c:pt>
                <c:pt idx="19">
                  <c:v>9.1172699999999995</c:v>
                </c:pt>
                <c:pt idx="20">
                  <c:v>11.594620000000001</c:v>
                </c:pt>
                <c:pt idx="21">
                  <c:v>12.05803</c:v>
                </c:pt>
                <c:pt idx="22">
                  <c:v>9.9227299999999996</c:v>
                </c:pt>
                <c:pt idx="23">
                  <c:v>7.5095200000000002</c:v>
                </c:pt>
                <c:pt idx="24">
                  <c:v>6.3348000000000004</c:v>
                </c:pt>
                <c:pt idx="25">
                  <c:v>5.5542899999999999</c:v>
                </c:pt>
                <c:pt idx="26">
                  <c:v>3.7212800000000001</c:v>
                </c:pt>
                <c:pt idx="27">
                  <c:v>3.9850699999999999</c:v>
                </c:pt>
                <c:pt idx="28">
                  <c:v>4.8404800000000003</c:v>
                </c:pt>
                <c:pt idx="29">
                  <c:v>5.4687999999999999</c:v>
                </c:pt>
                <c:pt idx="30">
                  <c:v>6.1014699999999999</c:v>
                </c:pt>
                <c:pt idx="31">
                  <c:v>5.6152300000000004</c:v>
                </c:pt>
                <c:pt idx="32">
                  <c:v>4.04108</c:v>
                </c:pt>
                <c:pt idx="33">
                  <c:v>4.4349800000000004</c:v>
                </c:pt>
                <c:pt idx="34">
                  <c:v>3.7249699999999999</c:v>
                </c:pt>
                <c:pt idx="35">
                  <c:v>3.75515</c:v>
                </c:pt>
                <c:pt idx="36">
                  <c:v>3.30463</c:v>
                </c:pt>
                <c:pt idx="37">
                  <c:v>2.3882699999999999</c:v>
                </c:pt>
                <c:pt idx="38">
                  <c:v>2.3412799999999998</c:v>
                </c:pt>
                <c:pt idx="39">
                  <c:v>2.18736</c:v>
                </c:pt>
                <c:pt idx="40">
                  <c:v>2.9658600000000002</c:v>
                </c:pt>
                <c:pt idx="41">
                  <c:v>2.9026000000000001</c:v>
                </c:pt>
                <c:pt idx="42">
                  <c:v>2.4436900000000001</c:v>
                </c:pt>
                <c:pt idx="43">
                  <c:v>2.1108099999999999</c:v>
                </c:pt>
                <c:pt idx="44">
                  <c:v>2.20505</c:v>
                </c:pt>
                <c:pt idx="45">
                  <c:v>2.6009600000000002</c:v>
                </c:pt>
                <c:pt idx="46">
                  <c:v>2.63571</c:v>
                </c:pt>
                <c:pt idx="47">
                  <c:v>2.5227599999999999</c:v>
                </c:pt>
                <c:pt idx="48">
                  <c:v>4.5438099999999997</c:v>
                </c:pt>
                <c:pt idx="49">
                  <c:v>0.95037000000000005</c:v>
                </c:pt>
                <c:pt idx="50">
                  <c:v>1.80671</c:v>
                </c:pt>
                <c:pt idx="51">
                  <c:v>3.3220800000000001</c:v>
                </c:pt>
                <c:pt idx="52">
                  <c:v>2.6858200000000001</c:v>
                </c:pt>
                <c:pt idx="53">
                  <c:v>1.45651</c:v>
                </c:pt>
                <c:pt idx="54">
                  <c:v>0.76883000000000001</c:v>
                </c:pt>
                <c:pt idx="55">
                  <c:v>0.20680000000000001</c:v>
                </c:pt>
                <c:pt idx="56">
                  <c:v>0.40104000000000001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7F-48DD-B6A3-E4C6D8AF1D99}"/>
            </c:ext>
          </c:extLst>
        </c:ser>
        <c:ser>
          <c:idx val="1"/>
          <c:order val="1"/>
          <c:tx>
            <c:strRef>
              <c:f>infl_trend!$D$17</c:f>
              <c:strCache>
                <c:ptCount val="1"/>
                <c:pt idx="0">
                  <c:v>HIGH PEACE</c:v>
                </c:pt>
              </c:strCache>
            </c:strRef>
          </c:tx>
          <c:spPr>
            <a:ln w="25400" cap="rnd">
              <a:solidFill>
                <a:srgbClr val="445468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infl_trend!$D$18:$D$74</c:f>
              <c:numCache>
                <c:formatCode>0.00</c:formatCode>
                <c:ptCount val="57"/>
                <c:pt idx="0">
                  <c:v>2.22811</c:v>
                </c:pt>
                <c:pt idx="1">
                  <c:v>3.9856199999999999</c:v>
                </c:pt>
                <c:pt idx="2">
                  <c:v>2.2327400000000002</c:v>
                </c:pt>
                <c:pt idx="3">
                  <c:v>4.3068200000000001</c:v>
                </c:pt>
                <c:pt idx="4">
                  <c:v>3.32403</c:v>
                </c:pt>
                <c:pt idx="5">
                  <c:v>3.0303599999999999</c:v>
                </c:pt>
                <c:pt idx="6">
                  <c:v>4.09436</c:v>
                </c:pt>
                <c:pt idx="7">
                  <c:v>1.7060900000000001</c:v>
                </c:pt>
                <c:pt idx="8">
                  <c:v>2.4366400000000001</c:v>
                </c:pt>
                <c:pt idx="9">
                  <c:v>3.4098199999999999</c:v>
                </c:pt>
                <c:pt idx="10">
                  <c:v>3.7629000000000001</c:v>
                </c:pt>
                <c:pt idx="11">
                  <c:v>4.1553500000000003</c:v>
                </c:pt>
                <c:pt idx="12">
                  <c:v>6.1149399999999998</c:v>
                </c:pt>
                <c:pt idx="13">
                  <c:v>11.35754</c:v>
                </c:pt>
                <c:pt idx="14">
                  <c:v>18.134720000000002</c:v>
                </c:pt>
                <c:pt idx="15">
                  <c:v>15.761380000000001</c:v>
                </c:pt>
                <c:pt idx="16">
                  <c:v>9.8621499999999997</c:v>
                </c:pt>
                <c:pt idx="17">
                  <c:v>12.27985</c:v>
                </c:pt>
                <c:pt idx="18">
                  <c:v>9.9046199999999995</c:v>
                </c:pt>
                <c:pt idx="19">
                  <c:v>13.021280000000001</c:v>
                </c:pt>
                <c:pt idx="20">
                  <c:v>14.6845</c:v>
                </c:pt>
                <c:pt idx="21">
                  <c:v>12.85721</c:v>
                </c:pt>
                <c:pt idx="22">
                  <c:v>11.71372</c:v>
                </c:pt>
                <c:pt idx="23">
                  <c:v>12.08226</c:v>
                </c:pt>
                <c:pt idx="24">
                  <c:v>11.78403</c:v>
                </c:pt>
                <c:pt idx="25">
                  <c:v>10.556480000000001</c:v>
                </c:pt>
                <c:pt idx="26">
                  <c:v>13.05434</c:v>
                </c:pt>
                <c:pt idx="27">
                  <c:v>10.75109</c:v>
                </c:pt>
                <c:pt idx="28">
                  <c:v>10.21969</c:v>
                </c:pt>
                <c:pt idx="29">
                  <c:v>11.575010000000001</c:v>
                </c:pt>
                <c:pt idx="30">
                  <c:v>12.16778</c:v>
                </c:pt>
                <c:pt idx="31">
                  <c:v>13.92212</c:v>
                </c:pt>
                <c:pt idx="32">
                  <c:v>10.635300000000001</c:v>
                </c:pt>
                <c:pt idx="33">
                  <c:v>10.835240000000001</c:v>
                </c:pt>
                <c:pt idx="34">
                  <c:v>23.736910000000002</c:v>
                </c:pt>
                <c:pt idx="35">
                  <c:v>12.21053</c:v>
                </c:pt>
                <c:pt idx="36">
                  <c:v>9.5596200000000007</c:v>
                </c:pt>
                <c:pt idx="37">
                  <c:v>6.57761</c:v>
                </c:pt>
                <c:pt idx="38">
                  <c:v>6.2090399999999999</c:v>
                </c:pt>
                <c:pt idx="39">
                  <c:v>4.0082100000000001</c:v>
                </c:pt>
                <c:pt idx="40">
                  <c:v>3.73868</c:v>
                </c:pt>
                <c:pt idx="41">
                  <c:v>4.0055100000000001</c:v>
                </c:pt>
                <c:pt idx="42">
                  <c:v>3.9447800000000002</c:v>
                </c:pt>
                <c:pt idx="43">
                  <c:v>5.4861399999999998</c:v>
                </c:pt>
                <c:pt idx="44">
                  <c:v>4.3694899999999999</c:v>
                </c:pt>
                <c:pt idx="45">
                  <c:v>5.6316300000000004</c:v>
                </c:pt>
                <c:pt idx="46">
                  <c:v>6.10799</c:v>
                </c:pt>
                <c:pt idx="47">
                  <c:v>6.2676400000000001</c:v>
                </c:pt>
                <c:pt idx="48">
                  <c:v>9.8735700000000008</c:v>
                </c:pt>
                <c:pt idx="49">
                  <c:v>4.5855899999999998</c:v>
                </c:pt>
                <c:pt idx="50">
                  <c:v>5.0436300000000003</c:v>
                </c:pt>
                <c:pt idx="51">
                  <c:v>5.7471399999999999</c:v>
                </c:pt>
                <c:pt idx="52">
                  <c:v>4.8700900000000003</c:v>
                </c:pt>
                <c:pt idx="53">
                  <c:v>4.9849800000000002</c:v>
                </c:pt>
                <c:pt idx="54">
                  <c:v>4.2991000000000001</c:v>
                </c:pt>
                <c:pt idx="55">
                  <c:v>3.55308</c:v>
                </c:pt>
                <c:pt idx="56">
                  <c:v>3.19841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7F-48DD-B6A3-E4C6D8AF1D99}"/>
            </c:ext>
          </c:extLst>
        </c:ser>
        <c:ser>
          <c:idx val="2"/>
          <c:order val="2"/>
          <c:tx>
            <c:strRef>
              <c:f>infl_trend!$E$17</c:f>
              <c:strCache>
                <c:ptCount val="1"/>
                <c:pt idx="0">
                  <c:v>LOW PEACE</c:v>
                </c:pt>
              </c:strCache>
            </c:strRef>
          </c:tx>
          <c:spPr>
            <a:ln w="25400" cap="rnd">
              <a:solidFill>
                <a:srgbClr val="CAC9D0">
                  <a:lumMod val="60000"/>
                  <a:lumOff val="4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infl_trend!$E$18:$E$74</c:f>
              <c:numCache>
                <c:formatCode>0.00</c:formatCode>
                <c:ptCount val="57"/>
                <c:pt idx="0">
                  <c:v>1.7832600000000001</c:v>
                </c:pt>
                <c:pt idx="1">
                  <c:v>1.6803900000000001</c:v>
                </c:pt>
                <c:pt idx="2">
                  <c:v>1.37493</c:v>
                </c:pt>
                <c:pt idx="3">
                  <c:v>1.24396</c:v>
                </c:pt>
                <c:pt idx="4">
                  <c:v>2.4364499999999998</c:v>
                </c:pt>
                <c:pt idx="5">
                  <c:v>2.89873</c:v>
                </c:pt>
                <c:pt idx="6">
                  <c:v>4.1132600000000004</c:v>
                </c:pt>
                <c:pt idx="7">
                  <c:v>2.3285200000000001</c:v>
                </c:pt>
                <c:pt idx="8">
                  <c:v>1.95624</c:v>
                </c:pt>
                <c:pt idx="9">
                  <c:v>2.4451800000000001</c:v>
                </c:pt>
                <c:pt idx="10">
                  <c:v>3.4693999999999998</c:v>
                </c:pt>
                <c:pt idx="11">
                  <c:v>3.16168</c:v>
                </c:pt>
                <c:pt idx="12">
                  <c:v>4.9188799999999997</c:v>
                </c:pt>
                <c:pt idx="13">
                  <c:v>10.46124</c:v>
                </c:pt>
                <c:pt idx="14">
                  <c:v>15.76876</c:v>
                </c:pt>
                <c:pt idx="15">
                  <c:v>11.454599999999999</c:v>
                </c:pt>
                <c:pt idx="16">
                  <c:v>10.985239999999999</c:v>
                </c:pt>
                <c:pt idx="17">
                  <c:v>10.72838</c:v>
                </c:pt>
                <c:pt idx="18">
                  <c:v>11.428789999999999</c:v>
                </c:pt>
                <c:pt idx="19">
                  <c:v>12.24498</c:v>
                </c:pt>
                <c:pt idx="20">
                  <c:v>16.381260000000001</c:v>
                </c:pt>
                <c:pt idx="21">
                  <c:v>13.098850000000001</c:v>
                </c:pt>
                <c:pt idx="22">
                  <c:v>10.240270000000001</c:v>
                </c:pt>
                <c:pt idx="23">
                  <c:v>10.31728</c:v>
                </c:pt>
                <c:pt idx="24">
                  <c:v>11.57286</c:v>
                </c:pt>
                <c:pt idx="25">
                  <c:v>9.1384399999999992</c:v>
                </c:pt>
                <c:pt idx="26">
                  <c:v>9.0281400000000005</c:v>
                </c:pt>
                <c:pt idx="27">
                  <c:v>8.7181800000000003</c:v>
                </c:pt>
                <c:pt idx="28">
                  <c:v>12.77955</c:v>
                </c:pt>
                <c:pt idx="29">
                  <c:v>11.952299999999999</c:v>
                </c:pt>
                <c:pt idx="30">
                  <c:v>15.84186</c:v>
                </c:pt>
                <c:pt idx="31">
                  <c:v>19.26146</c:v>
                </c:pt>
                <c:pt idx="32">
                  <c:v>11.38344</c:v>
                </c:pt>
                <c:pt idx="33">
                  <c:v>11.746740000000001</c:v>
                </c:pt>
                <c:pt idx="34">
                  <c:v>21.72935</c:v>
                </c:pt>
                <c:pt idx="35">
                  <c:v>16.779160000000001</c:v>
                </c:pt>
                <c:pt idx="36">
                  <c:v>16.275400000000001</c:v>
                </c:pt>
                <c:pt idx="37">
                  <c:v>9.5737000000000005</c:v>
                </c:pt>
                <c:pt idx="38">
                  <c:v>9.2349300000000003</c:v>
                </c:pt>
                <c:pt idx="39">
                  <c:v>5.9390499999999999</c:v>
                </c:pt>
                <c:pt idx="40">
                  <c:v>5.9775799999999997</c:v>
                </c:pt>
                <c:pt idx="41">
                  <c:v>6.9196799999999996</c:v>
                </c:pt>
                <c:pt idx="42">
                  <c:v>5.0328200000000001</c:v>
                </c:pt>
                <c:pt idx="43">
                  <c:v>5.7968299999999999</c:v>
                </c:pt>
                <c:pt idx="44">
                  <c:v>5.6563299999999996</c:v>
                </c:pt>
                <c:pt idx="45">
                  <c:v>8.8090600000000006</c:v>
                </c:pt>
                <c:pt idx="46">
                  <c:v>6.5608500000000003</c:v>
                </c:pt>
                <c:pt idx="47">
                  <c:v>7.2541099999999998</c:v>
                </c:pt>
                <c:pt idx="48">
                  <c:v>11.380990000000001</c:v>
                </c:pt>
                <c:pt idx="49">
                  <c:v>5.2973600000000003</c:v>
                </c:pt>
                <c:pt idx="50">
                  <c:v>4.5489800000000002</c:v>
                </c:pt>
                <c:pt idx="51">
                  <c:v>6.4718799999999996</c:v>
                </c:pt>
                <c:pt idx="52">
                  <c:v>5.1961899999999996</c:v>
                </c:pt>
                <c:pt idx="53">
                  <c:v>5.1619000000000002</c:v>
                </c:pt>
                <c:pt idx="54">
                  <c:v>4.2421600000000002</c:v>
                </c:pt>
                <c:pt idx="55">
                  <c:v>4.0035800000000004</c:v>
                </c:pt>
                <c:pt idx="56">
                  <c:v>4.0881499999999997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7F-48DD-B6A3-E4C6D8AF1D99}"/>
            </c:ext>
          </c:extLst>
        </c:ser>
        <c:ser>
          <c:idx val="3"/>
          <c:order val="3"/>
          <c:tx>
            <c:strRef>
              <c:f>infl_trend!$F$17</c:f>
              <c:strCache>
                <c:ptCount val="1"/>
                <c:pt idx="0">
                  <c:v>VERY LOW PEACE</c:v>
                </c:pt>
              </c:strCache>
            </c:strRef>
          </c:tx>
          <c:spPr>
            <a:ln w="25400" cap="rnd">
              <a:solidFill>
                <a:srgbClr val="F38D8D"/>
              </a:solidFill>
              <a:round/>
            </a:ln>
            <a:effectLst/>
          </c:spPr>
          <c:marker>
            <c:symbol val="none"/>
          </c:marker>
          <c:cat>
            <c:numRef>
              <c:f>infl_trend!$B$18:$B$74</c:f>
              <c:numCache>
                <c:formatCode>General</c:formatCode>
                <c:ptCount val="57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</c:numCache>
            </c:numRef>
          </c:cat>
          <c:val>
            <c:numRef>
              <c:f>infl_trend!$F$18:$F$74</c:f>
              <c:numCache>
                <c:formatCode>0.00</c:formatCode>
                <c:ptCount val="57"/>
                <c:pt idx="0">
                  <c:v>4.4612800000000004</c:v>
                </c:pt>
                <c:pt idx="1">
                  <c:v>3.9597799999999999</c:v>
                </c:pt>
                <c:pt idx="2">
                  <c:v>1.4776199999999999</c:v>
                </c:pt>
                <c:pt idx="3">
                  <c:v>2.7057199999999999</c:v>
                </c:pt>
                <c:pt idx="4">
                  <c:v>3.9508399999999999</c:v>
                </c:pt>
                <c:pt idx="5">
                  <c:v>-0.45557999999999998</c:v>
                </c:pt>
                <c:pt idx="6">
                  <c:v>7.2276199999999999</c:v>
                </c:pt>
                <c:pt idx="7">
                  <c:v>6.8113999999999999</c:v>
                </c:pt>
                <c:pt idx="8">
                  <c:v>0.17063</c:v>
                </c:pt>
                <c:pt idx="9">
                  <c:v>6.1761999999999997</c:v>
                </c:pt>
                <c:pt idx="10">
                  <c:v>5.3498400000000004</c:v>
                </c:pt>
                <c:pt idx="11">
                  <c:v>4.7306900000000001</c:v>
                </c:pt>
                <c:pt idx="12">
                  <c:v>5.1859500000000001</c:v>
                </c:pt>
                <c:pt idx="13">
                  <c:v>15.28909</c:v>
                </c:pt>
                <c:pt idx="14">
                  <c:v>26.158100000000001</c:v>
                </c:pt>
                <c:pt idx="15">
                  <c:v>23.963049999999999</c:v>
                </c:pt>
                <c:pt idx="16">
                  <c:v>12.823230000000001</c:v>
                </c:pt>
                <c:pt idx="17">
                  <c:v>15.08783</c:v>
                </c:pt>
                <c:pt idx="18">
                  <c:v>19.230399999999999</c:v>
                </c:pt>
                <c:pt idx="19">
                  <c:v>21.42409</c:v>
                </c:pt>
                <c:pt idx="20">
                  <c:v>18.645299999999999</c:v>
                </c:pt>
                <c:pt idx="21">
                  <c:v>20.812819999999999</c:v>
                </c:pt>
                <c:pt idx="22">
                  <c:v>13.296099999999999</c:v>
                </c:pt>
                <c:pt idx="23">
                  <c:v>23.212330000000001</c:v>
                </c:pt>
                <c:pt idx="24">
                  <c:v>17.820530000000002</c:v>
                </c:pt>
                <c:pt idx="25">
                  <c:v>10.42384</c:v>
                </c:pt>
                <c:pt idx="26">
                  <c:v>5.7171500000000002</c:v>
                </c:pt>
                <c:pt idx="27">
                  <c:v>11.290319999999999</c:v>
                </c:pt>
                <c:pt idx="28">
                  <c:v>54.511220000000002</c:v>
                </c:pt>
                <c:pt idx="29">
                  <c:v>50.46669</c:v>
                </c:pt>
                <c:pt idx="30">
                  <c:v>9.05213</c:v>
                </c:pt>
                <c:pt idx="31">
                  <c:v>68.292550000000006</c:v>
                </c:pt>
                <c:pt idx="32">
                  <c:v>64.102329999999995</c:v>
                </c:pt>
                <c:pt idx="33">
                  <c:v>79.272840000000002</c:v>
                </c:pt>
                <c:pt idx="34">
                  <c:v>86.214929999999995</c:v>
                </c:pt>
                <c:pt idx="35">
                  <c:v>70.605350000000001</c:v>
                </c:pt>
                <c:pt idx="36">
                  <c:v>19.82105</c:v>
                </c:pt>
                <c:pt idx="37">
                  <c:v>17.219349999999999</c:v>
                </c:pt>
                <c:pt idx="38">
                  <c:v>12.382580000000001</c:v>
                </c:pt>
                <c:pt idx="39">
                  <c:v>9.5980699999999999</c:v>
                </c:pt>
                <c:pt idx="40">
                  <c:v>5.9561299999999999</c:v>
                </c:pt>
                <c:pt idx="41">
                  <c:v>10.622769999999999</c:v>
                </c:pt>
                <c:pt idx="42">
                  <c:v>10.6052</c:v>
                </c:pt>
                <c:pt idx="43">
                  <c:v>10.29233</c:v>
                </c:pt>
                <c:pt idx="44">
                  <c:v>7.9313200000000004</c:v>
                </c:pt>
                <c:pt idx="45">
                  <c:v>12.68627</c:v>
                </c:pt>
                <c:pt idx="46">
                  <c:v>7.9210799999999999</c:v>
                </c:pt>
                <c:pt idx="47">
                  <c:v>7.5986799999999999</c:v>
                </c:pt>
                <c:pt idx="48">
                  <c:v>14.306509999999999</c:v>
                </c:pt>
                <c:pt idx="49">
                  <c:v>5.93994</c:v>
                </c:pt>
                <c:pt idx="50">
                  <c:v>4.9888700000000004</c:v>
                </c:pt>
                <c:pt idx="51">
                  <c:v>11.378780000000001</c:v>
                </c:pt>
                <c:pt idx="52">
                  <c:v>9.7034400000000005</c:v>
                </c:pt>
                <c:pt idx="53">
                  <c:v>4.7669100000000002</c:v>
                </c:pt>
                <c:pt idx="54">
                  <c:v>7.1916700000000002</c:v>
                </c:pt>
                <c:pt idx="55">
                  <c:v>9.0176800000000004</c:v>
                </c:pt>
                <c:pt idx="56">
                  <c:v>9.7247299999999992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7F-48DD-B6A3-E4C6D8AF1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498560"/>
        <c:axId val="602496208"/>
      </c:lineChart>
      <c:catAx>
        <c:axId val="60249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6208"/>
        <c:crosses val="autoZero"/>
        <c:auto val="1"/>
        <c:lblAlgn val="ctr"/>
        <c:lblOffset val="100"/>
        <c:tickLblSkip val="5"/>
        <c:noMultiLvlLbl val="0"/>
      </c:catAx>
      <c:valAx>
        <c:axId val="602496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infl_trend!$B$4</c:f>
              <c:strCache>
                <c:ptCount val="1"/>
                <c:pt idx="0">
                  <c:v>INFLATION RATE (%)</c:v>
                </c:pt>
              </c:strCache>
            </c:strRef>
          </c:tx>
          <c:layout>
            <c:manualLayout>
              <c:xMode val="edge"/>
              <c:yMode val="edge"/>
              <c:x val="0"/>
              <c:y val="0.262633595138527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5034994284929124"/>
          <c:y val="3.5939776897818798E-2"/>
          <c:w val="0.24300319734136386"/>
          <c:h val="0.309102514588752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773467850228694E-2"/>
          <c:y val="3.0905413477796701E-2"/>
          <c:w val="0.88709140940385001"/>
          <c:h val="0.86931099666131362"/>
        </c:manualLayout>
      </c:layout>
      <c:lineChart>
        <c:grouping val="standard"/>
        <c:varyColors val="0"/>
        <c:ser>
          <c:idx val="0"/>
          <c:order val="0"/>
          <c:tx>
            <c:strRef>
              <c:f>intrate_trend!$D$16</c:f>
              <c:strCache>
                <c:ptCount val="1"/>
                <c:pt idx="0">
                  <c:v>VERY HIGH PEACE</c:v>
                </c:pt>
              </c:strCache>
            </c:strRef>
          </c:tx>
          <c:spPr>
            <a:ln w="25400" cap="rnd">
              <a:solidFill>
                <a:srgbClr val="0D73B2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intrate_trend!$D$17:$D$43</c:f>
              <c:numCache>
                <c:formatCode>0</c:formatCode>
                <c:ptCount val="27"/>
                <c:pt idx="0">
                  <c:v>14.081300000000001</c:v>
                </c:pt>
                <c:pt idx="1">
                  <c:v>12.668699999999999</c:v>
                </c:pt>
                <c:pt idx="2">
                  <c:v>13.025</c:v>
                </c:pt>
                <c:pt idx="3">
                  <c:v>12.7783</c:v>
                </c:pt>
                <c:pt idx="4">
                  <c:v>10.566700000000001</c:v>
                </c:pt>
                <c:pt idx="5">
                  <c:v>11.027100000000001</c:v>
                </c:pt>
                <c:pt idx="6">
                  <c:v>10.0175</c:v>
                </c:pt>
                <c:pt idx="7">
                  <c:v>10.509499999999999</c:v>
                </c:pt>
                <c:pt idx="8">
                  <c:v>9.4075000000000006</c:v>
                </c:pt>
                <c:pt idx="9">
                  <c:v>8.2817000000000007</c:v>
                </c:pt>
                <c:pt idx="10">
                  <c:v>8.0374999999999996</c:v>
                </c:pt>
                <c:pt idx="11">
                  <c:v>7.9170999999999996</c:v>
                </c:pt>
                <c:pt idx="12">
                  <c:v>7.1</c:v>
                </c:pt>
                <c:pt idx="13">
                  <c:v>6.2686999999999999</c:v>
                </c:pt>
                <c:pt idx="14">
                  <c:v>6.6</c:v>
                </c:pt>
                <c:pt idx="15">
                  <c:v>6.6516999999999999</c:v>
                </c:pt>
                <c:pt idx="16">
                  <c:v>7.18</c:v>
                </c:pt>
                <c:pt idx="17">
                  <c:v>7.1454000000000004</c:v>
                </c:pt>
                <c:pt idx="18">
                  <c:v>8.4092000000000002</c:v>
                </c:pt>
                <c:pt idx="19">
                  <c:v>6.8505000000000003</c:v>
                </c:pt>
                <c:pt idx="20">
                  <c:v>6.7634999999999996</c:v>
                </c:pt>
                <c:pt idx="21">
                  <c:v>6.117</c:v>
                </c:pt>
                <c:pt idx="22">
                  <c:v>5.7470999999999997</c:v>
                </c:pt>
                <c:pt idx="23">
                  <c:v>5.7282000000000002</c:v>
                </c:pt>
                <c:pt idx="24">
                  <c:v>5.157</c:v>
                </c:pt>
                <c:pt idx="25">
                  <c:v>5.35</c:v>
                </c:pt>
                <c:pt idx="26">
                  <c:v>5.0208000000000004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69-954F-8722-026E710589DB}"/>
            </c:ext>
          </c:extLst>
        </c:ser>
        <c:ser>
          <c:idx val="1"/>
          <c:order val="1"/>
          <c:tx>
            <c:strRef>
              <c:f>intrate_trend!$E$16</c:f>
              <c:strCache>
                <c:ptCount val="1"/>
                <c:pt idx="0">
                  <c:v>HIGH PEACE</c:v>
                </c:pt>
              </c:strCache>
            </c:strRef>
          </c:tx>
          <c:spPr>
            <a:ln w="25400" cap="rnd">
              <a:solidFill>
                <a:srgbClr val="336699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intrate_trend!$E$17:$E$43</c:f>
              <c:numCache>
                <c:formatCode>0</c:formatCode>
                <c:ptCount val="27"/>
                <c:pt idx="0">
                  <c:v>20.416699999999999</c:v>
                </c:pt>
                <c:pt idx="1">
                  <c:v>20</c:v>
                </c:pt>
                <c:pt idx="2">
                  <c:v>20.212499999999999</c:v>
                </c:pt>
                <c:pt idx="3">
                  <c:v>19.82</c:v>
                </c:pt>
                <c:pt idx="4">
                  <c:v>17.760000000000002</c:v>
                </c:pt>
                <c:pt idx="5">
                  <c:v>19.434999999999999</c:v>
                </c:pt>
                <c:pt idx="6">
                  <c:v>20.958300000000001</c:v>
                </c:pt>
                <c:pt idx="7">
                  <c:v>21.370799999999999</c:v>
                </c:pt>
                <c:pt idx="8">
                  <c:v>22</c:v>
                </c:pt>
                <c:pt idx="9">
                  <c:v>20.4483</c:v>
                </c:pt>
                <c:pt idx="10">
                  <c:v>19.375</c:v>
                </c:pt>
                <c:pt idx="11">
                  <c:v>20.057200000000002</c:v>
                </c:pt>
                <c:pt idx="12">
                  <c:v>18</c:v>
                </c:pt>
                <c:pt idx="13">
                  <c:v>16.6585</c:v>
                </c:pt>
                <c:pt idx="14">
                  <c:v>15.532999999999999</c:v>
                </c:pt>
                <c:pt idx="15">
                  <c:v>14.050800000000001</c:v>
                </c:pt>
                <c:pt idx="16">
                  <c:v>12.9399</c:v>
                </c:pt>
                <c:pt idx="17">
                  <c:v>13.514200000000001</c:v>
                </c:pt>
                <c:pt idx="18">
                  <c:v>13.6675</c:v>
                </c:pt>
                <c:pt idx="19">
                  <c:v>13.1633</c:v>
                </c:pt>
                <c:pt idx="20">
                  <c:v>11.486700000000001</c:v>
                </c:pt>
                <c:pt idx="21">
                  <c:v>12.0067</c:v>
                </c:pt>
                <c:pt idx="22">
                  <c:v>12</c:v>
                </c:pt>
                <c:pt idx="23">
                  <c:v>12.2942</c:v>
                </c:pt>
                <c:pt idx="24">
                  <c:v>11.994999999999999</c:v>
                </c:pt>
                <c:pt idx="25">
                  <c:v>11.880800000000001</c:v>
                </c:pt>
                <c:pt idx="26">
                  <c:v>11.575799999999999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69-954F-8722-026E710589DB}"/>
            </c:ext>
          </c:extLst>
        </c:ser>
        <c:ser>
          <c:idx val="2"/>
          <c:order val="2"/>
          <c:tx>
            <c:strRef>
              <c:f>intrate_trend!$F$16</c:f>
              <c:strCache>
                <c:ptCount val="1"/>
                <c:pt idx="0">
                  <c:v>LOW PEACE</c:v>
                </c:pt>
              </c:strCache>
            </c:strRef>
          </c:tx>
          <c:spPr>
            <a:ln w="25400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intrate_trend!$F$17:$F$43</c:f>
              <c:numCache>
                <c:formatCode>0</c:formatCode>
                <c:ptCount val="27"/>
                <c:pt idx="0">
                  <c:v>16.5</c:v>
                </c:pt>
                <c:pt idx="1">
                  <c:v>18.145800000000001</c:v>
                </c:pt>
                <c:pt idx="2">
                  <c:v>18.911300000000001</c:v>
                </c:pt>
                <c:pt idx="3">
                  <c:v>17.583300000000001</c:v>
                </c:pt>
                <c:pt idx="4">
                  <c:v>18.166699999999999</c:v>
                </c:pt>
                <c:pt idx="5">
                  <c:v>20.745799999999999</c:v>
                </c:pt>
                <c:pt idx="6">
                  <c:v>27.475000000000001</c:v>
                </c:pt>
                <c:pt idx="7">
                  <c:v>22.07</c:v>
                </c:pt>
                <c:pt idx="8">
                  <c:v>25.5</c:v>
                </c:pt>
                <c:pt idx="9">
                  <c:v>22.19</c:v>
                </c:pt>
                <c:pt idx="10">
                  <c:v>19.164200000000001</c:v>
                </c:pt>
                <c:pt idx="11">
                  <c:v>17.3446</c:v>
                </c:pt>
                <c:pt idx="12">
                  <c:v>16.454599999999999</c:v>
                </c:pt>
                <c:pt idx="13">
                  <c:v>14.9892</c:v>
                </c:pt>
                <c:pt idx="14">
                  <c:v>13.8108</c:v>
                </c:pt>
                <c:pt idx="15">
                  <c:v>12.5113</c:v>
                </c:pt>
                <c:pt idx="16">
                  <c:v>12.828200000000001</c:v>
                </c:pt>
                <c:pt idx="17">
                  <c:v>13.0938</c:v>
                </c:pt>
                <c:pt idx="18">
                  <c:v>13.3521</c:v>
                </c:pt>
                <c:pt idx="19">
                  <c:v>12.1875</c:v>
                </c:pt>
                <c:pt idx="20">
                  <c:v>9.9009</c:v>
                </c:pt>
                <c:pt idx="21">
                  <c:v>10.7438</c:v>
                </c:pt>
                <c:pt idx="22">
                  <c:v>11.7925</c:v>
                </c:pt>
                <c:pt idx="23">
                  <c:v>10.291700000000001</c:v>
                </c:pt>
                <c:pt idx="24">
                  <c:v>10.5587</c:v>
                </c:pt>
                <c:pt idx="25">
                  <c:v>11.45</c:v>
                </c:pt>
                <c:pt idx="26">
                  <c:v>12.5983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69-954F-8722-026E710589DB}"/>
            </c:ext>
          </c:extLst>
        </c:ser>
        <c:ser>
          <c:idx val="3"/>
          <c:order val="3"/>
          <c:tx>
            <c:strRef>
              <c:f>intrate_trend!$G$16</c:f>
              <c:strCache>
                <c:ptCount val="1"/>
                <c:pt idx="0">
                  <c:v>VERY LOW PEACE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intrate_trend!$C$17:$C$43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intrate_trend!$G$17:$G$43</c:f>
              <c:numCache>
                <c:formatCode>0</c:formatCode>
                <c:ptCount val="27"/>
                <c:pt idx="0">
                  <c:v>19.212499999999999</c:v>
                </c:pt>
                <c:pt idx="1">
                  <c:v>19.093800000000002</c:v>
                </c:pt>
                <c:pt idx="2">
                  <c:v>21.264600000000002</c:v>
                </c:pt>
                <c:pt idx="3">
                  <c:v>24.554200000000002</c:v>
                </c:pt>
                <c:pt idx="4">
                  <c:v>18.991700000000002</c:v>
                </c:pt>
                <c:pt idx="5">
                  <c:v>18.116700000000002</c:v>
                </c:pt>
                <c:pt idx="6">
                  <c:v>20.918299999999999</c:v>
                </c:pt>
                <c:pt idx="7">
                  <c:v>19.897500000000001</c:v>
                </c:pt>
                <c:pt idx="8">
                  <c:v>20.092099999999999</c:v>
                </c:pt>
                <c:pt idx="9">
                  <c:v>21.145</c:v>
                </c:pt>
                <c:pt idx="10">
                  <c:v>21.6371</c:v>
                </c:pt>
                <c:pt idx="11">
                  <c:v>22.052499999999998</c:v>
                </c:pt>
                <c:pt idx="12">
                  <c:v>21.385400000000001</c:v>
                </c:pt>
                <c:pt idx="13">
                  <c:v>19.357099999999999</c:v>
                </c:pt>
                <c:pt idx="14">
                  <c:v>15.633699999999999</c:v>
                </c:pt>
                <c:pt idx="15">
                  <c:v>15.541700000000001</c:v>
                </c:pt>
                <c:pt idx="16">
                  <c:v>16.116700000000002</c:v>
                </c:pt>
                <c:pt idx="17">
                  <c:v>15.9696</c:v>
                </c:pt>
                <c:pt idx="18">
                  <c:v>15.479799999999999</c:v>
                </c:pt>
                <c:pt idx="19">
                  <c:v>16.155799999999999</c:v>
                </c:pt>
                <c:pt idx="20">
                  <c:v>15.69</c:v>
                </c:pt>
                <c:pt idx="21">
                  <c:v>15.145799999999999</c:v>
                </c:pt>
                <c:pt idx="22">
                  <c:v>14.854100000000001</c:v>
                </c:pt>
                <c:pt idx="23">
                  <c:v>14.589600000000001</c:v>
                </c:pt>
                <c:pt idx="24">
                  <c:v>13.854799999999999</c:v>
                </c:pt>
                <c:pt idx="25">
                  <c:v>13.773099999999999</c:v>
                </c:pt>
                <c:pt idx="26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69-954F-8722-026E71058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501696"/>
        <c:axId val="602498952"/>
      </c:lineChart>
      <c:catAx>
        <c:axId val="60250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498952"/>
        <c:crosses val="autoZero"/>
        <c:auto val="1"/>
        <c:lblAlgn val="ctr"/>
        <c:lblOffset val="100"/>
        <c:tickLblSkip val="5"/>
        <c:noMultiLvlLbl val="0"/>
      </c:catAx>
      <c:valAx>
        <c:axId val="60249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strRef>
              <c:f>intrate_trend!$B$4</c:f>
              <c:strCache>
                <c:ptCount val="1"/>
                <c:pt idx="0">
                  <c:v>INTEREST RATE (%)</c:v>
                </c:pt>
              </c:strCache>
            </c:strRef>
          </c:tx>
          <c:layout>
            <c:manualLayout>
              <c:xMode val="edge"/>
              <c:yMode val="edge"/>
              <c:x val="5.0129375893217323E-3"/>
              <c:y val="0.23251577894619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0250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5763275666569374"/>
          <c:y val="1.034763895756124E-3"/>
          <c:w val="0.23698590088277699"/>
          <c:h val="0.301956939062513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0.06665</cdr:x>
      <cdr:y>0.61136</cdr:y>
    </cdr:from>
    <cdr:to>
      <cdr:x>0.7931</cdr:x>
      <cdr:y>0.61843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F292B7C4-3EA3-3B4B-98B5-2BB42AE5659A}"/>
            </a:ext>
          </a:extLst>
        </cdr:cNvPr>
        <cdr:cNvCxnSpPr/>
      </cdr:nvCxnSpPr>
      <cdr:spPr>
        <a:xfrm xmlns:a="http://schemas.openxmlformats.org/drawingml/2006/main" flipH="1">
          <a:off x="621821" y="3525684"/>
          <a:ext cx="6777991" cy="4077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38962-79D3-4EDD-9805-B4E41F9C94CB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38159-926A-455C-9239-9FEF478873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998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322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Sudan,</a:t>
            </a:r>
            <a:r>
              <a:rPr lang="en-AU" baseline="0" dirty="0"/>
              <a:t> Iraq, and Democratic Republic of the Congo are tied </a:t>
            </a:r>
            <a:r>
              <a:rPr lang="en-AU" baseline="0"/>
              <a:t>for 152</a:t>
            </a:r>
            <a:r>
              <a:rPr lang="en-AU" baseline="30000"/>
              <a:t>nd</a:t>
            </a:r>
            <a:r>
              <a:rPr lang="en-AU" baseline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525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284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241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892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4937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547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561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971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274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64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03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993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9420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816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2251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832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032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129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64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365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217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Ask Darren if more intro slides are available/needed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14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292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793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078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187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7834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762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733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0486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057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97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4215" y="4686340"/>
            <a:ext cx="5387335" cy="443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49" tIns="45875" rIns="91749" bIns="45875"/>
          <a:lstStyle/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There are two types of peace. Negative and positive.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Starting point for the GPI is to image a state with no need for jails, crime and therefore no peace.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The definition in the Global Peace Index is ‘absence of violence’ and ‘absence of fear of violence’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But negative peace doesn’t tell you anything about what is necessary for a peaceful society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Positive peace index is derived through statistical analysis of over 9,000 datasets, indexes and attitudinal surveys </a:t>
            </a:r>
          </a:p>
          <a:p>
            <a:pPr marL="172030" indent="-172030">
              <a:buFont typeface="Wingdings" pitchFamily="2" charset="2"/>
              <a:buChar char="§"/>
            </a:pPr>
            <a:r>
              <a:rPr lang="en-AU" altLang="en-US" dirty="0"/>
              <a:t>This</a:t>
            </a:r>
            <a:r>
              <a:rPr lang="en-AU" altLang="en-US" baseline="0" dirty="0"/>
              <a:t> is</a:t>
            </a:r>
            <a:r>
              <a:rPr lang="en-AU" altLang="en-US" dirty="0"/>
              <a:t> first empiric attempt to derive positive peace, this enables one to imagine how a world can become more peaceful. </a:t>
            </a:r>
          </a:p>
        </p:txBody>
      </p:sp>
    </p:spTree>
    <p:extLst>
      <p:ext uri="{BB962C8B-B14F-4D97-AF65-F5344CB8AC3E}">
        <p14:creationId xmlns:p14="http://schemas.microsoft.com/office/powerpoint/2010/main" val="23240083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4545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21230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</a:t>
            </a:r>
            <a:r>
              <a:rPr lang="en-AU" baseline="0" dirty="0"/>
              <a:t> systems thinking the input comes into the system, interacts with the systems intent and encoded norm, thereby determining an action which may then attempt to alter the input</a:t>
            </a:r>
          </a:p>
          <a:p>
            <a:r>
              <a:rPr lang="en-AU" baseline="0" dirty="0"/>
              <a:t>This is known as a mutual feedback loop. The system is constantly modifying inputs to match its encoded norms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512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945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926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152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6182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79440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03923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891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7723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3233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41017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4128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48723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40101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68719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42203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1543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82697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498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98792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50023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174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14496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Large scale workshops.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Such as those that are currently underway in Colombia. Funded</a:t>
            </a:r>
            <a:r>
              <a:rPr lang="en-AU" baseline="0" dirty="0"/>
              <a:t> by Rotary Global grant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aseline="0" dirty="0"/>
              <a:t>An example is the workshop in Mexico in 2017 – with 304 participants.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733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7464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953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Jude</a:t>
            </a:r>
            <a:r>
              <a:rPr lang="en-AU" baseline="0" dirty="0"/>
              <a:t> </a:t>
            </a:r>
            <a:r>
              <a:rPr lang="en-AU" baseline="0" dirty="0" err="1"/>
              <a:t>Kakuba</a:t>
            </a:r>
            <a:r>
              <a:rPr lang="en-AU" baseline="0" dirty="0"/>
              <a:t> – </a:t>
            </a:r>
            <a:r>
              <a:rPr lang="en-AU" baseline="0" dirty="0" err="1"/>
              <a:t>Rotaract</a:t>
            </a:r>
            <a:r>
              <a:rPr lang="en-AU" baseline="0" dirty="0"/>
              <a:t> Club of Kampala </a:t>
            </a:r>
            <a:r>
              <a:rPr lang="en-AU" baseline="0" dirty="0" err="1"/>
              <a:t>Ssese</a:t>
            </a:r>
            <a:r>
              <a:rPr lang="en-AU" baseline="0" dirty="0"/>
              <a:t> Islands.</a:t>
            </a:r>
          </a:p>
          <a:p>
            <a:r>
              <a:rPr lang="en-AU" baseline="0" dirty="0"/>
              <a:t>Literacy project post Rotary workshop in Uganda</a:t>
            </a:r>
          </a:p>
          <a:p>
            <a:endParaRPr lang="en-AU" baseline="0" dirty="0"/>
          </a:p>
          <a:p>
            <a:r>
              <a:rPr lang="en-AU" baseline="0" dirty="0"/>
              <a:t>Acceptance of the rights of others – women's hygiene</a:t>
            </a:r>
          </a:p>
          <a:p>
            <a:endParaRPr lang="en-AU" baseline="0" dirty="0"/>
          </a:p>
          <a:p>
            <a:r>
              <a:rPr lang="en-AU" dirty="0"/>
              <a:t>Before implementation of the project, 48.5% of the candidates achieved the first 3 Divisions while 51.5% (the majority) achieved the other (undesirable) divisions. After implementation of the project, 67.8% of the candidates achieved the first 3 (desirable) divisions while 32.2% (the minority) achieved the other 3 (undesirable) divisions. The teachers confirmed that this improvement is a result of the scholastic materials such as study charts, teacher guides, mathematical sets and exercise books that were donated to the pupils. </a:t>
            </a:r>
          </a:p>
          <a:p>
            <a:endParaRPr lang="en-AU" dirty="0"/>
          </a:p>
          <a:p>
            <a:r>
              <a:rPr lang="en-AU" dirty="0"/>
              <a:t>There has been a percentage increment of 38.5% in pupil enrolment since implementation of the first phase of the project due to the improved learning environment. </a:t>
            </a:r>
          </a:p>
          <a:p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0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Needs</a:t>
            </a:r>
            <a:r>
              <a:rPr lang="en-AU" baseline="0" dirty="0"/>
              <a:t> map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322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23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Germany and Iceland</a:t>
            </a:r>
            <a:r>
              <a:rPr lang="en-AU" baseline="0" dirty="0"/>
              <a:t> are tied for 9</a:t>
            </a:r>
            <a:r>
              <a:rPr lang="en-AU" baseline="30000" dirty="0"/>
              <a:t>th</a:t>
            </a:r>
            <a:r>
              <a:rPr lang="en-AU" baseline="0" dirty="0"/>
              <a:t> in rankings; Australia, Canada and UK are tied for 11</a:t>
            </a:r>
            <a:r>
              <a:rPr lang="en-AU" baseline="30000" dirty="0"/>
              <a:t>th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128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70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942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3148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48413E-386D-D345-B709-56933342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88"/>
            <a:ext cx="12189177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7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6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1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79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00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351B264-B5E6-D447-8EC7-3D94249F9DE1}"/>
              </a:ext>
            </a:extLst>
          </p:cNvPr>
          <p:cNvSpPr/>
          <p:nvPr userDrawn="1"/>
        </p:nvSpPr>
        <p:spPr>
          <a:xfrm>
            <a:off x="0" y="0"/>
            <a:ext cx="12192000" cy="6855883"/>
          </a:xfrm>
          <a:prstGeom prst="rect">
            <a:avLst/>
          </a:prstGeom>
          <a:solidFill>
            <a:srgbClr val="06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13B8BD-D1C0-E14F-B6E7-38A83865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5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878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8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78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6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78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09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0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71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16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9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745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341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56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0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84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7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2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06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09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21488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99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97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292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49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12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12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18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742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60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41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31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79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57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5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29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0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801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7727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16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7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59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5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949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9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239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4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7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AA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623515" y="4150582"/>
            <a:ext cx="1706728" cy="13643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E0D1EE-A962-3044-BC75-1908E9C84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4616276"/>
            <a:ext cx="1452475" cy="14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78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29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3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585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31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902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11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7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738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725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36796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8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928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54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555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99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805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78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310;p333">
            <a:extLst>
              <a:ext uri="{FF2B5EF4-FFF2-40B4-BE49-F238E27FC236}">
                <a16:creationId xmlns:a16="http://schemas.microsoft.com/office/drawing/2014/main" id="{1E26F2E6-58CA-0C44-8C4E-497A95F3C5FB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197389" y="264682"/>
            <a:ext cx="736808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6553856"/>
            <a:ext cx="12191999" cy="302027"/>
          </a:xfrm>
          <a:prstGeom prst="rect">
            <a:avLst/>
          </a:prstGeom>
          <a:solidFill>
            <a:srgbClr val="006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1169" t="11113" r="18065" b="33320"/>
          <a:stretch/>
        </p:blipFill>
        <p:spPr>
          <a:xfrm>
            <a:off x="11197390" y="6179153"/>
            <a:ext cx="1049079" cy="6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9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4992D-88F9-4C18-B55F-F231C81051A6}" type="datetimeFigureOut">
              <a:rPr lang="en-AU" smtClean="0"/>
              <a:t>6/02/2020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C8A32-9731-4B32-A3EB-37A09A4DE0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975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tmp"/><Relationship Id="rId4" Type="http://schemas.openxmlformats.org/officeDocument/2006/relationships/image" Target="../media/image14.sv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6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svg"/><Relationship Id="rId5" Type="http://schemas.openxmlformats.org/officeDocument/2006/relationships/image" Target="../media/image26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9.svg"/><Relationship Id="rId5" Type="http://schemas.openxmlformats.org/officeDocument/2006/relationships/image" Target="../media/image37.png"/><Relationship Id="rId4" Type="http://schemas.openxmlformats.org/officeDocument/2006/relationships/image" Target="../media/image5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svg"/><Relationship Id="rId5" Type="http://schemas.openxmlformats.org/officeDocument/2006/relationships/image" Target="../media/image40.png"/><Relationship Id="rId4" Type="http://schemas.openxmlformats.org/officeDocument/2006/relationships/image" Target="../media/image6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7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0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0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svg"/><Relationship Id="rId5" Type="http://schemas.openxmlformats.org/officeDocument/2006/relationships/image" Target="../media/image51.png"/><Relationship Id="rId4" Type="http://schemas.openxmlformats.org/officeDocument/2006/relationships/image" Target="../media/image7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2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4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1.sv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0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8.svg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02.svg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06.svg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0.svg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69.png"/><Relationship Id="rId4" Type="http://schemas.openxmlformats.org/officeDocument/2006/relationships/image" Target="../media/image70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13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72.png"/><Relationship Id="rId4" Type="http://schemas.openxmlformats.org/officeDocument/2006/relationships/image" Target="../media/image115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18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74.png"/><Relationship Id="rId4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svg"/><Relationship Id="rId5" Type="http://schemas.openxmlformats.org/officeDocument/2006/relationships/image" Target="../media/image26.png"/><Relationship Id="rId4" Type="http://schemas.openxmlformats.org/officeDocument/2006/relationships/image" Target="../media/image19.sv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7.png"/><Relationship Id="rId4" Type="http://schemas.openxmlformats.org/officeDocument/2006/relationships/image" Target="../media/image70.sv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sv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84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4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sv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4.sv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4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4.sv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4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4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B8DE5347-C6C9-EC44-9D36-B4B72DEFD8DA}"/>
              </a:ext>
            </a:extLst>
          </p:cNvPr>
          <p:cNvSpPr txBox="1"/>
          <p:nvPr/>
        </p:nvSpPr>
        <p:spPr>
          <a:xfrm>
            <a:off x="577437" y="93316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endParaRPr sz="2666" b="1" dirty="0">
              <a:solidFill>
                <a:srgbClr val="073B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3A1584C-067A-3D4B-8B86-D33DA4EC1A0F}"/>
              </a:ext>
            </a:extLst>
          </p:cNvPr>
          <p:cNvSpPr txBox="1"/>
          <p:nvPr/>
        </p:nvSpPr>
        <p:spPr>
          <a:xfrm>
            <a:off x="482186" y="1968903"/>
            <a:ext cx="7842664" cy="3798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POSITIVE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PEACE 2019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" sz="8797" b="1" spc="-6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CONFERENCE</a:t>
            </a:r>
            <a:endParaRPr sz="8797" b="1" spc="-666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78B4648-133E-7F48-AF26-3EB705C48DF8}"/>
              </a:ext>
            </a:extLst>
          </p:cNvPr>
          <p:cNvSpPr txBox="1"/>
          <p:nvPr/>
        </p:nvSpPr>
        <p:spPr>
          <a:xfrm>
            <a:off x="577437" y="4701051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1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en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factors that sustain peace</a:t>
            </a:r>
            <a:endParaRPr sz="21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2344;p335">
            <a:extLst>
              <a:ext uri="{FF2B5EF4-FFF2-40B4-BE49-F238E27FC236}">
                <a16:creationId xmlns:a16="http://schemas.microsoft.com/office/drawing/2014/main" id="{02A1833E-829E-D84C-9821-EBAA8113702C}"/>
              </a:ext>
            </a:extLst>
          </p:cNvPr>
          <p:cNvSpPr txBox="1"/>
          <p:nvPr/>
        </p:nvSpPr>
        <p:spPr>
          <a:xfrm>
            <a:off x="6137156" y="1498087"/>
            <a:ext cx="4467183" cy="3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>
              <a:lnSpc>
                <a:spcPct val="90000"/>
              </a:lnSpc>
              <a:buClr>
                <a:schemeClr val="accent4"/>
              </a:buClr>
              <a:buSzPts val="1100"/>
            </a:pPr>
            <a:r>
              <a:rPr lang="en" sz="2133" b="1" dirty="0">
                <a:latin typeface="Arial" panose="020B0604020202020204" pitchFamily="34" charset="0"/>
                <a:cs typeface="Arial" panose="020B0604020202020204" pitchFamily="34" charset="0"/>
              </a:rPr>
              <a:t>High levels of Positive Peace are associated with:</a:t>
            </a:r>
            <a:endParaRPr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2296;p333">
            <a:extLst>
              <a:ext uri="{FF2B5EF4-FFF2-40B4-BE49-F238E27FC236}">
                <a16:creationId xmlns:a16="http://schemas.microsoft.com/office/drawing/2014/main" id="{DD283B28-D5AC-8C4D-8902-59E07EA4F448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4E248B-B97E-0348-9F9E-873D23379A88}"/>
              </a:ext>
            </a:extLst>
          </p:cNvPr>
          <p:cNvGrpSpPr/>
          <p:nvPr/>
        </p:nvGrpSpPr>
        <p:grpSpPr>
          <a:xfrm>
            <a:off x="6137156" y="2457320"/>
            <a:ext cx="4467183" cy="289153"/>
            <a:chOff x="4602876" y="1843559"/>
            <a:chExt cx="3351421" cy="216932"/>
          </a:xfrm>
        </p:grpSpPr>
        <p:sp>
          <p:nvSpPr>
            <p:cNvPr id="67" name="Google Shape;2344;p335">
              <a:extLst>
                <a:ext uri="{FF2B5EF4-FFF2-40B4-BE49-F238E27FC236}">
                  <a16:creationId xmlns:a16="http://schemas.microsoft.com/office/drawing/2014/main" id="{FF3BCD1A-7C55-4F42-9174-CB6D2923D9E1}"/>
                </a:ext>
              </a:extLst>
            </p:cNvPr>
            <p:cNvSpPr txBox="1"/>
            <p:nvPr/>
          </p:nvSpPr>
          <p:spPr>
            <a:xfrm>
              <a:off x="4858541" y="184355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sz="2399" dirty="0">
                  <a:latin typeface="Arial" panose="020B0604020202020204" pitchFamily="34" charset="0"/>
                  <a:cs typeface="Arial" panose="020B0604020202020204" pitchFamily="34" charset="0"/>
                </a:rPr>
                <a:t>Higher per capita income</a:t>
              </a:r>
              <a:endParaRPr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DF616EE5-816D-4746-9D10-EA672CF8F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1856439"/>
              <a:ext cx="120822" cy="191173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3C17418-33A7-794E-B95D-79B88290E872}"/>
              </a:ext>
            </a:extLst>
          </p:cNvPr>
          <p:cNvGrpSpPr/>
          <p:nvPr/>
        </p:nvGrpSpPr>
        <p:grpSpPr>
          <a:xfrm>
            <a:off x="6137156" y="3166974"/>
            <a:ext cx="4467183" cy="289153"/>
            <a:chOff x="4602876" y="2375964"/>
            <a:chExt cx="3351421" cy="216932"/>
          </a:xfrm>
        </p:grpSpPr>
        <p:sp>
          <p:nvSpPr>
            <p:cNvPr id="70" name="Google Shape;2344;p335">
              <a:extLst>
                <a:ext uri="{FF2B5EF4-FFF2-40B4-BE49-F238E27FC236}">
                  <a16:creationId xmlns:a16="http://schemas.microsoft.com/office/drawing/2014/main" id="{31FC3400-0826-7749-B3D6-18CE1627B777}"/>
                </a:ext>
              </a:extLst>
            </p:cNvPr>
            <p:cNvSpPr txBox="1"/>
            <p:nvPr/>
          </p:nvSpPr>
          <p:spPr>
            <a:xfrm>
              <a:off x="4858541" y="237596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sz="2399" dirty="0">
                  <a:latin typeface="Arial" panose="020B0604020202020204" pitchFamily="34" charset="0"/>
                  <a:cs typeface="Arial" panose="020B0604020202020204" pitchFamily="34" charset="0"/>
                </a:rPr>
                <a:t>Resilience</a:t>
              </a:r>
              <a:endParaRPr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074E774D-F369-D643-8C0E-3E21BD14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2388844"/>
              <a:ext cx="120822" cy="191173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D415F1F-2828-4F44-B25F-83CC47DA7194}"/>
              </a:ext>
            </a:extLst>
          </p:cNvPr>
          <p:cNvGrpSpPr/>
          <p:nvPr/>
        </p:nvGrpSpPr>
        <p:grpSpPr>
          <a:xfrm>
            <a:off x="6137156" y="3862613"/>
            <a:ext cx="4467183" cy="289153"/>
            <a:chOff x="4602876" y="2897854"/>
            <a:chExt cx="3351421" cy="216932"/>
          </a:xfrm>
        </p:grpSpPr>
        <p:sp>
          <p:nvSpPr>
            <p:cNvPr id="73" name="Google Shape;2344;p335">
              <a:extLst>
                <a:ext uri="{FF2B5EF4-FFF2-40B4-BE49-F238E27FC236}">
                  <a16:creationId xmlns:a16="http://schemas.microsoft.com/office/drawing/2014/main" id="{74551C93-123C-0340-A898-A4DDD2397671}"/>
                </a:ext>
              </a:extLst>
            </p:cNvPr>
            <p:cNvSpPr txBox="1"/>
            <p:nvPr/>
          </p:nvSpPr>
          <p:spPr>
            <a:xfrm>
              <a:off x="4858541" y="2897854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sz="2399" dirty="0">
                  <a:latin typeface="Arial" panose="020B0604020202020204" pitchFamily="34" charset="0"/>
                  <a:cs typeface="Arial" panose="020B0604020202020204" pitchFamily="34" charset="0"/>
                </a:rPr>
                <a:t>Better environmental outcomes</a:t>
              </a:r>
              <a:endParaRPr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DB45C8AD-6ADD-CB43-9FE6-C5B7BB9FF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2910734"/>
              <a:ext cx="120822" cy="191173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466A3A-BBBF-D44C-B86E-BAADCDEEDE36}"/>
              </a:ext>
            </a:extLst>
          </p:cNvPr>
          <p:cNvGrpSpPr/>
          <p:nvPr/>
        </p:nvGrpSpPr>
        <p:grpSpPr>
          <a:xfrm>
            <a:off x="6137156" y="4569047"/>
            <a:ext cx="4467183" cy="289153"/>
            <a:chOff x="4602876" y="3427843"/>
            <a:chExt cx="3351421" cy="216932"/>
          </a:xfrm>
        </p:grpSpPr>
        <p:sp>
          <p:nvSpPr>
            <p:cNvPr id="76" name="Google Shape;2344;p335">
              <a:extLst>
                <a:ext uri="{FF2B5EF4-FFF2-40B4-BE49-F238E27FC236}">
                  <a16:creationId xmlns:a16="http://schemas.microsoft.com/office/drawing/2014/main" id="{A41E4A47-E9FC-C449-BD7C-257C808A5F13}"/>
                </a:ext>
              </a:extLst>
            </p:cNvPr>
            <p:cNvSpPr txBox="1"/>
            <p:nvPr/>
          </p:nvSpPr>
          <p:spPr>
            <a:xfrm>
              <a:off x="4858541" y="3427843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sz="2399" dirty="0">
                  <a:latin typeface="Arial" panose="020B0604020202020204" pitchFamily="34" charset="0"/>
                  <a:cs typeface="Arial" panose="020B0604020202020204" pitchFamily="34" charset="0"/>
                </a:rPr>
                <a:t>Higher measure of wellbeing</a:t>
              </a:r>
              <a:endParaRPr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ECC61E4A-AC85-EF4A-95BB-907A3F97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3440723"/>
              <a:ext cx="120822" cy="191173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03801E5-07BF-2949-A833-5FB2E62A4985}"/>
              </a:ext>
            </a:extLst>
          </p:cNvPr>
          <p:cNvGrpSpPr/>
          <p:nvPr/>
        </p:nvGrpSpPr>
        <p:grpSpPr>
          <a:xfrm>
            <a:off x="6137156" y="5310773"/>
            <a:ext cx="4467183" cy="289153"/>
            <a:chOff x="4602876" y="3984309"/>
            <a:chExt cx="3351421" cy="216932"/>
          </a:xfrm>
        </p:grpSpPr>
        <p:sp>
          <p:nvSpPr>
            <p:cNvPr id="79" name="Google Shape;2344;p335">
              <a:extLst>
                <a:ext uri="{FF2B5EF4-FFF2-40B4-BE49-F238E27FC236}">
                  <a16:creationId xmlns:a16="http://schemas.microsoft.com/office/drawing/2014/main" id="{708853E1-1331-1F46-A324-8093C6702F7A}"/>
                </a:ext>
              </a:extLst>
            </p:cNvPr>
            <p:cNvSpPr txBox="1"/>
            <p:nvPr/>
          </p:nvSpPr>
          <p:spPr>
            <a:xfrm>
              <a:off x="4858541" y="3984309"/>
              <a:ext cx="3095756" cy="2169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2">
                <a:lnSpc>
                  <a:spcPct val="90000"/>
                </a:lnSpc>
                <a:buClr>
                  <a:schemeClr val="accent4"/>
                </a:buClr>
                <a:buSzPts val="1100"/>
              </a:pPr>
              <a:r>
                <a:rPr lang="en" sz="2399" dirty="0">
                  <a:latin typeface="Arial" panose="020B0604020202020204" pitchFamily="34" charset="0"/>
                  <a:cs typeface="Arial" panose="020B0604020202020204" pitchFamily="34" charset="0"/>
                </a:rPr>
                <a:t>Better performance on MDGs</a:t>
              </a:r>
              <a:endParaRPr sz="239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53848E52-0552-C840-A669-31B8F6ECD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602876" y="3997189"/>
              <a:ext cx="120822" cy="19117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CED7773-F267-1E40-A8B8-90FE70AC478B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creates the optimum environment for human potential to flourish.</a:t>
            </a:r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1" y="1795224"/>
            <a:ext cx="5328918" cy="387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15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6B2D7-F9BC-824F-8494-70B248BCE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3"/>
          <a:stretch/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76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03AB49-1323-2548-8EB9-0AEBF28AD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/>
          <a:stretch/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84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instagram logo white"/>
          <p:cNvSpPr>
            <a:spLocks noChangeAspect="1" noChangeArrowheads="1"/>
          </p:cNvSpPr>
          <p:nvPr/>
        </p:nvSpPr>
        <p:spPr bwMode="auto">
          <a:xfrm>
            <a:off x="238775" y="-1054896"/>
            <a:ext cx="1238190" cy="121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18" tIns="22858" rIns="45718" bIns="22858" numCol="1" anchor="t" anchorCtr="0" compatLnSpc="1">
            <a:prstTxWarp prst="textNoShape">
              <a:avLst/>
            </a:prstTxWarp>
          </a:bodyPr>
          <a:lstStyle/>
          <a:p>
            <a:endParaRPr lang="en-AU" sz="674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2326760" y="2847239"/>
            <a:ext cx="3273566" cy="338404"/>
            <a:chOff x="591676" y="1914386"/>
            <a:chExt cx="2455932" cy="253881"/>
          </a:xfrm>
        </p:grpSpPr>
        <p:sp>
          <p:nvSpPr>
            <p:cNvPr id="33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6"/>
              <a:ext cx="2244924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9" rIns="91416" bIns="45709">
              <a:spAutoFit/>
            </a:bodyPr>
            <a:lstStyle/>
            <a:p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2275706" y="3334927"/>
            <a:ext cx="3293004" cy="338404"/>
            <a:chOff x="553373" y="2631075"/>
            <a:chExt cx="2470515" cy="253881"/>
          </a:xfrm>
        </p:grpSpPr>
        <p:sp>
          <p:nvSpPr>
            <p:cNvPr id="36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2631075"/>
              <a:ext cx="2244924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6" tIns="45709" rIns="91416" bIns="45709">
              <a:sp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73" y="2691471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EC21DB-3765-D54F-AB59-65D1813C1F3A}"/>
              </a:ext>
            </a:extLst>
          </p:cNvPr>
          <p:cNvGrpSpPr/>
          <p:nvPr/>
        </p:nvGrpSpPr>
        <p:grpSpPr>
          <a:xfrm>
            <a:off x="2248452" y="3826744"/>
            <a:ext cx="2551134" cy="338456"/>
            <a:chOff x="532926" y="3398871"/>
            <a:chExt cx="1913941" cy="253920"/>
          </a:xfrm>
        </p:grpSpPr>
        <p:sp>
          <p:nvSpPr>
            <p:cNvPr id="39" name="TextBox 119">
              <a:extLst>
                <a:ext uri="{FF2B5EF4-FFF2-40B4-BE49-F238E27FC236}">
                  <a16:creationId xmlns:a16="http://schemas.microsoft.com/office/drawing/2014/main" id="{1AFA51F5-B13C-4447-833E-D2198610A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964" y="3398871"/>
              <a:ext cx="1667903" cy="253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lIns="91416" tIns="45709" rIns="91416" bIns="45709" anchor="t" anchorCtr="0">
              <a:no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@</a:t>
              </a:r>
              <a:r>
                <a:rPr lang="en-AU" altLang="en-US" sz="1599" b="1" dirty="0" err="1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GlobalPeaceIndex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808">
              <a:extLst>
                <a:ext uri="{FF2B5EF4-FFF2-40B4-BE49-F238E27FC236}">
                  <a16:creationId xmlns:a16="http://schemas.microsoft.com/office/drawing/2014/main" id="{868DB67F-CA3D-E548-8D87-623E234115F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2926" y="3426221"/>
              <a:ext cx="201276" cy="199220"/>
            </a:xfrm>
            <a:custGeom>
              <a:avLst/>
              <a:gdLst/>
              <a:ahLst/>
              <a:cxnLst/>
              <a:rect l="0" t="0" r="r" b="b"/>
              <a:pathLst>
                <a:path w="7559315" h="7559315">
                  <a:moveTo>
                    <a:pt x="3716254" y="2509540"/>
                  </a:moveTo>
                  <a:lnTo>
                    <a:pt x="3652523" y="2516020"/>
                  </a:lnTo>
                  <a:lnTo>
                    <a:pt x="3590593" y="2522500"/>
                  </a:lnTo>
                  <a:lnTo>
                    <a:pt x="3529022" y="2535101"/>
                  </a:lnTo>
                  <a:lnTo>
                    <a:pt x="3469252" y="2548061"/>
                  </a:lnTo>
                  <a:lnTo>
                    <a:pt x="3409482" y="2565341"/>
                  </a:lnTo>
                  <a:lnTo>
                    <a:pt x="3351872" y="2584422"/>
                  </a:lnTo>
                  <a:lnTo>
                    <a:pt x="3294623" y="2607822"/>
                  </a:lnTo>
                  <a:lnTo>
                    <a:pt x="3238813" y="2633383"/>
                  </a:lnTo>
                  <a:lnTo>
                    <a:pt x="3185884" y="2661103"/>
                  </a:lnTo>
                  <a:lnTo>
                    <a:pt x="3134756" y="2690624"/>
                  </a:lnTo>
                  <a:lnTo>
                    <a:pt x="3083267" y="2722664"/>
                  </a:lnTo>
                  <a:lnTo>
                    <a:pt x="3034299" y="2756865"/>
                  </a:lnTo>
                  <a:lnTo>
                    <a:pt x="2987491" y="2795026"/>
                  </a:lnTo>
                  <a:lnTo>
                    <a:pt x="2940683" y="2833547"/>
                  </a:lnTo>
                  <a:lnTo>
                    <a:pt x="2898196" y="2876388"/>
                  </a:lnTo>
                  <a:lnTo>
                    <a:pt x="2857509" y="2918868"/>
                  </a:lnTo>
                  <a:lnTo>
                    <a:pt x="2817182" y="2963510"/>
                  </a:lnTo>
                  <a:lnTo>
                    <a:pt x="2780816" y="3010310"/>
                  </a:lnTo>
                  <a:lnTo>
                    <a:pt x="2744810" y="3059271"/>
                  </a:lnTo>
                  <a:lnTo>
                    <a:pt x="2712765" y="3110753"/>
                  </a:lnTo>
                  <a:lnTo>
                    <a:pt x="2682880" y="3163674"/>
                  </a:lnTo>
                  <a:lnTo>
                    <a:pt x="2655155" y="3216955"/>
                  </a:lnTo>
                  <a:lnTo>
                    <a:pt x="2629591" y="3272396"/>
                  </a:lnTo>
                  <a:lnTo>
                    <a:pt x="2608347" y="3327837"/>
                  </a:lnTo>
                  <a:lnTo>
                    <a:pt x="2589264" y="3387598"/>
                  </a:lnTo>
                  <a:lnTo>
                    <a:pt x="2571981" y="3447360"/>
                  </a:lnTo>
                  <a:lnTo>
                    <a:pt x="2556858" y="3507121"/>
                  </a:lnTo>
                  <a:lnTo>
                    <a:pt x="2546417" y="3568682"/>
                  </a:lnTo>
                  <a:lnTo>
                    <a:pt x="2537775" y="3630243"/>
                  </a:lnTo>
                  <a:lnTo>
                    <a:pt x="2533455" y="3694325"/>
                  </a:lnTo>
                  <a:lnTo>
                    <a:pt x="2531294" y="3758406"/>
                  </a:lnTo>
                  <a:lnTo>
                    <a:pt x="2533455" y="3821768"/>
                  </a:lnTo>
                  <a:lnTo>
                    <a:pt x="2537775" y="3885849"/>
                  </a:lnTo>
                  <a:lnTo>
                    <a:pt x="2546417" y="3947770"/>
                  </a:lnTo>
                  <a:lnTo>
                    <a:pt x="2556858" y="4009331"/>
                  </a:lnTo>
                  <a:lnTo>
                    <a:pt x="2571981" y="4069093"/>
                  </a:lnTo>
                  <a:lnTo>
                    <a:pt x="2589264" y="4128854"/>
                  </a:lnTo>
                  <a:lnTo>
                    <a:pt x="2608347" y="4186455"/>
                  </a:lnTo>
                  <a:lnTo>
                    <a:pt x="2629591" y="4243696"/>
                  </a:lnTo>
                  <a:lnTo>
                    <a:pt x="2655155" y="4299498"/>
                  </a:lnTo>
                  <a:lnTo>
                    <a:pt x="2682880" y="4352419"/>
                  </a:lnTo>
                  <a:lnTo>
                    <a:pt x="2712765" y="4405700"/>
                  </a:lnTo>
                  <a:lnTo>
                    <a:pt x="2744810" y="4455021"/>
                  </a:lnTo>
                  <a:lnTo>
                    <a:pt x="2780816" y="4503622"/>
                  </a:lnTo>
                  <a:lnTo>
                    <a:pt x="2817182" y="4550783"/>
                  </a:lnTo>
                  <a:lnTo>
                    <a:pt x="2857509" y="4597584"/>
                  </a:lnTo>
                  <a:lnTo>
                    <a:pt x="2898196" y="4640065"/>
                  </a:lnTo>
                  <a:lnTo>
                    <a:pt x="2940683" y="4682546"/>
                  </a:lnTo>
                  <a:lnTo>
                    <a:pt x="2987491" y="4721066"/>
                  </a:lnTo>
                  <a:lnTo>
                    <a:pt x="3034299" y="4757427"/>
                  </a:lnTo>
                  <a:lnTo>
                    <a:pt x="3083267" y="4793428"/>
                  </a:lnTo>
                  <a:lnTo>
                    <a:pt x="3134756" y="4825469"/>
                  </a:lnTo>
                  <a:lnTo>
                    <a:pt x="3185884" y="4855349"/>
                  </a:lnTo>
                  <a:lnTo>
                    <a:pt x="3238813" y="4883070"/>
                  </a:lnTo>
                  <a:lnTo>
                    <a:pt x="3294623" y="4908630"/>
                  </a:lnTo>
                  <a:lnTo>
                    <a:pt x="3351872" y="4929871"/>
                  </a:lnTo>
                  <a:lnTo>
                    <a:pt x="3409482" y="4951111"/>
                  </a:lnTo>
                  <a:lnTo>
                    <a:pt x="3469252" y="4966232"/>
                  </a:lnTo>
                  <a:lnTo>
                    <a:pt x="3529022" y="4981352"/>
                  </a:lnTo>
                  <a:lnTo>
                    <a:pt x="3590593" y="4991792"/>
                  </a:lnTo>
                  <a:lnTo>
                    <a:pt x="3652523" y="5000432"/>
                  </a:lnTo>
                  <a:lnTo>
                    <a:pt x="3716254" y="5004752"/>
                  </a:lnTo>
                  <a:lnTo>
                    <a:pt x="3780345" y="5006552"/>
                  </a:lnTo>
                  <a:lnTo>
                    <a:pt x="3844075" y="5004752"/>
                  </a:lnTo>
                  <a:lnTo>
                    <a:pt x="3907806" y="5000432"/>
                  </a:lnTo>
                  <a:lnTo>
                    <a:pt x="3969736" y="4991792"/>
                  </a:lnTo>
                  <a:lnTo>
                    <a:pt x="4031307" y="4981352"/>
                  </a:lnTo>
                  <a:lnTo>
                    <a:pt x="4093237" y="4966232"/>
                  </a:lnTo>
                  <a:lnTo>
                    <a:pt x="4150847" y="4951111"/>
                  </a:lnTo>
                  <a:lnTo>
                    <a:pt x="4210617" y="4929871"/>
                  </a:lnTo>
                  <a:lnTo>
                    <a:pt x="4265706" y="4908630"/>
                  </a:lnTo>
                  <a:lnTo>
                    <a:pt x="4321516" y="4883070"/>
                  </a:lnTo>
                  <a:lnTo>
                    <a:pt x="4374444" y="4855349"/>
                  </a:lnTo>
                  <a:lnTo>
                    <a:pt x="4427733" y="4825469"/>
                  </a:lnTo>
                  <a:lnTo>
                    <a:pt x="4479222" y="4793428"/>
                  </a:lnTo>
                  <a:lnTo>
                    <a:pt x="4527830" y="4757427"/>
                  </a:lnTo>
                  <a:lnTo>
                    <a:pt x="4574998" y="4721066"/>
                  </a:lnTo>
                  <a:lnTo>
                    <a:pt x="4619646" y="4682546"/>
                  </a:lnTo>
                  <a:lnTo>
                    <a:pt x="4664293" y="4640065"/>
                  </a:lnTo>
                  <a:lnTo>
                    <a:pt x="4704980" y="4597584"/>
                  </a:lnTo>
                  <a:lnTo>
                    <a:pt x="4743147" y="4550783"/>
                  </a:lnTo>
                  <a:lnTo>
                    <a:pt x="4781673" y="4503622"/>
                  </a:lnTo>
                  <a:lnTo>
                    <a:pt x="4815519" y="4455021"/>
                  </a:lnTo>
                  <a:lnTo>
                    <a:pt x="4847564" y="4405700"/>
                  </a:lnTo>
                  <a:lnTo>
                    <a:pt x="4879610" y="4352419"/>
                  </a:lnTo>
                  <a:lnTo>
                    <a:pt x="4907334" y="4299498"/>
                  </a:lnTo>
                  <a:lnTo>
                    <a:pt x="4930738" y="4243696"/>
                  </a:lnTo>
                  <a:lnTo>
                    <a:pt x="4954142" y="4186455"/>
                  </a:lnTo>
                  <a:lnTo>
                    <a:pt x="4973225" y="4128854"/>
                  </a:lnTo>
                  <a:lnTo>
                    <a:pt x="4990508" y="4069093"/>
                  </a:lnTo>
                  <a:lnTo>
                    <a:pt x="5005631" y="4009331"/>
                  </a:lnTo>
                  <a:lnTo>
                    <a:pt x="5016073" y="3947770"/>
                  </a:lnTo>
                  <a:lnTo>
                    <a:pt x="5022554" y="3885849"/>
                  </a:lnTo>
                  <a:lnTo>
                    <a:pt x="5029035" y="3821768"/>
                  </a:lnTo>
                  <a:lnTo>
                    <a:pt x="5029035" y="3758406"/>
                  </a:lnTo>
                  <a:lnTo>
                    <a:pt x="5029035" y="3694325"/>
                  </a:lnTo>
                  <a:lnTo>
                    <a:pt x="5022554" y="3630243"/>
                  </a:lnTo>
                  <a:lnTo>
                    <a:pt x="5016073" y="3568682"/>
                  </a:lnTo>
                  <a:lnTo>
                    <a:pt x="5005631" y="3507121"/>
                  </a:lnTo>
                  <a:lnTo>
                    <a:pt x="4990508" y="3447360"/>
                  </a:lnTo>
                  <a:lnTo>
                    <a:pt x="4973225" y="3387598"/>
                  </a:lnTo>
                  <a:lnTo>
                    <a:pt x="4954142" y="3327837"/>
                  </a:lnTo>
                  <a:lnTo>
                    <a:pt x="4930738" y="3272396"/>
                  </a:lnTo>
                  <a:lnTo>
                    <a:pt x="4907334" y="3216955"/>
                  </a:lnTo>
                  <a:lnTo>
                    <a:pt x="4879610" y="3163674"/>
                  </a:lnTo>
                  <a:lnTo>
                    <a:pt x="4847564" y="3110753"/>
                  </a:lnTo>
                  <a:lnTo>
                    <a:pt x="4815519" y="3059271"/>
                  </a:lnTo>
                  <a:lnTo>
                    <a:pt x="4781673" y="3010310"/>
                  </a:lnTo>
                  <a:lnTo>
                    <a:pt x="4743147" y="2963510"/>
                  </a:lnTo>
                  <a:lnTo>
                    <a:pt x="4704980" y="2918868"/>
                  </a:lnTo>
                  <a:lnTo>
                    <a:pt x="4664293" y="2876388"/>
                  </a:lnTo>
                  <a:lnTo>
                    <a:pt x="4619646" y="2833547"/>
                  </a:lnTo>
                  <a:lnTo>
                    <a:pt x="4574998" y="2795026"/>
                  </a:lnTo>
                  <a:lnTo>
                    <a:pt x="4527830" y="2756865"/>
                  </a:lnTo>
                  <a:lnTo>
                    <a:pt x="4479222" y="2722664"/>
                  </a:lnTo>
                  <a:lnTo>
                    <a:pt x="4427733" y="2690624"/>
                  </a:lnTo>
                  <a:lnTo>
                    <a:pt x="4374444" y="2661103"/>
                  </a:lnTo>
                  <a:lnTo>
                    <a:pt x="4321516" y="2633383"/>
                  </a:lnTo>
                  <a:lnTo>
                    <a:pt x="4265706" y="2607822"/>
                  </a:lnTo>
                  <a:lnTo>
                    <a:pt x="4210617" y="2584422"/>
                  </a:lnTo>
                  <a:lnTo>
                    <a:pt x="4150847" y="2565341"/>
                  </a:lnTo>
                  <a:lnTo>
                    <a:pt x="4093237" y="2548061"/>
                  </a:lnTo>
                  <a:lnTo>
                    <a:pt x="4031307" y="2535101"/>
                  </a:lnTo>
                  <a:lnTo>
                    <a:pt x="3969736" y="2522500"/>
                  </a:lnTo>
                  <a:lnTo>
                    <a:pt x="3907806" y="2516020"/>
                  </a:lnTo>
                  <a:lnTo>
                    <a:pt x="3844075" y="2509540"/>
                  </a:lnTo>
                  <a:lnTo>
                    <a:pt x="3780345" y="2509540"/>
                  </a:lnTo>
                  <a:lnTo>
                    <a:pt x="3716254" y="2509540"/>
                  </a:lnTo>
                  <a:close/>
                  <a:moveTo>
                    <a:pt x="3780345" y="1812925"/>
                  </a:moveTo>
                  <a:lnTo>
                    <a:pt x="3880081" y="1815085"/>
                  </a:lnTo>
                  <a:lnTo>
                    <a:pt x="3978018" y="1823725"/>
                  </a:lnTo>
                  <a:lnTo>
                    <a:pt x="4076314" y="1836326"/>
                  </a:lnTo>
                  <a:lnTo>
                    <a:pt x="4172090" y="1853246"/>
                  </a:lnTo>
                  <a:lnTo>
                    <a:pt x="4265706" y="1874487"/>
                  </a:lnTo>
                  <a:lnTo>
                    <a:pt x="4357522" y="1900407"/>
                  </a:lnTo>
                  <a:lnTo>
                    <a:pt x="4448977" y="1932088"/>
                  </a:lnTo>
                  <a:lnTo>
                    <a:pt x="4536472" y="1966288"/>
                  </a:lnTo>
                  <a:lnTo>
                    <a:pt x="4623967" y="2004449"/>
                  </a:lnTo>
                  <a:lnTo>
                    <a:pt x="4707141" y="2047290"/>
                  </a:lnTo>
                  <a:lnTo>
                    <a:pt x="4788154" y="2094091"/>
                  </a:lnTo>
                  <a:lnTo>
                    <a:pt x="4866647" y="2145572"/>
                  </a:lnTo>
                  <a:lnTo>
                    <a:pt x="4943700" y="2200653"/>
                  </a:lnTo>
                  <a:lnTo>
                    <a:pt x="5018233" y="2258255"/>
                  </a:lnTo>
                  <a:lnTo>
                    <a:pt x="5088445" y="2318016"/>
                  </a:lnTo>
                  <a:lnTo>
                    <a:pt x="5154696" y="2383897"/>
                  </a:lnTo>
                  <a:lnTo>
                    <a:pt x="5220587" y="2450139"/>
                  </a:lnTo>
                  <a:lnTo>
                    <a:pt x="5280357" y="2522500"/>
                  </a:lnTo>
                  <a:lnTo>
                    <a:pt x="5337967" y="2594862"/>
                  </a:lnTo>
                  <a:lnTo>
                    <a:pt x="5393056" y="2671543"/>
                  </a:lnTo>
                  <a:lnTo>
                    <a:pt x="5444545" y="2750385"/>
                  </a:lnTo>
                  <a:lnTo>
                    <a:pt x="5491353" y="2831387"/>
                  </a:lnTo>
                  <a:lnTo>
                    <a:pt x="5533840" y="2914549"/>
                  </a:lnTo>
                  <a:lnTo>
                    <a:pt x="5572366" y="3002030"/>
                  </a:lnTo>
                  <a:lnTo>
                    <a:pt x="5608372" y="3089152"/>
                  </a:lnTo>
                  <a:lnTo>
                    <a:pt x="5638257" y="3180954"/>
                  </a:lnTo>
                  <a:lnTo>
                    <a:pt x="5664182" y="3272396"/>
                  </a:lnTo>
                  <a:lnTo>
                    <a:pt x="5685425" y="3366358"/>
                  </a:lnTo>
                  <a:lnTo>
                    <a:pt x="5702348" y="3462120"/>
                  </a:lnTo>
                  <a:lnTo>
                    <a:pt x="5714950" y="3560042"/>
                  </a:lnTo>
                  <a:lnTo>
                    <a:pt x="5723592" y="3658324"/>
                  </a:lnTo>
                  <a:lnTo>
                    <a:pt x="5725752" y="3758406"/>
                  </a:lnTo>
                  <a:lnTo>
                    <a:pt x="5723592" y="3858128"/>
                  </a:lnTo>
                  <a:lnTo>
                    <a:pt x="5714950" y="3956050"/>
                  </a:lnTo>
                  <a:lnTo>
                    <a:pt x="5702348" y="4054332"/>
                  </a:lnTo>
                  <a:lnTo>
                    <a:pt x="5685425" y="4150094"/>
                  </a:lnTo>
                  <a:lnTo>
                    <a:pt x="5664182" y="4243696"/>
                  </a:lnTo>
                  <a:lnTo>
                    <a:pt x="5638257" y="4335498"/>
                  </a:lnTo>
                  <a:lnTo>
                    <a:pt x="5608372" y="4424780"/>
                  </a:lnTo>
                  <a:lnTo>
                    <a:pt x="5572366" y="4514422"/>
                  </a:lnTo>
                  <a:lnTo>
                    <a:pt x="5533840" y="4599384"/>
                  </a:lnTo>
                  <a:lnTo>
                    <a:pt x="5491353" y="4684706"/>
                  </a:lnTo>
                  <a:lnTo>
                    <a:pt x="5444545" y="4766067"/>
                  </a:lnTo>
                  <a:lnTo>
                    <a:pt x="5393056" y="4844549"/>
                  </a:lnTo>
                  <a:lnTo>
                    <a:pt x="5337967" y="4921591"/>
                  </a:lnTo>
                  <a:lnTo>
                    <a:pt x="5280357" y="4993592"/>
                  </a:lnTo>
                  <a:lnTo>
                    <a:pt x="5220587" y="5064154"/>
                  </a:lnTo>
                  <a:lnTo>
                    <a:pt x="5154696" y="5132555"/>
                  </a:lnTo>
                  <a:lnTo>
                    <a:pt x="5088445" y="5196276"/>
                  </a:lnTo>
                  <a:lnTo>
                    <a:pt x="5018233" y="5257838"/>
                  </a:lnTo>
                  <a:lnTo>
                    <a:pt x="4943700" y="5315799"/>
                  </a:lnTo>
                  <a:lnTo>
                    <a:pt x="4866647" y="5368720"/>
                  </a:lnTo>
                  <a:lnTo>
                    <a:pt x="4788154" y="5420201"/>
                  </a:lnTo>
                  <a:lnTo>
                    <a:pt x="4707141" y="5467002"/>
                  </a:lnTo>
                  <a:lnTo>
                    <a:pt x="4623967" y="5509483"/>
                  </a:lnTo>
                  <a:lnTo>
                    <a:pt x="4536472" y="5550164"/>
                  </a:lnTo>
                  <a:lnTo>
                    <a:pt x="4448977" y="5584005"/>
                  </a:lnTo>
                  <a:lnTo>
                    <a:pt x="4357522" y="5613885"/>
                  </a:lnTo>
                  <a:lnTo>
                    <a:pt x="4265706" y="5641606"/>
                  </a:lnTo>
                  <a:lnTo>
                    <a:pt x="4172090" y="5663206"/>
                  </a:lnTo>
                  <a:lnTo>
                    <a:pt x="4076314" y="5680127"/>
                  </a:lnTo>
                  <a:lnTo>
                    <a:pt x="3978018" y="5692727"/>
                  </a:lnTo>
                  <a:lnTo>
                    <a:pt x="3880081" y="5699207"/>
                  </a:lnTo>
                  <a:lnTo>
                    <a:pt x="3780345" y="5703527"/>
                  </a:lnTo>
                  <a:lnTo>
                    <a:pt x="3680248" y="5699207"/>
                  </a:lnTo>
                  <a:lnTo>
                    <a:pt x="3582311" y="5692727"/>
                  </a:lnTo>
                  <a:lnTo>
                    <a:pt x="3484015" y="5680127"/>
                  </a:lnTo>
                  <a:lnTo>
                    <a:pt x="3390399" y="5663206"/>
                  </a:lnTo>
                  <a:lnTo>
                    <a:pt x="3294623" y="5641606"/>
                  </a:lnTo>
                  <a:lnTo>
                    <a:pt x="3202807" y="5613885"/>
                  </a:lnTo>
                  <a:lnTo>
                    <a:pt x="3113512" y="5584005"/>
                  </a:lnTo>
                  <a:lnTo>
                    <a:pt x="3023857" y="5550164"/>
                  </a:lnTo>
                  <a:lnTo>
                    <a:pt x="2938523" y="5509483"/>
                  </a:lnTo>
                  <a:lnTo>
                    <a:pt x="2855349" y="5467002"/>
                  </a:lnTo>
                  <a:lnTo>
                    <a:pt x="2772175" y="5420201"/>
                  </a:lnTo>
                  <a:lnTo>
                    <a:pt x="2693681" y="5368720"/>
                  </a:lnTo>
                  <a:lnTo>
                    <a:pt x="2618789" y="5315799"/>
                  </a:lnTo>
                  <a:lnTo>
                    <a:pt x="2544256" y="5257838"/>
                  </a:lnTo>
                  <a:lnTo>
                    <a:pt x="2474044" y="5196276"/>
                  </a:lnTo>
                  <a:lnTo>
                    <a:pt x="2405633" y="5132555"/>
                  </a:lnTo>
                  <a:lnTo>
                    <a:pt x="2341902" y="5064154"/>
                  </a:lnTo>
                  <a:lnTo>
                    <a:pt x="2279972" y="4993592"/>
                  </a:lnTo>
                  <a:lnTo>
                    <a:pt x="2222362" y="4921591"/>
                  </a:lnTo>
                  <a:lnTo>
                    <a:pt x="2169433" y="4844549"/>
                  </a:lnTo>
                  <a:lnTo>
                    <a:pt x="2117944" y="4766067"/>
                  </a:lnTo>
                  <a:lnTo>
                    <a:pt x="2071137" y="4684706"/>
                  </a:lnTo>
                  <a:lnTo>
                    <a:pt x="2028290" y="4599384"/>
                  </a:lnTo>
                  <a:lnTo>
                    <a:pt x="1987963" y="4514422"/>
                  </a:lnTo>
                  <a:lnTo>
                    <a:pt x="1954117" y="4424780"/>
                  </a:lnTo>
                  <a:lnTo>
                    <a:pt x="1924232" y="4335498"/>
                  </a:lnTo>
                  <a:lnTo>
                    <a:pt x="1896147" y="4243696"/>
                  </a:lnTo>
                  <a:lnTo>
                    <a:pt x="1874904" y="4150094"/>
                  </a:lnTo>
                  <a:lnTo>
                    <a:pt x="1857981" y="4054332"/>
                  </a:lnTo>
                  <a:lnTo>
                    <a:pt x="1845379" y="3956050"/>
                  </a:lnTo>
                  <a:lnTo>
                    <a:pt x="1838898" y="3858128"/>
                  </a:lnTo>
                  <a:lnTo>
                    <a:pt x="1836737" y="3758406"/>
                  </a:lnTo>
                  <a:lnTo>
                    <a:pt x="1838898" y="3658324"/>
                  </a:lnTo>
                  <a:lnTo>
                    <a:pt x="1845379" y="3560042"/>
                  </a:lnTo>
                  <a:lnTo>
                    <a:pt x="1857981" y="3462120"/>
                  </a:lnTo>
                  <a:lnTo>
                    <a:pt x="1874904" y="3366358"/>
                  </a:lnTo>
                  <a:lnTo>
                    <a:pt x="1896147" y="3272396"/>
                  </a:lnTo>
                  <a:lnTo>
                    <a:pt x="1924232" y="3180954"/>
                  </a:lnTo>
                  <a:lnTo>
                    <a:pt x="1954117" y="3089152"/>
                  </a:lnTo>
                  <a:lnTo>
                    <a:pt x="1987963" y="3002030"/>
                  </a:lnTo>
                  <a:lnTo>
                    <a:pt x="2028290" y="2914549"/>
                  </a:lnTo>
                  <a:lnTo>
                    <a:pt x="2071137" y="2831387"/>
                  </a:lnTo>
                  <a:lnTo>
                    <a:pt x="2117944" y="2750385"/>
                  </a:lnTo>
                  <a:lnTo>
                    <a:pt x="2169433" y="2671543"/>
                  </a:lnTo>
                  <a:lnTo>
                    <a:pt x="2222362" y="2594862"/>
                  </a:lnTo>
                  <a:lnTo>
                    <a:pt x="2279972" y="2522500"/>
                  </a:lnTo>
                  <a:lnTo>
                    <a:pt x="2341902" y="2450139"/>
                  </a:lnTo>
                  <a:lnTo>
                    <a:pt x="2405633" y="2383897"/>
                  </a:lnTo>
                  <a:lnTo>
                    <a:pt x="2474044" y="2318016"/>
                  </a:lnTo>
                  <a:lnTo>
                    <a:pt x="2544256" y="2258255"/>
                  </a:lnTo>
                  <a:lnTo>
                    <a:pt x="2618789" y="2200653"/>
                  </a:lnTo>
                  <a:lnTo>
                    <a:pt x="2693681" y="2145572"/>
                  </a:lnTo>
                  <a:lnTo>
                    <a:pt x="2772175" y="2094091"/>
                  </a:lnTo>
                  <a:lnTo>
                    <a:pt x="2855349" y="2047290"/>
                  </a:lnTo>
                  <a:lnTo>
                    <a:pt x="2938523" y="2004449"/>
                  </a:lnTo>
                  <a:lnTo>
                    <a:pt x="3023857" y="1966288"/>
                  </a:lnTo>
                  <a:lnTo>
                    <a:pt x="3113512" y="1932088"/>
                  </a:lnTo>
                  <a:lnTo>
                    <a:pt x="3202807" y="1900407"/>
                  </a:lnTo>
                  <a:lnTo>
                    <a:pt x="3294623" y="1874487"/>
                  </a:lnTo>
                  <a:lnTo>
                    <a:pt x="3390399" y="1853246"/>
                  </a:lnTo>
                  <a:lnTo>
                    <a:pt x="3484015" y="1836326"/>
                  </a:lnTo>
                  <a:lnTo>
                    <a:pt x="3582311" y="1823725"/>
                  </a:lnTo>
                  <a:lnTo>
                    <a:pt x="3680248" y="1815085"/>
                  </a:lnTo>
                  <a:lnTo>
                    <a:pt x="3780345" y="1812925"/>
                  </a:lnTo>
                  <a:close/>
                  <a:moveTo>
                    <a:pt x="5797084" y="1323975"/>
                  </a:moveTo>
                  <a:lnTo>
                    <a:pt x="5843869" y="1326135"/>
                  </a:lnTo>
                  <a:lnTo>
                    <a:pt x="5886695" y="1332615"/>
                  </a:lnTo>
                  <a:lnTo>
                    <a:pt x="5929162" y="1343414"/>
                  </a:lnTo>
                  <a:lnTo>
                    <a:pt x="5969829" y="1358172"/>
                  </a:lnTo>
                  <a:lnTo>
                    <a:pt x="6007977" y="1377611"/>
                  </a:lnTo>
                  <a:lnTo>
                    <a:pt x="6044325" y="1398849"/>
                  </a:lnTo>
                  <a:lnTo>
                    <a:pt x="6078514" y="1424407"/>
                  </a:lnTo>
                  <a:lnTo>
                    <a:pt x="6110184" y="1452125"/>
                  </a:lnTo>
                  <a:lnTo>
                    <a:pt x="6137895" y="1484162"/>
                  </a:lnTo>
                  <a:lnTo>
                    <a:pt x="6163447" y="1518000"/>
                  </a:lnTo>
                  <a:lnTo>
                    <a:pt x="6186839" y="1554357"/>
                  </a:lnTo>
                  <a:lnTo>
                    <a:pt x="6203754" y="1592514"/>
                  </a:lnTo>
                  <a:lnTo>
                    <a:pt x="6218869" y="1632831"/>
                  </a:lnTo>
                  <a:lnTo>
                    <a:pt x="6229666" y="1675667"/>
                  </a:lnTo>
                  <a:lnTo>
                    <a:pt x="6237943" y="1720304"/>
                  </a:lnTo>
                  <a:lnTo>
                    <a:pt x="6240102" y="1764940"/>
                  </a:lnTo>
                  <a:lnTo>
                    <a:pt x="6237943" y="1809937"/>
                  </a:lnTo>
                  <a:lnTo>
                    <a:pt x="6229666" y="1854573"/>
                  </a:lnTo>
                  <a:lnTo>
                    <a:pt x="6218869" y="1894890"/>
                  </a:lnTo>
                  <a:lnTo>
                    <a:pt x="6203754" y="1937726"/>
                  </a:lnTo>
                  <a:lnTo>
                    <a:pt x="6186839" y="1976243"/>
                  </a:lnTo>
                  <a:lnTo>
                    <a:pt x="6163447" y="2012601"/>
                  </a:lnTo>
                  <a:lnTo>
                    <a:pt x="6137895" y="2046438"/>
                  </a:lnTo>
                  <a:lnTo>
                    <a:pt x="6110184" y="2076315"/>
                  </a:lnTo>
                  <a:lnTo>
                    <a:pt x="6078514" y="2106193"/>
                  </a:lnTo>
                  <a:lnTo>
                    <a:pt x="6044325" y="2131751"/>
                  </a:lnTo>
                  <a:lnTo>
                    <a:pt x="6007977" y="2152989"/>
                  </a:lnTo>
                  <a:lnTo>
                    <a:pt x="5969829" y="2172068"/>
                  </a:lnTo>
                  <a:lnTo>
                    <a:pt x="5929162" y="2187187"/>
                  </a:lnTo>
                  <a:lnTo>
                    <a:pt x="5886695" y="2197626"/>
                  </a:lnTo>
                  <a:lnTo>
                    <a:pt x="5843869" y="2204106"/>
                  </a:lnTo>
                  <a:lnTo>
                    <a:pt x="5797084" y="2206265"/>
                  </a:lnTo>
                  <a:lnTo>
                    <a:pt x="5752458" y="2204106"/>
                  </a:lnTo>
                  <a:lnTo>
                    <a:pt x="5709992" y="2197626"/>
                  </a:lnTo>
                  <a:lnTo>
                    <a:pt x="5667166" y="2187187"/>
                  </a:lnTo>
                  <a:lnTo>
                    <a:pt x="5626859" y="2172068"/>
                  </a:lnTo>
                  <a:lnTo>
                    <a:pt x="5588351" y="2152989"/>
                  </a:lnTo>
                  <a:lnTo>
                    <a:pt x="5552362" y="2131751"/>
                  </a:lnTo>
                  <a:lnTo>
                    <a:pt x="5518173" y="2106193"/>
                  </a:lnTo>
                  <a:lnTo>
                    <a:pt x="5486144" y="2076315"/>
                  </a:lnTo>
                  <a:lnTo>
                    <a:pt x="5456273" y="2046438"/>
                  </a:lnTo>
                  <a:lnTo>
                    <a:pt x="5432881" y="2012601"/>
                  </a:lnTo>
                  <a:lnTo>
                    <a:pt x="5409488" y="1976243"/>
                  </a:lnTo>
                  <a:lnTo>
                    <a:pt x="5390054" y="1937726"/>
                  </a:lnTo>
                  <a:lnTo>
                    <a:pt x="5375299" y="1894890"/>
                  </a:lnTo>
                  <a:lnTo>
                    <a:pt x="5364503" y="1854573"/>
                  </a:lnTo>
                  <a:lnTo>
                    <a:pt x="5358385" y="1809937"/>
                  </a:lnTo>
                  <a:lnTo>
                    <a:pt x="5356225" y="1764940"/>
                  </a:lnTo>
                  <a:lnTo>
                    <a:pt x="5358385" y="1720304"/>
                  </a:lnTo>
                  <a:lnTo>
                    <a:pt x="5364503" y="1675667"/>
                  </a:lnTo>
                  <a:lnTo>
                    <a:pt x="5375299" y="1632831"/>
                  </a:lnTo>
                  <a:lnTo>
                    <a:pt x="5390054" y="1592514"/>
                  </a:lnTo>
                  <a:lnTo>
                    <a:pt x="5409488" y="1554357"/>
                  </a:lnTo>
                  <a:lnTo>
                    <a:pt x="5432881" y="1518000"/>
                  </a:lnTo>
                  <a:lnTo>
                    <a:pt x="5456273" y="1484162"/>
                  </a:lnTo>
                  <a:lnTo>
                    <a:pt x="5486144" y="1452125"/>
                  </a:lnTo>
                  <a:lnTo>
                    <a:pt x="5518173" y="1424407"/>
                  </a:lnTo>
                  <a:lnTo>
                    <a:pt x="5552362" y="1398849"/>
                  </a:lnTo>
                  <a:lnTo>
                    <a:pt x="5588351" y="1377611"/>
                  </a:lnTo>
                  <a:lnTo>
                    <a:pt x="5626859" y="1358172"/>
                  </a:lnTo>
                  <a:lnTo>
                    <a:pt x="5667166" y="1343414"/>
                  </a:lnTo>
                  <a:lnTo>
                    <a:pt x="5709992" y="1332615"/>
                  </a:lnTo>
                  <a:lnTo>
                    <a:pt x="5752458" y="1326135"/>
                  </a:lnTo>
                  <a:lnTo>
                    <a:pt x="5797084" y="1323975"/>
                  </a:lnTo>
                  <a:close/>
                  <a:moveTo>
                    <a:pt x="2126429" y="696930"/>
                  </a:moveTo>
                  <a:lnTo>
                    <a:pt x="2043272" y="703050"/>
                  </a:lnTo>
                  <a:lnTo>
                    <a:pt x="1960116" y="709530"/>
                  </a:lnTo>
                  <a:lnTo>
                    <a:pt x="1881639" y="722489"/>
                  </a:lnTo>
                  <a:lnTo>
                    <a:pt x="1804602" y="737248"/>
                  </a:lnTo>
                  <a:lnTo>
                    <a:pt x="1730086" y="754168"/>
                  </a:lnTo>
                  <a:lnTo>
                    <a:pt x="1655569" y="775407"/>
                  </a:lnTo>
                  <a:lnTo>
                    <a:pt x="1585012" y="798806"/>
                  </a:lnTo>
                  <a:lnTo>
                    <a:pt x="1516975" y="824725"/>
                  </a:lnTo>
                  <a:lnTo>
                    <a:pt x="1451097" y="856403"/>
                  </a:lnTo>
                  <a:lnTo>
                    <a:pt x="1387021" y="888442"/>
                  </a:lnTo>
                  <a:lnTo>
                    <a:pt x="1325103" y="924800"/>
                  </a:lnTo>
                  <a:lnTo>
                    <a:pt x="1265706" y="962959"/>
                  </a:lnTo>
                  <a:lnTo>
                    <a:pt x="1208108" y="1005797"/>
                  </a:lnTo>
                  <a:lnTo>
                    <a:pt x="1154831" y="1050435"/>
                  </a:lnTo>
                  <a:lnTo>
                    <a:pt x="1103713" y="1099393"/>
                  </a:lnTo>
                  <a:lnTo>
                    <a:pt x="1054754" y="1150511"/>
                  </a:lnTo>
                  <a:lnTo>
                    <a:pt x="1010116" y="1203788"/>
                  </a:lnTo>
                  <a:lnTo>
                    <a:pt x="967278" y="1261386"/>
                  </a:lnTo>
                  <a:lnTo>
                    <a:pt x="928760" y="1318983"/>
                  </a:lnTo>
                  <a:lnTo>
                    <a:pt x="890602" y="1380901"/>
                  </a:lnTo>
                  <a:lnTo>
                    <a:pt x="858563" y="1444618"/>
                  </a:lnTo>
                  <a:lnTo>
                    <a:pt x="826885" y="1513015"/>
                  </a:lnTo>
                  <a:lnTo>
                    <a:pt x="800965" y="1581052"/>
                  </a:lnTo>
                  <a:lnTo>
                    <a:pt x="775407" y="1651249"/>
                  </a:lnTo>
                  <a:lnTo>
                    <a:pt x="756328" y="1725766"/>
                  </a:lnTo>
                  <a:lnTo>
                    <a:pt x="737248" y="1800283"/>
                  </a:lnTo>
                  <a:lnTo>
                    <a:pt x="722489" y="1879119"/>
                  </a:lnTo>
                  <a:lnTo>
                    <a:pt x="711689" y="1957956"/>
                  </a:lnTo>
                  <a:lnTo>
                    <a:pt x="703050" y="2041112"/>
                  </a:lnTo>
                  <a:lnTo>
                    <a:pt x="699090" y="2124269"/>
                  </a:lnTo>
                  <a:lnTo>
                    <a:pt x="696930" y="2209585"/>
                  </a:lnTo>
                  <a:lnTo>
                    <a:pt x="696930" y="5330651"/>
                  </a:lnTo>
                  <a:lnTo>
                    <a:pt x="699090" y="5418127"/>
                  </a:lnTo>
                  <a:lnTo>
                    <a:pt x="703050" y="5503084"/>
                  </a:lnTo>
                  <a:lnTo>
                    <a:pt x="711689" y="5586240"/>
                  </a:lnTo>
                  <a:lnTo>
                    <a:pt x="724289" y="5667237"/>
                  </a:lnTo>
                  <a:lnTo>
                    <a:pt x="739408" y="5746073"/>
                  </a:lnTo>
                  <a:lnTo>
                    <a:pt x="758487" y="5822750"/>
                  </a:lnTo>
                  <a:lnTo>
                    <a:pt x="779726" y="5897267"/>
                  </a:lnTo>
                  <a:lnTo>
                    <a:pt x="805646" y="5969984"/>
                  </a:lnTo>
                  <a:lnTo>
                    <a:pt x="833004" y="6040181"/>
                  </a:lnTo>
                  <a:lnTo>
                    <a:pt x="865043" y="6108218"/>
                  </a:lnTo>
                  <a:lnTo>
                    <a:pt x="899241" y="6172295"/>
                  </a:lnTo>
                  <a:lnTo>
                    <a:pt x="937760" y="6236372"/>
                  </a:lnTo>
                  <a:lnTo>
                    <a:pt x="980238" y="6295770"/>
                  </a:lnTo>
                  <a:lnTo>
                    <a:pt x="1022716" y="6353367"/>
                  </a:lnTo>
                  <a:lnTo>
                    <a:pt x="1071674" y="6408805"/>
                  </a:lnTo>
                  <a:lnTo>
                    <a:pt x="1122792" y="6459923"/>
                  </a:lnTo>
                  <a:lnTo>
                    <a:pt x="1173909" y="6506721"/>
                  </a:lnTo>
                  <a:lnTo>
                    <a:pt x="1229347" y="6553519"/>
                  </a:lnTo>
                  <a:lnTo>
                    <a:pt x="1286944" y="6594197"/>
                  </a:lnTo>
                  <a:lnTo>
                    <a:pt x="1346342" y="6634515"/>
                  </a:lnTo>
                  <a:lnTo>
                    <a:pt x="1408260" y="6670873"/>
                  </a:lnTo>
                  <a:lnTo>
                    <a:pt x="1472337" y="6702912"/>
                  </a:lnTo>
                  <a:lnTo>
                    <a:pt x="1538214" y="6732431"/>
                  </a:lnTo>
                  <a:lnTo>
                    <a:pt x="1606611" y="6760510"/>
                  </a:lnTo>
                  <a:lnTo>
                    <a:pt x="1678968" y="6783909"/>
                  </a:lnTo>
                  <a:lnTo>
                    <a:pt x="1751685" y="6805148"/>
                  </a:lnTo>
                  <a:lnTo>
                    <a:pt x="1825842" y="6822067"/>
                  </a:lnTo>
                  <a:lnTo>
                    <a:pt x="1902878" y="6836826"/>
                  </a:lnTo>
                  <a:lnTo>
                    <a:pt x="1981355" y="6847626"/>
                  </a:lnTo>
                  <a:lnTo>
                    <a:pt x="2062712" y="6856265"/>
                  </a:lnTo>
                  <a:lnTo>
                    <a:pt x="2143348" y="6860225"/>
                  </a:lnTo>
                  <a:lnTo>
                    <a:pt x="2228664" y="6862385"/>
                  </a:lnTo>
                  <a:lnTo>
                    <a:pt x="5332811" y="6862385"/>
                  </a:lnTo>
                  <a:lnTo>
                    <a:pt x="5418127" y="6860225"/>
                  </a:lnTo>
                  <a:lnTo>
                    <a:pt x="5503084" y="6856265"/>
                  </a:lnTo>
                  <a:lnTo>
                    <a:pt x="5584080" y="6847626"/>
                  </a:lnTo>
                  <a:lnTo>
                    <a:pt x="5665077" y="6836826"/>
                  </a:lnTo>
                  <a:lnTo>
                    <a:pt x="5743913" y="6822067"/>
                  </a:lnTo>
                  <a:lnTo>
                    <a:pt x="5818790" y="6805148"/>
                  </a:lnTo>
                  <a:lnTo>
                    <a:pt x="5892947" y="6783909"/>
                  </a:lnTo>
                  <a:lnTo>
                    <a:pt x="5965664" y="6760510"/>
                  </a:lnTo>
                  <a:lnTo>
                    <a:pt x="6033701" y="6734591"/>
                  </a:lnTo>
                  <a:lnTo>
                    <a:pt x="6102098" y="6704712"/>
                  </a:lnTo>
                  <a:lnTo>
                    <a:pt x="6165815" y="6670873"/>
                  </a:lnTo>
                  <a:lnTo>
                    <a:pt x="6227733" y="6636675"/>
                  </a:lnTo>
                  <a:lnTo>
                    <a:pt x="6287130" y="6596357"/>
                  </a:lnTo>
                  <a:lnTo>
                    <a:pt x="6345087" y="6555678"/>
                  </a:lnTo>
                  <a:lnTo>
                    <a:pt x="6398005" y="6511040"/>
                  </a:lnTo>
                  <a:lnTo>
                    <a:pt x="6451283" y="6462082"/>
                  </a:lnTo>
                  <a:lnTo>
                    <a:pt x="6500601" y="6410965"/>
                  </a:lnTo>
                  <a:lnTo>
                    <a:pt x="6545239" y="6357327"/>
                  </a:lnTo>
                  <a:lnTo>
                    <a:pt x="6589877" y="6302249"/>
                  </a:lnTo>
                  <a:lnTo>
                    <a:pt x="6628395" y="6242492"/>
                  </a:lnTo>
                  <a:lnTo>
                    <a:pt x="6666554" y="6180575"/>
                  </a:lnTo>
                  <a:lnTo>
                    <a:pt x="6700752" y="6116857"/>
                  </a:lnTo>
                  <a:lnTo>
                    <a:pt x="6730271" y="6050620"/>
                  </a:lnTo>
                  <a:lnTo>
                    <a:pt x="6758350" y="5980423"/>
                  </a:lnTo>
                  <a:lnTo>
                    <a:pt x="6783909" y="5910226"/>
                  </a:lnTo>
                  <a:lnTo>
                    <a:pt x="6805148" y="5835709"/>
                  </a:lnTo>
                  <a:lnTo>
                    <a:pt x="6822067" y="5759033"/>
                  </a:lnTo>
                  <a:lnTo>
                    <a:pt x="6836826" y="5682356"/>
                  </a:lnTo>
                  <a:lnTo>
                    <a:pt x="6849786" y="5601359"/>
                  </a:lnTo>
                  <a:lnTo>
                    <a:pt x="6856265" y="5520003"/>
                  </a:lnTo>
                  <a:lnTo>
                    <a:pt x="6862385" y="5435047"/>
                  </a:lnTo>
                  <a:lnTo>
                    <a:pt x="6864545" y="5347570"/>
                  </a:lnTo>
                  <a:lnTo>
                    <a:pt x="6864545" y="2209585"/>
                  </a:lnTo>
                  <a:lnTo>
                    <a:pt x="6862385" y="2126429"/>
                  </a:lnTo>
                  <a:lnTo>
                    <a:pt x="6858425" y="2043272"/>
                  </a:lnTo>
                  <a:lnTo>
                    <a:pt x="6849786" y="1964436"/>
                  </a:lnTo>
                  <a:lnTo>
                    <a:pt x="6836826" y="1885599"/>
                  </a:lnTo>
                  <a:lnTo>
                    <a:pt x="6822067" y="1808922"/>
                  </a:lnTo>
                  <a:lnTo>
                    <a:pt x="6805148" y="1734405"/>
                  </a:lnTo>
                  <a:lnTo>
                    <a:pt x="6783909" y="1662049"/>
                  </a:lnTo>
                  <a:lnTo>
                    <a:pt x="6760510" y="1591492"/>
                  </a:lnTo>
                  <a:lnTo>
                    <a:pt x="6732431" y="1521295"/>
                  </a:lnTo>
                  <a:lnTo>
                    <a:pt x="6702912" y="1455058"/>
                  </a:lnTo>
                  <a:lnTo>
                    <a:pt x="6668714" y="1391340"/>
                  </a:lnTo>
                  <a:lnTo>
                    <a:pt x="6632355" y="1331583"/>
                  </a:lnTo>
                  <a:lnTo>
                    <a:pt x="6592037" y="1272185"/>
                  </a:lnTo>
                  <a:lnTo>
                    <a:pt x="6549199" y="1214228"/>
                  </a:lnTo>
                  <a:lnTo>
                    <a:pt x="6504561" y="1161310"/>
                  </a:lnTo>
                  <a:lnTo>
                    <a:pt x="6455603" y="1108032"/>
                  </a:lnTo>
                  <a:lnTo>
                    <a:pt x="6404485" y="1058715"/>
                  </a:lnTo>
                  <a:lnTo>
                    <a:pt x="6351207" y="1014076"/>
                  </a:lnTo>
                  <a:lnTo>
                    <a:pt x="6293610" y="969438"/>
                  </a:lnTo>
                  <a:lnTo>
                    <a:pt x="6234212" y="930920"/>
                  </a:lnTo>
                  <a:lnTo>
                    <a:pt x="6172295" y="892762"/>
                  </a:lnTo>
                  <a:lnTo>
                    <a:pt x="6108218" y="858563"/>
                  </a:lnTo>
                  <a:lnTo>
                    <a:pt x="6042340" y="829044"/>
                  </a:lnTo>
                  <a:lnTo>
                    <a:pt x="5974303" y="800966"/>
                  </a:lnTo>
                  <a:lnTo>
                    <a:pt x="5901587" y="775407"/>
                  </a:lnTo>
                  <a:lnTo>
                    <a:pt x="5829230" y="754168"/>
                  </a:lnTo>
                  <a:lnTo>
                    <a:pt x="5754713" y="737248"/>
                  </a:lnTo>
                  <a:lnTo>
                    <a:pt x="5677676" y="722489"/>
                  </a:lnTo>
                  <a:lnTo>
                    <a:pt x="5599200" y="711689"/>
                  </a:lnTo>
                  <a:lnTo>
                    <a:pt x="5518203" y="703050"/>
                  </a:lnTo>
                  <a:lnTo>
                    <a:pt x="5435047" y="696930"/>
                  </a:lnTo>
                  <a:lnTo>
                    <a:pt x="5349730" y="696930"/>
                  </a:lnTo>
                  <a:lnTo>
                    <a:pt x="2211745" y="696930"/>
                  </a:lnTo>
                  <a:lnTo>
                    <a:pt x="2126429" y="696930"/>
                  </a:lnTo>
                  <a:close/>
                  <a:moveTo>
                    <a:pt x="2149828" y="0"/>
                  </a:moveTo>
                  <a:lnTo>
                    <a:pt x="2211745" y="0"/>
                  </a:lnTo>
                  <a:lnTo>
                    <a:pt x="5349730" y="0"/>
                  </a:lnTo>
                  <a:lnTo>
                    <a:pt x="5469245" y="2160"/>
                  </a:lnTo>
                  <a:lnTo>
                    <a:pt x="5586240" y="10800"/>
                  </a:lnTo>
                  <a:lnTo>
                    <a:pt x="5645998" y="15119"/>
                  </a:lnTo>
                  <a:lnTo>
                    <a:pt x="5703595" y="23399"/>
                  </a:lnTo>
                  <a:lnTo>
                    <a:pt x="5759033" y="29879"/>
                  </a:lnTo>
                  <a:lnTo>
                    <a:pt x="5816630" y="40678"/>
                  </a:lnTo>
                  <a:lnTo>
                    <a:pt x="5871708" y="51118"/>
                  </a:lnTo>
                  <a:lnTo>
                    <a:pt x="5925346" y="61917"/>
                  </a:lnTo>
                  <a:lnTo>
                    <a:pt x="5980423" y="74517"/>
                  </a:lnTo>
                  <a:lnTo>
                    <a:pt x="6033701" y="89636"/>
                  </a:lnTo>
                  <a:lnTo>
                    <a:pt x="6086979" y="104396"/>
                  </a:lnTo>
                  <a:lnTo>
                    <a:pt x="6138096" y="121315"/>
                  </a:lnTo>
                  <a:lnTo>
                    <a:pt x="6191374" y="138234"/>
                  </a:lnTo>
                  <a:lnTo>
                    <a:pt x="6240332" y="157673"/>
                  </a:lnTo>
                  <a:lnTo>
                    <a:pt x="6291450" y="176752"/>
                  </a:lnTo>
                  <a:lnTo>
                    <a:pt x="6340768" y="197991"/>
                  </a:lnTo>
                  <a:lnTo>
                    <a:pt x="6389726" y="221390"/>
                  </a:lnTo>
                  <a:lnTo>
                    <a:pt x="6436524" y="245150"/>
                  </a:lnTo>
                  <a:lnTo>
                    <a:pt x="6485481" y="270348"/>
                  </a:lnTo>
                  <a:lnTo>
                    <a:pt x="6530120" y="296267"/>
                  </a:lnTo>
                  <a:lnTo>
                    <a:pt x="6576917" y="323986"/>
                  </a:lnTo>
                  <a:lnTo>
                    <a:pt x="6621556" y="351705"/>
                  </a:lnTo>
                  <a:lnTo>
                    <a:pt x="6664394" y="381224"/>
                  </a:lnTo>
                  <a:lnTo>
                    <a:pt x="6709032" y="411462"/>
                  </a:lnTo>
                  <a:lnTo>
                    <a:pt x="6751870" y="443141"/>
                  </a:lnTo>
                  <a:lnTo>
                    <a:pt x="6792188" y="475180"/>
                  </a:lnTo>
                  <a:lnTo>
                    <a:pt x="6832866" y="509018"/>
                  </a:lnTo>
                  <a:lnTo>
                    <a:pt x="6873185" y="545377"/>
                  </a:lnTo>
                  <a:lnTo>
                    <a:pt x="6911703" y="581735"/>
                  </a:lnTo>
                  <a:lnTo>
                    <a:pt x="6949861" y="617733"/>
                  </a:lnTo>
                  <a:lnTo>
                    <a:pt x="6986220" y="656252"/>
                  </a:lnTo>
                  <a:lnTo>
                    <a:pt x="7022578" y="696930"/>
                  </a:lnTo>
                  <a:lnTo>
                    <a:pt x="7056417" y="735088"/>
                  </a:lnTo>
                  <a:lnTo>
                    <a:pt x="7090615" y="775407"/>
                  </a:lnTo>
                  <a:lnTo>
                    <a:pt x="7122654" y="818245"/>
                  </a:lnTo>
                  <a:lnTo>
                    <a:pt x="7154692" y="860723"/>
                  </a:lnTo>
                  <a:lnTo>
                    <a:pt x="7184211" y="903201"/>
                  </a:lnTo>
                  <a:lnTo>
                    <a:pt x="7214090" y="946039"/>
                  </a:lnTo>
                  <a:lnTo>
                    <a:pt x="7241808" y="990678"/>
                  </a:lnTo>
                  <a:lnTo>
                    <a:pt x="7267368" y="1037475"/>
                  </a:lnTo>
                  <a:lnTo>
                    <a:pt x="7292926" y="1082474"/>
                  </a:lnTo>
                  <a:lnTo>
                    <a:pt x="7318486" y="1129272"/>
                  </a:lnTo>
                  <a:lnTo>
                    <a:pt x="7341884" y="1178229"/>
                  </a:lnTo>
                  <a:lnTo>
                    <a:pt x="7363124" y="1227187"/>
                  </a:lnTo>
                  <a:lnTo>
                    <a:pt x="7384722" y="1276145"/>
                  </a:lnTo>
                  <a:lnTo>
                    <a:pt x="7403802" y="1325103"/>
                  </a:lnTo>
                  <a:lnTo>
                    <a:pt x="7422881" y="1376581"/>
                  </a:lnTo>
                  <a:lnTo>
                    <a:pt x="7440160" y="1427699"/>
                  </a:lnTo>
                  <a:lnTo>
                    <a:pt x="7457080" y="1478457"/>
                  </a:lnTo>
                  <a:lnTo>
                    <a:pt x="7471839" y="1532094"/>
                  </a:lnTo>
                  <a:lnTo>
                    <a:pt x="7486958" y="1585012"/>
                  </a:lnTo>
                  <a:lnTo>
                    <a:pt x="7497398" y="1638650"/>
                  </a:lnTo>
                  <a:lnTo>
                    <a:pt x="7510357" y="1693727"/>
                  </a:lnTo>
                  <a:lnTo>
                    <a:pt x="7520796" y="1747005"/>
                  </a:lnTo>
                  <a:lnTo>
                    <a:pt x="7529436" y="1804602"/>
                  </a:lnTo>
                  <a:lnTo>
                    <a:pt x="7538076" y="1860040"/>
                  </a:lnTo>
                  <a:lnTo>
                    <a:pt x="7551036" y="1975235"/>
                  </a:lnTo>
                  <a:lnTo>
                    <a:pt x="7557155" y="2090070"/>
                  </a:lnTo>
                  <a:lnTo>
                    <a:pt x="7559315" y="2209585"/>
                  </a:lnTo>
                  <a:lnTo>
                    <a:pt x="7559315" y="5347570"/>
                  </a:lnTo>
                  <a:lnTo>
                    <a:pt x="7557155" y="5471405"/>
                  </a:lnTo>
                  <a:lnTo>
                    <a:pt x="7553196" y="5531162"/>
                  </a:lnTo>
                  <a:lnTo>
                    <a:pt x="7548516" y="5590560"/>
                  </a:lnTo>
                  <a:lnTo>
                    <a:pt x="7544196" y="5648157"/>
                  </a:lnTo>
                  <a:lnTo>
                    <a:pt x="7538076" y="5707915"/>
                  </a:lnTo>
                  <a:lnTo>
                    <a:pt x="7529436" y="5765152"/>
                  </a:lnTo>
                  <a:lnTo>
                    <a:pt x="7518637" y="5820590"/>
                  </a:lnTo>
                  <a:lnTo>
                    <a:pt x="7508197" y="5878188"/>
                  </a:lnTo>
                  <a:lnTo>
                    <a:pt x="7497398" y="5933625"/>
                  </a:lnTo>
                  <a:lnTo>
                    <a:pt x="7484798" y="5989063"/>
                  </a:lnTo>
                  <a:lnTo>
                    <a:pt x="7469679" y="6042340"/>
                  </a:lnTo>
                  <a:lnTo>
                    <a:pt x="7454920" y="6095618"/>
                  </a:lnTo>
                  <a:lnTo>
                    <a:pt x="7438000" y="6148896"/>
                  </a:lnTo>
                  <a:lnTo>
                    <a:pt x="7421081" y="6200014"/>
                  </a:lnTo>
                  <a:lnTo>
                    <a:pt x="7401642" y="6251132"/>
                  </a:lnTo>
                  <a:lnTo>
                    <a:pt x="7380402" y="6302249"/>
                  </a:lnTo>
                  <a:lnTo>
                    <a:pt x="7359164" y="6351207"/>
                  </a:lnTo>
                  <a:lnTo>
                    <a:pt x="7337924" y="6400165"/>
                  </a:lnTo>
                  <a:lnTo>
                    <a:pt x="7312366" y="6449123"/>
                  </a:lnTo>
                  <a:lnTo>
                    <a:pt x="7288966" y="6496281"/>
                  </a:lnTo>
                  <a:lnTo>
                    <a:pt x="7260888" y="6543079"/>
                  </a:lnTo>
                  <a:lnTo>
                    <a:pt x="7235329" y="6587717"/>
                  </a:lnTo>
                  <a:lnTo>
                    <a:pt x="7205810" y="6632355"/>
                  </a:lnTo>
                  <a:lnTo>
                    <a:pt x="7175932" y="6677353"/>
                  </a:lnTo>
                  <a:lnTo>
                    <a:pt x="7146053" y="6719831"/>
                  </a:lnTo>
                  <a:lnTo>
                    <a:pt x="7114014" y="6762670"/>
                  </a:lnTo>
                  <a:lnTo>
                    <a:pt x="7079816" y="6802988"/>
                  </a:lnTo>
                  <a:lnTo>
                    <a:pt x="7045977" y="6843306"/>
                  </a:lnTo>
                  <a:lnTo>
                    <a:pt x="7011779" y="6883624"/>
                  </a:lnTo>
                  <a:lnTo>
                    <a:pt x="6973260" y="6922143"/>
                  </a:lnTo>
                  <a:lnTo>
                    <a:pt x="6937262" y="6960661"/>
                  </a:lnTo>
                  <a:lnTo>
                    <a:pt x="6898744" y="6996659"/>
                  </a:lnTo>
                  <a:lnTo>
                    <a:pt x="6860225" y="7030858"/>
                  </a:lnTo>
                  <a:lnTo>
                    <a:pt x="6819907" y="7065057"/>
                  </a:lnTo>
                  <a:lnTo>
                    <a:pt x="6779589" y="7098895"/>
                  </a:lnTo>
                  <a:lnTo>
                    <a:pt x="6736751" y="7130934"/>
                  </a:lnTo>
                  <a:lnTo>
                    <a:pt x="6696432" y="7160812"/>
                  </a:lnTo>
                  <a:lnTo>
                    <a:pt x="6651794" y="7190691"/>
                  </a:lnTo>
                  <a:lnTo>
                    <a:pt x="6608956" y="7218410"/>
                  </a:lnTo>
                  <a:lnTo>
                    <a:pt x="6564318" y="7246129"/>
                  </a:lnTo>
                  <a:lnTo>
                    <a:pt x="6517520" y="7271688"/>
                  </a:lnTo>
                  <a:lnTo>
                    <a:pt x="6470362" y="7297247"/>
                  </a:lnTo>
                  <a:lnTo>
                    <a:pt x="6423564" y="7322805"/>
                  </a:lnTo>
                  <a:lnTo>
                    <a:pt x="6376766" y="7344045"/>
                  </a:lnTo>
                  <a:lnTo>
                    <a:pt x="6327808" y="7365284"/>
                  </a:lnTo>
                  <a:lnTo>
                    <a:pt x="6278850" y="7386523"/>
                  </a:lnTo>
                  <a:lnTo>
                    <a:pt x="6227733" y="7405962"/>
                  </a:lnTo>
                  <a:lnTo>
                    <a:pt x="6176615" y="7425041"/>
                  </a:lnTo>
                  <a:lnTo>
                    <a:pt x="6125497" y="7442320"/>
                  </a:lnTo>
                  <a:lnTo>
                    <a:pt x="6071859" y="7457080"/>
                  </a:lnTo>
                  <a:lnTo>
                    <a:pt x="6018941" y="7471839"/>
                  </a:lnTo>
                  <a:lnTo>
                    <a:pt x="5965664" y="7486958"/>
                  </a:lnTo>
                  <a:lnTo>
                    <a:pt x="5910226" y="7499558"/>
                  </a:lnTo>
                  <a:lnTo>
                    <a:pt x="5799351" y="7520797"/>
                  </a:lnTo>
                  <a:lnTo>
                    <a:pt x="5686676" y="7538076"/>
                  </a:lnTo>
                  <a:lnTo>
                    <a:pt x="5571481" y="7548516"/>
                  </a:lnTo>
                  <a:lnTo>
                    <a:pt x="5451966" y="7557155"/>
                  </a:lnTo>
                  <a:lnTo>
                    <a:pt x="5332811" y="7559315"/>
                  </a:lnTo>
                  <a:lnTo>
                    <a:pt x="2228664" y="7559315"/>
                  </a:lnTo>
                  <a:lnTo>
                    <a:pt x="2109509" y="7557155"/>
                  </a:lnTo>
                  <a:lnTo>
                    <a:pt x="1994315" y="7548516"/>
                  </a:lnTo>
                  <a:lnTo>
                    <a:pt x="1879119" y="7538076"/>
                  </a:lnTo>
                  <a:lnTo>
                    <a:pt x="1768604" y="7520797"/>
                  </a:lnTo>
                  <a:lnTo>
                    <a:pt x="1657729" y="7499558"/>
                  </a:lnTo>
                  <a:lnTo>
                    <a:pt x="1604451" y="7486958"/>
                  </a:lnTo>
                  <a:lnTo>
                    <a:pt x="1551173" y="7471839"/>
                  </a:lnTo>
                  <a:lnTo>
                    <a:pt x="1500055" y="7457080"/>
                  </a:lnTo>
                  <a:lnTo>
                    <a:pt x="1446778" y="7442320"/>
                  </a:lnTo>
                  <a:lnTo>
                    <a:pt x="1395660" y="7425041"/>
                  </a:lnTo>
                  <a:lnTo>
                    <a:pt x="1346342" y="7405962"/>
                  </a:lnTo>
                  <a:lnTo>
                    <a:pt x="1295584" y="7386523"/>
                  </a:lnTo>
                  <a:lnTo>
                    <a:pt x="1246626" y="7365284"/>
                  </a:lnTo>
                  <a:lnTo>
                    <a:pt x="1197308" y="7344045"/>
                  </a:lnTo>
                  <a:lnTo>
                    <a:pt x="1150510" y="7320646"/>
                  </a:lnTo>
                  <a:lnTo>
                    <a:pt x="1103713" y="7297247"/>
                  </a:lnTo>
                  <a:lnTo>
                    <a:pt x="1056915" y="7271688"/>
                  </a:lnTo>
                  <a:lnTo>
                    <a:pt x="1011916" y="7246129"/>
                  </a:lnTo>
                  <a:lnTo>
                    <a:pt x="967278" y="7218410"/>
                  </a:lnTo>
                  <a:lnTo>
                    <a:pt x="922640" y="7190691"/>
                  </a:lnTo>
                  <a:lnTo>
                    <a:pt x="879802" y="7160812"/>
                  </a:lnTo>
                  <a:lnTo>
                    <a:pt x="837324" y="7128774"/>
                  </a:lnTo>
                  <a:lnTo>
                    <a:pt x="794846" y="7097095"/>
                  </a:lnTo>
                  <a:lnTo>
                    <a:pt x="754168" y="7065057"/>
                  </a:lnTo>
                  <a:lnTo>
                    <a:pt x="713849" y="7030858"/>
                  </a:lnTo>
                  <a:lnTo>
                    <a:pt x="675691" y="6994500"/>
                  </a:lnTo>
                  <a:lnTo>
                    <a:pt x="637173" y="6958501"/>
                  </a:lnTo>
                  <a:lnTo>
                    <a:pt x="598654" y="6919983"/>
                  </a:lnTo>
                  <a:lnTo>
                    <a:pt x="562656" y="6881824"/>
                  </a:lnTo>
                  <a:lnTo>
                    <a:pt x="526297" y="6841146"/>
                  </a:lnTo>
                  <a:lnTo>
                    <a:pt x="489939" y="6800828"/>
                  </a:lnTo>
                  <a:lnTo>
                    <a:pt x="456100" y="6758350"/>
                  </a:lnTo>
                  <a:lnTo>
                    <a:pt x="424062" y="6715512"/>
                  </a:lnTo>
                  <a:lnTo>
                    <a:pt x="392023" y="6670873"/>
                  </a:lnTo>
                  <a:lnTo>
                    <a:pt x="362145" y="6628395"/>
                  </a:lnTo>
                  <a:lnTo>
                    <a:pt x="332266" y="6581237"/>
                  </a:lnTo>
                  <a:lnTo>
                    <a:pt x="304907" y="6536599"/>
                  </a:lnTo>
                  <a:lnTo>
                    <a:pt x="279348" y="6487641"/>
                  </a:lnTo>
                  <a:lnTo>
                    <a:pt x="253429" y="6440843"/>
                  </a:lnTo>
                  <a:lnTo>
                    <a:pt x="227870" y="6391885"/>
                  </a:lnTo>
                  <a:lnTo>
                    <a:pt x="204471" y="6342928"/>
                  </a:lnTo>
                  <a:lnTo>
                    <a:pt x="183232" y="6291450"/>
                  </a:lnTo>
                  <a:lnTo>
                    <a:pt x="161993" y="6240332"/>
                  </a:lnTo>
                  <a:lnTo>
                    <a:pt x="142914" y="6189574"/>
                  </a:lnTo>
                  <a:lnTo>
                    <a:pt x="125635" y="6138096"/>
                  </a:lnTo>
                  <a:lnTo>
                    <a:pt x="108715" y="6084819"/>
                  </a:lnTo>
                  <a:lnTo>
                    <a:pt x="91436" y="6029381"/>
                  </a:lnTo>
                  <a:lnTo>
                    <a:pt x="78837" y="5976103"/>
                  </a:lnTo>
                  <a:lnTo>
                    <a:pt x="64077" y="5920666"/>
                  </a:lnTo>
                  <a:lnTo>
                    <a:pt x="53278" y="5863428"/>
                  </a:lnTo>
                  <a:lnTo>
                    <a:pt x="42478" y="5807631"/>
                  </a:lnTo>
                  <a:lnTo>
                    <a:pt x="32039" y="5750393"/>
                  </a:lnTo>
                  <a:lnTo>
                    <a:pt x="23399" y="5692796"/>
                  </a:lnTo>
                  <a:lnTo>
                    <a:pt x="17279" y="5633038"/>
                  </a:lnTo>
                  <a:lnTo>
                    <a:pt x="10800" y="5573641"/>
                  </a:lnTo>
                  <a:lnTo>
                    <a:pt x="6120" y="5513883"/>
                  </a:lnTo>
                  <a:lnTo>
                    <a:pt x="4320" y="5454126"/>
                  </a:lnTo>
                  <a:lnTo>
                    <a:pt x="2160" y="5392208"/>
                  </a:lnTo>
                  <a:lnTo>
                    <a:pt x="0" y="5330651"/>
                  </a:lnTo>
                  <a:lnTo>
                    <a:pt x="0" y="2209585"/>
                  </a:lnTo>
                  <a:lnTo>
                    <a:pt x="2160" y="2147668"/>
                  </a:lnTo>
                  <a:lnTo>
                    <a:pt x="4320" y="2087911"/>
                  </a:lnTo>
                  <a:lnTo>
                    <a:pt x="6120" y="2026353"/>
                  </a:lnTo>
                  <a:lnTo>
                    <a:pt x="10800" y="1966596"/>
                  </a:lnTo>
                  <a:lnTo>
                    <a:pt x="17279" y="1908998"/>
                  </a:lnTo>
                  <a:lnTo>
                    <a:pt x="23399" y="1849241"/>
                  </a:lnTo>
                  <a:lnTo>
                    <a:pt x="32039" y="1792003"/>
                  </a:lnTo>
                  <a:lnTo>
                    <a:pt x="42478" y="1736565"/>
                  </a:lnTo>
                  <a:lnTo>
                    <a:pt x="53278" y="1678968"/>
                  </a:lnTo>
                  <a:lnTo>
                    <a:pt x="64077" y="1623530"/>
                  </a:lnTo>
                  <a:lnTo>
                    <a:pt x="76677" y="1568093"/>
                  </a:lnTo>
                  <a:lnTo>
                    <a:pt x="91436" y="1514815"/>
                  </a:lnTo>
                  <a:lnTo>
                    <a:pt x="106555" y="1461537"/>
                  </a:lnTo>
                  <a:lnTo>
                    <a:pt x="123835" y="1410419"/>
                  </a:lnTo>
                  <a:lnTo>
                    <a:pt x="140394" y="1357502"/>
                  </a:lnTo>
                  <a:lnTo>
                    <a:pt x="159833" y="1306024"/>
                  </a:lnTo>
                  <a:lnTo>
                    <a:pt x="181072" y="1257066"/>
                  </a:lnTo>
                  <a:lnTo>
                    <a:pt x="202311" y="1208108"/>
                  </a:lnTo>
                  <a:lnTo>
                    <a:pt x="223550" y="1159150"/>
                  </a:lnTo>
                  <a:lnTo>
                    <a:pt x="246949" y="1112352"/>
                  </a:lnTo>
                  <a:lnTo>
                    <a:pt x="272508" y="1065194"/>
                  </a:lnTo>
                  <a:lnTo>
                    <a:pt x="298427" y="1018396"/>
                  </a:lnTo>
                  <a:lnTo>
                    <a:pt x="323986" y="973758"/>
                  </a:lnTo>
                  <a:lnTo>
                    <a:pt x="351705" y="928760"/>
                  </a:lnTo>
                  <a:lnTo>
                    <a:pt x="381224" y="886282"/>
                  </a:lnTo>
                  <a:lnTo>
                    <a:pt x="411462" y="843804"/>
                  </a:lnTo>
                  <a:lnTo>
                    <a:pt x="440981" y="803486"/>
                  </a:lnTo>
                  <a:lnTo>
                    <a:pt x="473020" y="762807"/>
                  </a:lnTo>
                  <a:lnTo>
                    <a:pt x="505058" y="722489"/>
                  </a:lnTo>
                  <a:lnTo>
                    <a:pt x="539257" y="683971"/>
                  </a:lnTo>
                  <a:lnTo>
                    <a:pt x="575255" y="645452"/>
                  </a:lnTo>
                  <a:lnTo>
                    <a:pt x="609454" y="609454"/>
                  </a:lnTo>
                  <a:lnTo>
                    <a:pt x="647612" y="573095"/>
                  </a:lnTo>
                  <a:lnTo>
                    <a:pt x="683971" y="539257"/>
                  </a:lnTo>
                  <a:lnTo>
                    <a:pt x="724289" y="505058"/>
                  </a:lnTo>
                  <a:lnTo>
                    <a:pt x="762807" y="470860"/>
                  </a:lnTo>
                  <a:lnTo>
                    <a:pt x="803485" y="440981"/>
                  </a:lnTo>
                  <a:lnTo>
                    <a:pt x="845963" y="409302"/>
                  </a:lnTo>
                  <a:lnTo>
                    <a:pt x="888442" y="379064"/>
                  </a:lnTo>
                  <a:lnTo>
                    <a:pt x="930920" y="351705"/>
                  </a:lnTo>
                  <a:lnTo>
                    <a:pt x="975918" y="323986"/>
                  </a:lnTo>
                  <a:lnTo>
                    <a:pt x="1020556" y="296267"/>
                  </a:lnTo>
                  <a:lnTo>
                    <a:pt x="1065194" y="270348"/>
                  </a:lnTo>
                  <a:lnTo>
                    <a:pt x="1112352" y="246949"/>
                  </a:lnTo>
                  <a:lnTo>
                    <a:pt x="1161310" y="223550"/>
                  </a:lnTo>
                  <a:lnTo>
                    <a:pt x="1208108" y="200151"/>
                  </a:lnTo>
                  <a:lnTo>
                    <a:pt x="1257066" y="178912"/>
                  </a:lnTo>
                  <a:lnTo>
                    <a:pt x="1308184" y="159833"/>
                  </a:lnTo>
                  <a:lnTo>
                    <a:pt x="1359301" y="140394"/>
                  </a:lnTo>
                  <a:lnTo>
                    <a:pt x="1410419" y="123835"/>
                  </a:lnTo>
                  <a:lnTo>
                    <a:pt x="1463697" y="106555"/>
                  </a:lnTo>
                  <a:lnTo>
                    <a:pt x="1516975" y="91436"/>
                  </a:lnTo>
                  <a:lnTo>
                    <a:pt x="1570252" y="76677"/>
                  </a:lnTo>
                  <a:lnTo>
                    <a:pt x="1625690" y="64077"/>
                  </a:lnTo>
                  <a:lnTo>
                    <a:pt x="1681128" y="51118"/>
                  </a:lnTo>
                  <a:lnTo>
                    <a:pt x="1736566" y="40678"/>
                  </a:lnTo>
                  <a:lnTo>
                    <a:pt x="1794163" y="32039"/>
                  </a:lnTo>
                  <a:lnTo>
                    <a:pt x="1851401" y="23399"/>
                  </a:lnTo>
                  <a:lnTo>
                    <a:pt x="1908998" y="17279"/>
                  </a:lnTo>
                  <a:lnTo>
                    <a:pt x="1968756" y="10800"/>
                  </a:lnTo>
                  <a:lnTo>
                    <a:pt x="2028153" y="6120"/>
                  </a:lnTo>
                  <a:lnTo>
                    <a:pt x="2087910" y="2160"/>
                  </a:lnTo>
                  <a:lnTo>
                    <a:pt x="2149828" y="0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4FC46C-7C41-494D-BF31-4294E85879A5}"/>
              </a:ext>
            </a:extLst>
          </p:cNvPr>
          <p:cNvGrpSpPr/>
          <p:nvPr/>
        </p:nvGrpSpPr>
        <p:grpSpPr>
          <a:xfrm>
            <a:off x="2270613" y="2367001"/>
            <a:ext cx="3426235" cy="338404"/>
            <a:chOff x="549552" y="1138571"/>
            <a:chExt cx="2570469" cy="253881"/>
          </a:xfrm>
        </p:grpSpPr>
        <p:sp>
          <p:nvSpPr>
            <p:cNvPr id="42" name="TextBox 112">
              <a:extLst>
                <a:ext uri="{FF2B5EF4-FFF2-40B4-BE49-F238E27FC236}">
                  <a16:creationId xmlns:a16="http://schemas.microsoft.com/office/drawing/2014/main" id="{D1AFF482-A640-4D42-921E-52C46EFD0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138571"/>
              <a:ext cx="2317337" cy="25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9" rIns="91416" bIns="45709">
              <a:spAutoFit/>
            </a:bodyPr>
            <a:lstStyle/>
            <a:p>
              <a:r>
                <a:rPr lang="en-AU" altLang="en-US" sz="1599" b="1" dirty="0">
                  <a:solidFill>
                    <a:srgbClr val="171E28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visionofhumanity.org</a:t>
              </a:r>
              <a:endParaRPr lang="id-ID" altLang="en-US" sz="1599" b="1" dirty="0">
                <a:solidFill>
                  <a:srgbClr val="171E28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34">
              <a:extLst>
                <a:ext uri="{FF2B5EF4-FFF2-40B4-BE49-F238E27FC236}">
                  <a16:creationId xmlns:a16="http://schemas.microsoft.com/office/drawing/2014/main" id="{E391DA8F-470C-4A47-9AFE-CEAF76BCA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552" y="1184214"/>
              <a:ext cx="204421" cy="179131"/>
            </a:xfrm>
            <a:custGeom>
              <a:avLst/>
              <a:gdLst>
                <a:gd name="T0" fmla="*/ 0 w 426"/>
                <a:gd name="T1" fmla="*/ 0 h 373"/>
                <a:gd name="T2" fmla="*/ 0 w 426"/>
                <a:gd name="T3" fmla="*/ 96229 h 373"/>
                <a:gd name="T4" fmla="*/ 153626 w 426"/>
                <a:gd name="T5" fmla="*/ 96229 h 373"/>
                <a:gd name="T6" fmla="*/ 153626 w 426"/>
                <a:gd name="T7" fmla="*/ 0 h 373"/>
                <a:gd name="T8" fmla="*/ 0 w 426"/>
                <a:gd name="T9" fmla="*/ 0 h 373"/>
                <a:gd name="T10" fmla="*/ 143866 w 426"/>
                <a:gd name="T11" fmla="*/ 86461 h 373"/>
                <a:gd name="T12" fmla="*/ 9398 w 426"/>
                <a:gd name="T13" fmla="*/ 86461 h 373"/>
                <a:gd name="T14" fmla="*/ 9398 w 426"/>
                <a:gd name="T15" fmla="*/ 9406 h 373"/>
                <a:gd name="T16" fmla="*/ 143866 w 426"/>
                <a:gd name="T17" fmla="*/ 9406 h 373"/>
                <a:gd name="T18" fmla="*/ 143866 w 426"/>
                <a:gd name="T19" fmla="*/ 86461 h 373"/>
                <a:gd name="T20" fmla="*/ 100851 w 426"/>
                <a:gd name="T21" fmla="*/ 105634 h 373"/>
                <a:gd name="T22" fmla="*/ 52775 w 426"/>
                <a:gd name="T23" fmla="*/ 105634 h 373"/>
                <a:gd name="T24" fmla="*/ 48076 w 426"/>
                <a:gd name="T25" fmla="*/ 124808 h 373"/>
                <a:gd name="T26" fmla="*/ 38316 w 426"/>
                <a:gd name="T27" fmla="*/ 134575 h 373"/>
                <a:gd name="T28" fmla="*/ 115310 w 426"/>
                <a:gd name="T29" fmla="*/ 134575 h 373"/>
                <a:gd name="T30" fmla="*/ 105550 w 426"/>
                <a:gd name="T31" fmla="*/ 124808 h 373"/>
                <a:gd name="T32" fmla="*/ 100851 w 426"/>
                <a:gd name="T33" fmla="*/ 105634 h 3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6" h="373">
                  <a:moveTo>
                    <a:pt x="0" y="0"/>
                  </a:moveTo>
                  <a:lnTo>
                    <a:pt x="0" y="266"/>
                  </a:lnTo>
                  <a:lnTo>
                    <a:pt x="425" y="266"/>
                  </a:lnTo>
                  <a:lnTo>
                    <a:pt x="425" y="0"/>
                  </a:lnTo>
                  <a:lnTo>
                    <a:pt x="0" y="0"/>
                  </a:lnTo>
                  <a:close/>
                  <a:moveTo>
                    <a:pt x="398" y="239"/>
                  </a:moveTo>
                  <a:lnTo>
                    <a:pt x="26" y="239"/>
                  </a:lnTo>
                  <a:lnTo>
                    <a:pt x="26" y="26"/>
                  </a:lnTo>
                  <a:lnTo>
                    <a:pt x="398" y="26"/>
                  </a:lnTo>
                  <a:lnTo>
                    <a:pt x="398" y="239"/>
                  </a:lnTo>
                  <a:close/>
                  <a:moveTo>
                    <a:pt x="279" y="292"/>
                  </a:moveTo>
                  <a:lnTo>
                    <a:pt x="146" y="292"/>
                  </a:lnTo>
                  <a:lnTo>
                    <a:pt x="133" y="345"/>
                  </a:lnTo>
                  <a:lnTo>
                    <a:pt x="106" y="372"/>
                  </a:lnTo>
                  <a:lnTo>
                    <a:pt x="319" y="372"/>
                  </a:lnTo>
                  <a:lnTo>
                    <a:pt x="292" y="345"/>
                  </a:lnTo>
                  <a:lnTo>
                    <a:pt x="279" y="292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2399" dirty="0">
                <a:latin typeface="Muli Regular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93F736A-89B7-F64F-A23C-3761DE2F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76" y="1940997"/>
            <a:ext cx="4580878" cy="3338004"/>
          </a:xfrm>
          <a:prstGeom prst="rect">
            <a:avLst/>
          </a:prstGeom>
        </p:spPr>
      </p:pic>
      <p:sp>
        <p:nvSpPr>
          <p:cNvPr id="46" name="Google Shape;2296;p333">
            <a:extLst>
              <a:ext uri="{FF2B5EF4-FFF2-40B4-BE49-F238E27FC236}">
                <a16:creationId xmlns:a16="http://schemas.microsoft.com/office/drawing/2014/main" id="{2ECE2E03-0DA7-FF4A-A398-546624087413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2412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08598" y="631635"/>
            <a:ext cx="9667541" cy="5753261"/>
            <a:chOff x="1208598" y="631635"/>
            <a:chExt cx="9667541" cy="575326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30AF310-61DF-E14B-986C-BD41439BE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88309" y="715617"/>
              <a:ext cx="9508118" cy="566927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208598" y="631635"/>
              <a:ext cx="9667541" cy="1006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</a:t>
            </a:r>
            <a:r>
              <a:rPr lang="en" sz="2666" b="1" i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Attitudes, Institutions &amp; Structures </a:t>
            </a:r>
            <a:r>
              <a:rPr lang="en" sz="2666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Positive Peace, 2009 -2018 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49226" y="997395"/>
            <a:ext cx="10726913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 in the PPI since 2009 was largely driven by structural improvements. </a:t>
            </a:r>
            <a:endParaRPr lang="en-AU" sz="1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9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pillars of peace, 2009-2018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17421" y="631635"/>
            <a:ext cx="10726913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Seven of the eight Pillars have improved since 2009. Low Levels of Corruption, however deteriorated 1.9 per cent over the period.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97ACBE-BB3D-8C47-8990-53ECB71C0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640"/>
          <a:stretch/>
        </p:blipFill>
        <p:spPr>
          <a:xfrm>
            <a:off x="751477" y="1410788"/>
            <a:ext cx="9945146" cy="48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9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692410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that improve in Positive Peace outperform the global average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17420" y="1037909"/>
            <a:ext cx="10968139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Growth in real GDP of a portfolio of countries that improve in Positive Peace exceeds an equally weighted global average by one percentage point per year.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4C26D43-12E7-D44D-8006-E5A47D5BF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6175"/>
          <a:stretch/>
        </p:blipFill>
        <p:spPr>
          <a:xfrm>
            <a:off x="1195614" y="1837465"/>
            <a:ext cx="8967289" cy="44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and wellbeing and Positive Peace,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 close correlation between the SPI Foundations of Wellbeing scores and PPI scores.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D904B-1CBC-6140-96B1-A0CB13D32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069"/>
          <a:stretch/>
        </p:blipFill>
        <p:spPr>
          <a:xfrm>
            <a:off x="838562" y="1267344"/>
            <a:ext cx="9724936" cy="49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910" y="79513"/>
            <a:ext cx="10443327" cy="6293548"/>
            <a:chOff x="667910" y="79513"/>
            <a:chExt cx="10443327" cy="6293548"/>
          </a:xfrm>
        </p:grpSpPr>
        <p:pic>
          <p:nvPicPr>
            <p:cNvPr id="5" name="Graphic 2">
              <a:extLst>
                <a:ext uri="{FF2B5EF4-FFF2-40B4-BE49-F238E27FC236}">
                  <a16:creationId xmlns:a16="http://schemas.microsoft.com/office/drawing/2014/main" id="{C8AD1FD5-BF20-7E4A-AF1C-9C8D8529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66693" y="264683"/>
              <a:ext cx="10244544" cy="610837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67910" y="79513"/>
              <a:ext cx="9263269" cy="1176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ESG scores and Positive P</a:t>
            </a:r>
            <a:r>
              <a:rPr lang="en-AU" sz="2666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" sz="2666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ace, 2017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17421" y="63163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that score well in ESG criteria tend to record stronger Positive Peace outcomes.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7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5278" y="264683"/>
            <a:ext cx="10398597" cy="5967951"/>
            <a:chOff x="1383527" y="747423"/>
            <a:chExt cx="9557468" cy="5485211"/>
          </a:xfrm>
        </p:grpSpPr>
        <p:pic>
          <p:nvPicPr>
            <p:cNvPr id="5" name="Graphic 2">
              <a:extLst>
                <a:ext uri="{FF2B5EF4-FFF2-40B4-BE49-F238E27FC236}">
                  <a16:creationId xmlns:a16="http://schemas.microsoft.com/office/drawing/2014/main" id="{98336B7F-266F-3446-919F-C56B6A2D4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62105" y="945155"/>
              <a:ext cx="8867790" cy="528747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383527" y="747423"/>
              <a:ext cx="9557468" cy="1065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" name="Google Shape;2296;p333">
            <a:extLst>
              <a:ext uri="{FF2B5EF4-FFF2-40B4-BE49-F238E27FC236}">
                <a16:creationId xmlns:a16="http://schemas.microsoft.com/office/drawing/2014/main" id="{1011487B-CE01-524B-B987-8A12B9BDDE9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scores and Positive Peace,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F6FF8-F8E9-1D47-9850-82233CE33DB2}"/>
              </a:ext>
            </a:extLst>
          </p:cNvPr>
          <p:cNvSpPr txBox="1"/>
          <p:nvPr/>
        </p:nvSpPr>
        <p:spPr>
          <a:xfrm>
            <a:off x="117421" y="631635"/>
            <a:ext cx="9064050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with high Positive Peace – whose PPI is above the median for 2018 – record stronger environmental performance.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4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2" y="2110452"/>
            <a:ext cx="8035211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A platform for Change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32292" y="1418024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 smtClean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02.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45011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9368-096E-8E4F-B805-3063F17D0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t="59025" r="17120"/>
          <a:stretch/>
        </p:blipFill>
        <p:spPr>
          <a:xfrm>
            <a:off x="7843324" y="3589104"/>
            <a:ext cx="3452171" cy="2375943"/>
          </a:xfrm>
          <a:prstGeom prst="rect">
            <a:avLst/>
          </a:prstGeom>
        </p:spPr>
      </p:pic>
      <p:sp>
        <p:nvSpPr>
          <p:cNvPr id="28" name="Google Shape;2296;p333">
            <a:extLst>
              <a:ext uri="{FF2B5EF4-FFF2-40B4-BE49-F238E27FC236}">
                <a16:creationId xmlns:a16="http://schemas.microsoft.com/office/drawing/2014/main" id="{942CF885-7DA8-744D-8AAF-E031EEAFB73B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Positive Peace Index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9CA1727-90FC-E64E-9D3B-0F6041E4152C}"/>
              </a:ext>
            </a:extLst>
          </p:cNvPr>
          <p:cNvSpPr/>
          <p:nvPr/>
        </p:nvSpPr>
        <p:spPr>
          <a:xfrm>
            <a:off x="586766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3D2226-651C-1C49-B616-61E4D8BB8221}"/>
              </a:ext>
            </a:extLst>
          </p:cNvPr>
          <p:cNvSpPr/>
          <p:nvPr/>
        </p:nvSpPr>
        <p:spPr>
          <a:xfrm>
            <a:off x="296963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5EC2AE-F9C4-7449-AEC8-706ACCCE3E12}"/>
              </a:ext>
            </a:extLst>
          </p:cNvPr>
          <p:cNvSpPr/>
          <p:nvPr/>
        </p:nvSpPr>
        <p:spPr>
          <a:xfrm>
            <a:off x="535250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D8D7E2-B885-7F43-BC08-0D6EF23C9D2E}"/>
              </a:ext>
            </a:extLst>
          </p:cNvPr>
          <p:cNvSpPr txBox="1"/>
          <p:nvPr/>
        </p:nvSpPr>
        <p:spPr>
          <a:xfrm>
            <a:off x="664018" y="4138276"/>
            <a:ext cx="2258711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1FAE26-512A-6A49-BD04-F653226A8141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F2E2FC-17C6-C843-B071-3DF64F5244DD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FDC38-D832-7D46-BC36-17E3A72DDE2D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D133FE-4B44-4D41-AE87-E6FC7F252DA4}"/>
              </a:ext>
            </a:extLst>
          </p:cNvPr>
          <p:cNvGrpSpPr/>
          <p:nvPr/>
        </p:nvGrpSpPr>
        <p:grpSpPr>
          <a:xfrm>
            <a:off x="723290" y="1728048"/>
            <a:ext cx="1801981" cy="1248028"/>
            <a:chOff x="541224" y="1190106"/>
            <a:chExt cx="1351903" cy="936310"/>
          </a:xfrm>
        </p:grpSpPr>
        <p:sp>
          <p:nvSpPr>
            <p:cNvPr id="43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8</a:t>
              </a:r>
              <a:r>
                <a:rPr lang="en" sz="6398" b="1" spc="-4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1212395" y="1780156"/>
              <a:ext cx="680732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B691A7-FC66-F842-B64A-3EF4D20D1685}"/>
                </a:ext>
              </a:extLst>
            </p:cNvPr>
            <p:cNvSpPr txBox="1"/>
            <p:nvPr/>
          </p:nvSpPr>
          <p:spPr>
            <a:xfrm>
              <a:off x="572179" y="1190106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8EE3BA7-7856-DD4A-92FA-F5B5AB36C1FB}"/>
              </a:ext>
            </a:extLst>
          </p:cNvPr>
          <p:cNvGrpSpPr/>
          <p:nvPr/>
        </p:nvGrpSpPr>
        <p:grpSpPr>
          <a:xfrm>
            <a:off x="3280227" y="1669775"/>
            <a:ext cx="1745469" cy="1582709"/>
            <a:chOff x="2541054" y="1216017"/>
            <a:chExt cx="1309506" cy="118739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6A56BB-72AC-1E4E-9EE8-ABB6552082EE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48" name="Google Shape;2296;p333">
              <a:extLst>
                <a:ext uri="{FF2B5EF4-FFF2-40B4-BE49-F238E27FC236}">
                  <a16:creationId xmlns:a16="http://schemas.microsoft.com/office/drawing/2014/main" id="{732CBFAE-9C0C-5C4A-861D-FAD0E415D3AD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6398" b="1" spc="-4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61B737-3631-3C4E-8ED4-65529D7167C6}"/>
                </a:ext>
              </a:extLst>
            </p:cNvPr>
            <p:cNvSpPr txBox="1"/>
            <p:nvPr/>
          </p:nvSpPr>
          <p:spPr>
            <a:xfrm>
              <a:off x="2551779" y="2057155"/>
              <a:ext cx="1198350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71D41B1-6864-8B4A-A499-7D4999DCC95A}"/>
              </a:ext>
            </a:extLst>
          </p:cNvPr>
          <p:cNvGrpSpPr/>
          <p:nvPr/>
        </p:nvGrpSpPr>
        <p:grpSpPr>
          <a:xfrm>
            <a:off x="5364781" y="1669775"/>
            <a:ext cx="2849937" cy="1873719"/>
            <a:chOff x="441307" y="2902752"/>
            <a:chExt cx="2138112" cy="140572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FEFD02-BD8F-A24B-A313-3CD7A26C7518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52" name="Google Shape;2296;p333">
              <a:extLst>
                <a:ext uri="{FF2B5EF4-FFF2-40B4-BE49-F238E27FC236}">
                  <a16:creationId xmlns:a16="http://schemas.microsoft.com/office/drawing/2014/main" id="{BF91ADA4-0B09-6A45-87C6-4D383B4D1943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333" dirty="0">
                  <a:latin typeface="Arial Black" panose="020B0604020202020204" pitchFamily="34" charset="0"/>
                  <a:cs typeface="Arial Black" panose="020B0604020202020204" pitchFamily="34" charset="0"/>
                </a:rPr>
                <a:t>24</a:t>
              </a:r>
              <a:endParaRPr sz="6398" b="1" spc="-333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648DB6-48C7-C240-91FE-6CE897E5808D}"/>
                </a:ext>
              </a:extLst>
            </p:cNvPr>
            <p:cNvSpPr txBox="1"/>
            <p:nvPr/>
          </p:nvSpPr>
          <p:spPr>
            <a:xfrm>
              <a:off x="441307" y="3685228"/>
              <a:ext cx="21381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weighed on a 1-5 scale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577B424-D631-2645-AF45-8D6D2E84F0F7}"/>
              </a:ext>
            </a:extLst>
          </p:cNvPr>
          <p:cNvSpPr txBox="1"/>
          <p:nvPr/>
        </p:nvSpPr>
        <p:spPr>
          <a:xfrm>
            <a:off x="3257851" y="4421651"/>
            <a:ext cx="2185835" cy="830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Empirically derived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37EBCE-20A9-9945-8DEC-7F654A3B9322}"/>
              </a:ext>
            </a:extLst>
          </p:cNvPr>
          <p:cNvSpPr txBox="1"/>
          <p:nvPr/>
        </p:nvSpPr>
        <p:spPr>
          <a:xfrm>
            <a:off x="5415592" y="4211550"/>
            <a:ext cx="2556775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Uses over </a:t>
            </a:r>
            <a:r>
              <a:rPr lang="en-US" sz="2399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25,000 </a:t>
            </a:r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datasets, indexes and surveys</a:t>
            </a:r>
            <a:endParaRPr lang="en-US" sz="2399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9F1B3D1-5F26-3245-813C-0E163B9800B4}"/>
              </a:ext>
            </a:extLst>
          </p:cNvPr>
          <p:cNvCxnSpPr>
            <a:cxnSpLocks/>
          </p:cNvCxnSpPr>
          <p:nvPr/>
        </p:nvCxnSpPr>
        <p:spPr>
          <a:xfrm flipV="1">
            <a:off x="2953325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6CBD54-613A-5340-B920-9E9B9A264254}"/>
              </a:ext>
            </a:extLst>
          </p:cNvPr>
          <p:cNvCxnSpPr>
            <a:cxnSpLocks/>
          </p:cNvCxnSpPr>
          <p:nvPr/>
        </p:nvCxnSpPr>
        <p:spPr>
          <a:xfrm flipV="1">
            <a:off x="5263421" y="1528046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C23587-D717-0F41-AF30-2CE6C200564E}"/>
              </a:ext>
            </a:extLst>
          </p:cNvPr>
          <p:cNvCxnSpPr>
            <a:cxnSpLocks/>
          </p:cNvCxnSpPr>
          <p:nvPr/>
        </p:nvCxnSpPr>
        <p:spPr>
          <a:xfrm flipH="1">
            <a:off x="586766" y="3594685"/>
            <a:ext cx="7003252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324"/>
            <a:ext cx="11832879" cy="527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B3C853-4D79-9A42-8F98-1A269FA3438F}"/>
              </a:ext>
            </a:extLst>
          </p:cNvPr>
          <p:cNvGrpSpPr/>
          <p:nvPr/>
        </p:nvGrpSpPr>
        <p:grpSpPr>
          <a:xfrm>
            <a:off x="1030521" y="585482"/>
            <a:ext cx="4604656" cy="4671254"/>
            <a:chOff x="771718" y="439247"/>
            <a:chExt cx="3454558" cy="3504522"/>
          </a:xfrm>
        </p:grpSpPr>
        <p:sp>
          <p:nvSpPr>
            <p:cNvPr id="11" name="Shape 76"/>
            <p:cNvSpPr txBox="1"/>
            <p:nvPr/>
          </p:nvSpPr>
          <p:spPr>
            <a:xfrm>
              <a:off x="771718" y="439247"/>
              <a:ext cx="67646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2" tIns="121862" rIns="121862" bIns="121862" anchor="t" anchorCtr="0">
              <a:noAutofit/>
            </a:bodyPr>
            <a:lstStyle/>
            <a:p>
              <a:r>
                <a:rPr lang="en-US" sz="9999" b="1" dirty="0">
                  <a:latin typeface="MillerDailyTwo Roman" panose="02000603070000020004" pitchFamily="2" charset="77"/>
                  <a:cs typeface="Arial"/>
                </a:rPr>
                <a:t>“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71718" y="1202336"/>
              <a:ext cx="3454558" cy="2562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Institute for Economics and Peace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is an independent, not-for-profit think tank dedicated to building a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greater understanding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the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key drivers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of peace, as well as identifying the </a:t>
              </a:r>
              <a:r>
                <a:rPr lang="en-US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economic benefits </a:t>
              </a:r>
              <a:r>
                <a:rPr lang="en-US" sz="2399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that increased peacefulness can deliver.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545BBDD-45C7-4A4D-8F11-4F73C4A9CA32}"/>
                </a:ext>
              </a:extLst>
            </p:cNvPr>
            <p:cNvCxnSpPr>
              <a:cxnSpLocks/>
            </p:cNvCxnSpPr>
            <p:nvPr/>
          </p:nvCxnSpPr>
          <p:spPr>
            <a:xfrm>
              <a:off x="849781" y="3943769"/>
              <a:ext cx="153128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33F6FB-49A6-EE4D-9022-C0605D7609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77" y="3442938"/>
            <a:ext cx="6554942" cy="186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 – 12 years</a:t>
            </a:r>
            <a:endParaRPr sz="266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690B31-CC42-7B49-8F54-EC7CFC231669}"/>
              </a:ext>
            </a:extLst>
          </p:cNvPr>
          <p:cNvGrpSpPr/>
          <p:nvPr/>
        </p:nvGrpSpPr>
        <p:grpSpPr>
          <a:xfrm>
            <a:off x="1787479" y="1489087"/>
            <a:ext cx="4489834" cy="2102220"/>
            <a:chOff x="577894" y="717255"/>
            <a:chExt cx="3368414" cy="1577151"/>
          </a:xfrm>
        </p:grpSpPr>
        <p:sp>
          <p:nvSpPr>
            <p:cNvPr id="16" name="Google Shape;2296;p333">
              <a:extLst>
                <a:ext uri="{FF2B5EF4-FFF2-40B4-BE49-F238E27FC236}">
                  <a16:creationId xmlns:a16="http://schemas.microsoft.com/office/drawing/2014/main" id="{BF4AC177-CB17-ED4E-8BE2-F9227C1A8F66}"/>
                </a:ext>
              </a:extLst>
            </p:cNvPr>
            <p:cNvSpPr txBox="1"/>
            <p:nvPr/>
          </p:nvSpPr>
          <p:spPr>
            <a:xfrm>
              <a:off x="577894" y="974258"/>
              <a:ext cx="3368414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11000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2.6%</a:t>
              </a:r>
              <a:endParaRPr sz="11000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503E95-5EAD-6149-B924-B46B148AE67A}"/>
                </a:ext>
              </a:extLst>
            </p:cNvPr>
            <p:cNvSpPr txBox="1"/>
            <p:nvPr/>
          </p:nvSpPr>
          <p:spPr>
            <a:xfrm>
              <a:off x="594227" y="717255"/>
              <a:ext cx="2530024" cy="1577151"/>
            </a:xfrm>
            <a:prstGeom prst="rect">
              <a:avLst/>
            </a:prstGeom>
            <a:noFill/>
            <a:effectLst/>
          </p:spPr>
          <p:txBody>
            <a:bodyPr wrap="square" lIns="91416" tIns="45709" rIns="91416" bIns="45709" rtlCol="0" anchor="t">
              <a:spAutoFit/>
            </a:bodyPr>
            <a:lstStyle/>
            <a:p>
              <a:pPr algn="ctr"/>
              <a:r>
                <a:rPr lang="en-US" sz="1866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Positive Peace improved </a:t>
              </a:r>
            </a:p>
            <a:p>
              <a:pPr algn="ctr"/>
              <a:endParaRPr lang="en-US" sz="1866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en-US" sz="1866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en-US" sz="1866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en-US" sz="1866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endParaRPr lang="en-US" sz="1866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1866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globally in the past decade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CB39B3A-ED26-9440-83F4-3FB46C239D05}"/>
              </a:ext>
            </a:extLst>
          </p:cNvPr>
          <p:cNvSpPr txBox="1"/>
          <p:nvPr/>
        </p:nvSpPr>
        <p:spPr>
          <a:xfrm>
            <a:off x="6892282" y="3042976"/>
            <a:ext cx="3072736" cy="666572"/>
          </a:xfrm>
          <a:prstGeom prst="rect">
            <a:avLst/>
          </a:prstGeom>
          <a:noFill/>
          <a:effectLst/>
        </p:spPr>
        <p:txBody>
          <a:bodyPr wrap="square" lIns="91416" tIns="45709" rIns="91416" bIns="45709" rtlCol="0" anchor="t">
            <a:spAutoFit/>
          </a:bodyPr>
          <a:lstStyle/>
          <a:p>
            <a:pPr algn="ctr"/>
            <a:r>
              <a:rPr lang="en-US" sz="1866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countries became more peaceful, 35 deteriorated</a:t>
            </a:r>
            <a:endParaRPr lang="id-ID" sz="1866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7416BF-9924-C34F-867E-2B5B433D7187}"/>
              </a:ext>
            </a:extLst>
          </p:cNvPr>
          <p:cNvSpPr txBox="1"/>
          <p:nvPr/>
        </p:nvSpPr>
        <p:spPr>
          <a:xfrm>
            <a:off x="1787230" y="4368743"/>
            <a:ext cx="3861442" cy="1815090"/>
          </a:xfrm>
          <a:prstGeom prst="rect">
            <a:avLst/>
          </a:prstGeom>
          <a:noFill/>
          <a:effectLst/>
        </p:spPr>
        <p:txBody>
          <a:bodyPr wrap="square" lIns="91416" tIns="45709" rIns="91416" bIns="45709" rtlCol="0" anchor="t">
            <a:spAutoFit/>
          </a:bodyPr>
          <a:lstStyle/>
          <a:p>
            <a:r>
              <a:rPr lang="en-US" sz="1866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Improvements were driven by: </a:t>
            </a:r>
          </a:p>
          <a:p>
            <a:endParaRPr lang="en-US" sz="1866" i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866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Free-Flow of Information</a:t>
            </a:r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n-AU" sz="1866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Sound Business Environment</a:t>
            </a:r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n-AU" sz="1866" i="1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Equitable distribution of resources</a:t>
            </a:r>
            <a:endParaRPr lang="en-US" sz="1866" i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0B1DC3-E538-6D48-9167-34E21735A4D9}"/>
              </a:ext>
            </a:extLst>
          </p:cNvPr>
          <p:cNvSpPr txBox="1"/>
          <p:nvPr/>
        </p:nvSpPr>
        <p:spPr>
          <a:xfrm>
            <a:off x="6741897" y="4368743"/>
            <a:ext cx="4350274" cy="1240830"/>
          </a:xfrm>
          <a:prstGeom prst="rect">
            <a:avLst/>
          </a:prstGeom>
          <a:noFill/>
          <a:effectLst/>
        </p:spPr>
        <p:txBody>
          <a:bodyPr wrap="square" lIns="91416" tIns="45709" rIns="91416" bIns="45709" rtlCol="0" anchor="t">
            <a:spAutoFit/>
          </a:bodyPr>
          <a:lstStyle/>
          <a:p>
            <a:r>
              <a:rPr lang="en-US" sz="1866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Deteriorations were driven by:</a:t>
            </a:r>
          </a:p>
          <a:p>
            <a:endParaRPr lang="en-US" sz="1866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n-AU" sz="1866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Changes in the ‘Attitudes’ domain </a:t>
            </a:r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n-AU" sz="1866" i="1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Low </a:t>
            </a:r>
            <a:r>
              <a:rPr lang="en-AU" sz="1866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Levels of </a:t>
            </a:r>
            <a:r>
              <a:rPr lang="en-AU" sz="1866" i="1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Corruption Pillar</a:t>
            </a:r>
            <a:endParaRPr lang="en-US" sz="1866" i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C25D72-E476-354D-9795-6997E3EA0006}"/>
              </a:ext>
            </a:extLst>
          </p:cNvPr>
          <p:cNvCxnSpPr>
            <a:cxnSpLocks/>
          </p:cNvCxnSpPr>
          <p:nvPr/>
        </p:nvCxnSpPr>
        <p:spPr>
          <a:xfrm flipV="1">
            <a:off x="6115769" y="884494"/>
            <a:ext cx="0" cy="5392449"/>
          </a:xfrm>
          <a:prstGeom prst="line">
            <a:avLst/>
          </a:prstGeom>
          <a:ln w="25400" cmpd="sng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D1EDD12-6185-8E44-BC71-03A98FF28DF8}"/>
              </a:ext>
            </a:extLst>
          </p:cNvPr>
          <p:cNvCxnSpPr>
            <a:cxnSpLocks/>
          </p:cNvCxnSpPr>
          <p:nvPr/>
        </p:nvCxnSpPr>
        <p:spPr>
          <a:xfrm flipH="1">
            <a:off x="1462456" y="4214027"/>
            <a:ext cx="9629715" cy="0"/>
          </a:xfrm>
          <a:prstGeom prst="line">
            <a:avLst/>
          </a:prstGeom>
          <a:ln w="25400" cmpd="sng">
            <a:solidFill>
              <a:schemeClr val="bg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BF4AC177-CB17-ED4E-8BE2-F9227C1A8F66}"/>
              </a:ext>
            </a:extLst>
          </p:cNvPr>
          <p:cNvSpPr txBox="1"/>
          <p:nvPr/>
        </p:nvSpPr>
        <p:spPr>
          <a:xfrm>
            <a:off x="6984000" y="1736124"/>
            <a:ext cx="4489834" cy="137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11000" b="1" spc="-333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128</a:t>
            </a:r>
            <a:endParaRPr sz="11000" b="1" spc="-333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8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854DC18A-1F32-1F44-B5B9-058EDDE5BCC2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findings 12 years - continued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766EE2-A048-C14E-8F13-D0F88C508AB5}"/>
              </a:ext>
            </a:extLst>
          </p:cNvPr>
          <p:cNvGrpSpPr/>
          <p:nvPr/>
        </p:nvGrpSpPr>
        <p:grpSpPr>
          <a:xfrm>
            <a:off x="587506" y="1828796"/>
            <a:ext cx="8421487" cy="379466"/>
            <a:chOff x="439354" y="1372019"/>
            <a:chExt cx="6318065" cy="284687"/>
          </a:xfrm>
        </p:grpSpPr>
        <p:sp>
          <p:nvSpPr>
            <p:cNvPr id="23" name="TextBox 22"/>
            <p:cNvSpPr txBox="1"/>
            <p:nvPr/>
          </p:nvSpPr>
          <p:spPr>
            <a:xfrm>
              <a:off x="585460" y="1372019"/>
              <a:ext cx="6171959" cy="284687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Syria and </a:t>
              </a:r>
              <a:r>
                <a:rPr lang="en-US" sz="1866" dirty="0" smtClean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Libya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had the largest deteriorations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714F41E-3EA3-A542-9658-4577FF8BC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4A7963-3B3A-C945-AC4D-89E58D828C2B}"/>
              </a:ext>
            </a:extLst>
          </p:cNvPr>
          <p:cNvGrpSpPr/>
          <p:nvPr/>
        </p:nvGrpSpPr>
        <p:grpSpPr>
          <a:xfrm>
            <a:off x="581892" y="2397385"/>
            <a:ext cx="9152806" cy="379466"/>
            <a:chOff x="435142" y="1798592"/>
            <a:chExt cx="6866723" cy="284687"/>
          </a:xfrm>
        </p:grpSpPr>
        <p:sp>
          <p:nvSpPr>
            <p:cNvPr id="34" name="TextBox 33"/>
            <p:cNvSpPr txBox="1"/>
            <p:nvPr/>
          </p:nvSpPr>
          <p:spPr>
            <a:xfrm>
              <a:off x="585460" y="1798592"/>
              <a:ext cx="6716405" cy="284687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North America had the largest regional deterioration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77C329C7-D704-AD41-AC4D-EB065D676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45364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E748A-3ED2-2249-81A8-1D160658074F}"/>
              </a:ext>
            </a:extLst>
          </p:cNvPr>
          <p:cNvGrpSpPr/>
          <p:nvPr/>
        </p:nvGrpSpPr>
        <p:grpSpPr>
          <a:xfrm>
            <a:off x="581891" y="2965974"/>
            <a:ext cx="7647002" cy="379466"/>
            <a:chOff x="435142" y="2225165"/>
            <a:chExt cx="5737022" cy="284687"/>
          </a:xfrm>
        </p:grpSpPr>
        <p:sp>
          <p:nvSpPr>
            <p:cNvPr id="21" name="TextBox 20"/>
            <p:cNvSpPr txBox="1"/>
            <p:nvPr/>
          </p:nvSpPr>
          <p:spPr>
            <a:xfrm>
              <a:off x="585460" y="2225165"/>
              <a:ext cx="5586704" cy="284687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Cote d’Ivoire and Georgia had the largest improvements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6410697-39DC-A040-BDEF-8D4F81F0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2271937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657F3F-0794-1040-B354-9DE2863D90D1}"/>
              </a:ext>
            </a:extLst>
          </p:cNvPr>
          <p:cNvGrpSpPr/>
          <p:nvPr/>
        </p:nvGrpSpPr>
        <p:grpSpPr>
          <a:xfrm>
            <a:off x="581891" y="3534564"/>
            <a:ext cx="8913894" cy="379466"/>
            <a:chOff x="435142" y="2651738"/>
            <a:chExt cx="6687484" cy="284687"/>
          </a:xfrm>
        </p:grpSpPr>
        <p:sp>
          <p:nvSpPr>
            <p:cNvPr id="25" name="TextBox 24"/>
            <p:cNvSpPr txBox="1"/>
            <p:nvPr/>
          </p:nvSpPr>
          <p:spPr>
            <a:xfrm>
              <a:off x="608879" y="2651738"/>
              <a:ext cx="6513747" cy="284687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Russia and Eurasia had the largest regional improvement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4C64E8A-2D1C-7D42-82B1-3DC47DFAA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2698510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BDE1D4-14BC-4444-9B6C-8E0A9CAACFBF}"/>
              </a:ext>
            </a:extLst>
          </p:cNvPr>
          <p:cNvGrpSpPr/>
          <p:nvPr/>
        </p:nvGrpSpPr>
        <p:grpSpPr>
          <a:xfrm>
            <a:off x="581891" y="4103149"/>
            <a:ext cx="6690540" cy="666596"/>
            <a:chOff x="435142" y="3078310"/>
            <a:chExt cx="5019454" cy="500101"/>
          </a:xfrm>
        </p:grpSpPr>
        <p:sp>
          <p:nvSpPr>
            <p:cNvPr id="32" name="TextBox 31"/>
            <p:cNvSpPr txBox="1"/>
            <p:nvPr/>
          </p:nvSpPr>
          <p:spPr>
            <a:xfrm>
              <a:off x="608880" y="3078310"/>
              <a:ext cx="4845716" cy="500101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Europe remains the most peaceful region, but deteriorated on three Pillars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B26E3AB-1BFF-4940-B3B1-3EFC71C99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35142" y="3125082"/>
              <a:ext cx="120822" cy="191173"/>
            </a:xfrm>
            <a:prstGeom prst="rect">
              <a:avLst/>
            </a:prstGeom>
          </p:spPr>
        </p:pic>
      </p:grpSp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80" y="1843064"/>
            <a:ext cx="3955752" cy="28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7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2296;p333">
            <a:extLst>
              <a:ext uri="{FF2B5EF4-FFF2-40B4-BE49-F238E27FC236}">
                <a16:creationId xmlns:a16="http://schemas.microsoft.com/office/drawing/2014/main" id="{540A17D8-3BF1-8247-9F2A-95F3EC66754C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– Top ten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DD6D30E-FB49-2048-81FE-8196AE7683EF}"/>
              </a:ext>
            </a:extLst>
          </p:cNvPr>
          <p:cNvGrpSpPr/>
          <p:nvPr/>
        </p:nvGrpSpPr>
        <p:grpSpPr>
          <a:xfrm>
            <a:off x="2875397" y="1533989"/>
            <a:ext cx="2280122" cy="620943"/>
            <a:chOff x="2155802" y="1222354"/>
            <a:chExt cx="1710619" cy="465851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E7EA93B-70CF-6941-8AAD-BC296A8AC194}"/>
                </a:ext>
              </a:extLst>
            </p:cNvPr>
            <p:cNvSpPr txBox="1"/>
            <p:nvPr/>
          </p:nvSpPr>
          <p:spPr>
            <a:xfrm>
              <a:off x="2711932" y="1249697"/>
              <a:ext cx="1105780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NORWAY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chemeClr val="accent6">
                    <a:lumMod val="1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5" name="Left-Right Arrow 74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3661769" y="1522556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62556C-5CBD-4948-936C-82C4CAEDFBDA}"/>
                </a:ext>
              </a:extLst>
            </p:cNvPr>
            <p:cNvSpPr/>
            <p:nvPr/>
          </p:nvSpPr>
          <p:spPr>
            <a:xfrm>
              <a:off x="2155802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422DF63-48DC-7F4B-95D8-AE5372F7926B}"/>
                </a:ext>
              </a:extLst>
            </p:cNvPr>
            <p:cNvSpPr txBox="1"/>
            <p:nvPr/>
          </p:nvSpPr>
          <p:spPr>
            <a:xfrm>
              <a:off x="2192410" y="1242745"/>
              <a:ext cx="38172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722CAE6-1C45-5F4E-8891-3824B3347E37}"/>
              </a:ext>
            </a:extLst>
          </p:cNvPr>
          <p:cNvGrpSpPr/>
          <p:nvPr/>
        </p:nvGrpSpPr>
        <p:grpSpPr>
          <a:xfrm>
            <a:off x="2875397" y="3382832"/>
            <a:ext cx="2450409" cy="649340"/>
            <a:chOff x="2155802" y="2423833"/>
            <a:chExt cx="1838374" cy="487155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EFAB2B7-86A1-7C4A-8944-98F06DCCD8D5}"/>
                </a:ext>
              </a:extLst>
            </p:cNvPr>
            <p:cNvSpPr txBox="1"/>
            <p:nvPr/>
          </p:nvSpPr>
          <p:spPr>
            <a:xfrm>
              <a:off x="2711931" y="2472480"/>
              <a:ext cx="1282245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SWITZERLAND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dirty="0">
                <a:solidFill>
                  <a:srgbClr val="55C1AA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2" name="Up Arrow 81">
              <a:extLst>
                <a:ext uri="{FF2B5EF4-FFF2-40B4-BE49-F238E27FC236}">
                  <a16:creationId xmlns:a16="http://schemas.microsoft.com/office/drawing/2014/main" id="{95810E2E-72FF-EC4B-9620-ADE22FBBB7B7}"/>
                </a:ext>
              </a:extLst>
            </p:cNvPr>
            <p:cNvSpPr/>
            <p:nvPr/>
          </p:nvSpPr>
          <p:spPr>
            <a:xfrm>
              <a:off x="3732852" y="2684106"/>
              <a:ext cx="127319" cy="153734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FCC56616-D2BD-BE46-AFBC-1306D007A14F}"/>
                </a:ext>
              </a:extLst>
            </p:cNvPr>
            <p:cNvGrpSpPr/>
            <p:nvPr/>
          </p:nvGrpSpPr>
          <p:grpSpPr>
            <a:xfrm>
              <a:off x="2155802" y="2423833"/>
              <a:ext cx="460827" cy="460827"/>
              <a:chOff x="648586" y="1468990"/>
              <a:chExt cx="540532" cy="540532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C98F8E8-9CDC-1545-8F99-E41FB81CF9A0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5B27D70-C97A-7A40-9509-B8E32E7CFFBD}"/>
                  </a:ext>
                </a:extLst>
              </p:cNvPr>
              <p:cNvSpPr txBox="1"/>
              <p:nvPr/>
            </p:nvSpPr>
            <p:spPr>
              <a:xfrm>
                <a:off x="691526" y="1515166"/>
                <a:ext cx="447745" cy="44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1B2568-862B-804C-BFF6-DF65F7F32982}"/>
              </a:ext>
            </a:extLst>
          </p:cNvPr>
          <p:cNvGrpSpPr/>
          <p:nvPr/>
        </p:nvGrpSpPr>
        <p:grpSpPr>
          <a:xfrm>
            <a:off x="5690825" y="3389487"/>
            <a:ext cx="3275029" cy="649338"/>
            <a:chOff x="4973430" y="2423833"/>
            <a:chExt cx="2457030" cy="48715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AB28FA8-23BE-9149-A180-ABD17CB512BB}"/>
                </a:ext>
              </a:extLst>
            </p:cNvPr>
            <p:cNvGrpSpPr/>
            <p:nvPr/>
          </p:nvGrpSpPr>
          <p:grpSpPr>
            <a:xfrm>
              <a:off x="4973430" y="2423833"/>
              <a:ext cx="2457030" cy="487154"/>
              <a:chOff x="4973430" y="2423833"/>
              <a:chExt cx="2457030" cy="487154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AE85700-9858-6A4D-8B0F-B40A44C117E4}"/>
                  </a:ext>
                </a:extLst>
              </p:cNvPr>
              <p:cNvSpPr txBox="1"/>
              <p:nvPr/>
            </p:nvSpPr>
            <p:spPr>
              <a:xfrm>
                <a:off x="5532757" y="2472479"/>
                <a:ext cx="1897703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IRELAND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599" dirty="0">
                  <a:solidFill>
                    <a:schemeClr val="accent6">
                      <a:lumMod val="7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5465DF52-3595-7345-9BE4-0FA54F2CBFFA}"/>
                  </a:ext>
                </a:extLst>
              </p:cNvPr>
              <p:cNvSpPr/>
              <p:nvPr/>
            </p:nvSpPr>
            <p:spPr>
              <a:xfrm>
                <a:off x="4973430" y="2423833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225EBAC-BA56-8B4B-96D6-4858A9E54D67}"/>
                  </a:ext>
                </a:extLst>
              </p:cNvPr>
              <p:cNvSpPr txBox="1"/>
              <p:nvPr/>
            </p:nvSpPr>
            <p:spPr>
              <a:xfrm>
                <a:off x="5010038" y="2444912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8</a:t>
                </a:r>
              </a:p>
            </p:txBody>
          </p:sp>
        </p:grpSp>
        <p:sp>
          <p:nvSpPr>
            <p:cNvPr id="58" name="Left-Right Arrow 57">
              <a:extLst>
                <a:ext uri="{FF2B5EF4-FFF2-40B4-BE49-F238E27FC236}">
                  <a16:creationId xmlns:a16="http://schemas.microsoft.com/office/drawing/2014/main" id="{FC15725F-9114-814F-8140-F45D2D785D01}"/>
                </a:ext>
              </a:extLst>
            </p:cNvPr>
            <p:cNvSpPr/>
            <p:nvPr/>
          </p:nvSpPr>
          <p:spPr>
            <a:xfrm>
              <a:off x="6477825" y="274375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F314B0-E11F-0F4B-94F8-7182566B4FB8}"/>
              </a:ext>
            </a:extLst>
          </p:cNvPr>
          <p:cNvGrpSpPr/>
          <p:nvPr/>
        </p:nvGrpSpPr>
        <p:grpSpPr>
          <a:xfrm>
            <a:off x="5704944" y="4394875"/>
            <a:ext cx="2408821" cy="625190"/>
            <a:chOff x="4973430" y="3072419"/>
            <a:chExt cx="1807173" cy="469037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10E914E-F563-3E4B-B097-CC6CBAD0BFEB}"/>
                </a:ext>
              </a:extLst>
            </p:cNvPr>
            <p:cNvGrpSpPr/>
            <p:nvPr/>
          </p:nvGrpSpPr>
          <p:grpSpPr>
            <a:xfrm>
              <a:off x="4973430" y="3072419"/>
              <a:ext cx="1807173" cy="469037"/>
              <a:chOff x="4973430" y="3072419"/>
              <a:chExt cx="1807173" cy="469037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7440C1F-6284-5845-8948-779952CCCC0E}"/>
                  </a:ext>
                </a:extLst>
              </p:cNvPr>
              <p:cNvSpPr txBox="1"/>
              <p:nvPr/>
            </p:nvSpPr>
            <p:spPr>
              <a:xfrm>
                <a:off x="5529663" y="3102948"/>
                <a:ext cx="1250940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NEW ZEALAND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</a:t>
                </a:r>
                <a:endParaRPr lang="en-US" sz="1599" b="1" dirty="0">
                  <a:solidFill>
                    <a:schemeClr val="accent6">
                      <a:lumMod val="7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8D3F68CF-B4FF-2C4F-B03C-5755D66F5FA6}"/>
                  </a:ext>
                </a:extLst>
              </p:cNvPr>
              <p:cNvSpPr/>
              <p:nvPr/>
            </p:nvSpPr>
            <p:spPr>
              <a:xfrm>
                <a:off x="4973430" y="3072419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AFFE18F-E0EC-8B4B-9873-CA4DB4411E65}"/>
                  </a:ext>
                </a:extLst>
              </p:cNvPr>
              <p:cNvSpPr txBox="1"/>
              <p:nvPr/>
            </p:nvSpPr>
            <p:spPr>
              <a:xfrm>
                <a:off x="5010038" y="3092810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61" name="Left-Right Arrow 60">
              <a:extLst>
                <a:ext uri="{FF2B5EF4-FFF2-40B4-BE49-F238E27FC236}">
                  <a16:creationId xmlns:a16="http://schemas.microsoft.com/office/drawing/2014/main" id="{D99987C8-49A7-844A-96FD-FC528990AC08}"/>
                </a:ext>
              </a:extLst>
            </p:cNvPr>
            <p:cNvSpPr/>
            <p:nvPr/>
          </p:nvSpPr>
          <p:spPr>
            <a:xfrm>
              <a:off x="6482788" y="3376739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177A4-E2B9-1F47-BF49-55474D06F9CE}"/>
              </a:ext>
            </a:extLst>
          </p:cNvPr>
          <p:cNvGrpSpPr/>
          <p:nvPr/>
        </p:nvGrpSpPr>
        <p:grpSpPr>
          <a:xfrm>
            <a:off x="2875397" y="2450597"/>
            <a:ext cx="2450409" cy="645146"/>
            <a:chOff x="2155802" y="1350762"/>
            <a:chExt cx="1838374" cy="48400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72259E9-7A50-A442-97AA-2CF1F39C2501}"/>
                </a:ext>
              </a:extLst>
            </p:cNvPr>
            <p:cNvSpPr txBox="1"/>
            <p:nvPr/>
          </p:nvSpPr>
          <p:spPr>
            <a:xfrm>
              <a:off x="2711931" y="1396263"/>
              <a:ext cx="1282245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FINLAND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r>
                <a:rPr lang="en-AU" sz="1599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endParaRPr lang="en-US" sz="1599" dirty="0">
                <a:solidFill>
                  <a:schemeClr val="accent6">
                    <a:lumMod val="1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C889ED4-3743-3944-94F6-0F15BE3039B8}"/>
                </a:ext>
              </a:extLst>
            </p:cNvPr>
            <p:cNvSpPr/>
            <p:nvPr/>
          </p:nvSpPr>
          <p:spPr>
            <a:xfrm>
              <a:off x="2155802" y="135076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ACF0512-7782-2045-A974-4C11137EB822}"/>
                </a:ext>
              </a:extLst>
            </p:cNvPr>
            <p:cNvSpPr txBox="1"/>
            <p:nvPr/>
          </p:nvSpPr>
          <p:spPr>
            <a:xfrm>
              <a:off x="2192410" y="1371841"/>
              <a:ext cx="38172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7" name="Left-Right Arrow 56">
            <a:extLst>
              <a:ext uri="{FF2B5EF4-FFF2-40B4-BE49-F238E27FC236}">
                <a16:creationId xmlns:a16="http://schemas.microsoft.com/office/drawing/2014/main" id="{F23B7025-DD16-234B-8517-A3485ACC2F63}"/>
              </a:ext>
            </a:extLst>
          </p:cNvPr>
          <p:cNvSpPr/>
          <p:nvPr/>
        </p:nvSpPr>
        <p:spPr>
          <a:xfrm>
            <a:off x="4861001" y="2866583"/>
            <a:ext cx="272785" cy="13964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grpSp>
        <p:nvGrpSpPr>
          <p:cNvPr id="4" name="Group 3"/>
          <p:cNvGrpSpPr/>
          <p:nvPr/>
        </p:nvGrpSpPr>
        <p:grpSpPr>
          <a:xfrm>
            <a:off x="2875397" y="4376680"/>
            <a:ext cx="2450409" cy="625189"/>
            <a:chOff x="2875397" y="4376680"/>
            <a:chExt cx="2450409" cy="62518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07E3BCE-658A-044A-9721-C314BB2739EE}"/>
                </a:ext>
              </a:extLst>
            </p:cNvPr>
            <p:cNvGrpSpPr/>
            <p:nvPr/>
          </p:nvGrpSpPr>
          <p:grpSpPr>
            <a:xfrm>
              <a:off x="2875397" y="4376680"/>
              <a:ext cx="2450409" cy="625189"/>
              <a:chOff x="2155802" y="3072419"/>
              <a:chExt cx="1838374" cy="469036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2576CD4E-F309-134B-A640-00518049B166}"/>
                  </a:ext>
                </a:extLst>
              </p:cNvPr>
              <p:cNvSpPr txBox="1"/>
              <p:nvPr/>
            </p:nvSpPr>
            <p:spPr>
              <a:xfrm>
                <a:off x="2711932" y="3102947"/>
                <a:ext cx="1282244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SWEDEN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endParaRPr lang="en-US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12EA77C9-1DE3-5946-A1EA-37C8ABEE8F10}"/>
                  </a:ext>
                </a:extLst>
              </p:cNvPr>
              <p:cNvSpPr/>
              <p:nvPr/>
            </p:nvSpPr>
            <p:spPr>
              <a:xfrm>
                <a:off x="2155802" y="3072419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250AA61-4717-CC46-A2F5-4C0FBD27E6CF}"/>
                  </a:ext>
                </a:extLst>
              </p:cNvPr>
              <p:cNvSpPr txBox="1"/>
              <p:nvPr/>
            </p:nvSpPr>
            <p:spPr>
              <a:xfrm>
                <a:off x="2184459" y="3094826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59" name="Left-Right Arrow 58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4864206" y="4770876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75397" y="5286466"/>
            <a:ext cx="2322111" cy="643554"/>
            <a:chOff x="2875397" y="5286466"/>
            <a:chExt cx="2322111" cy="6435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04D6F2-9A67-0E4D-B5BD-1C7D06CCC351}"/>
                </a:ext>
              </a:extLst>
            </p:cNvPr>
            <p:cNvGrpSpPr/>
            <p:nvPr/>
          </p:nvGrpSpPr>
          <p:grpSpPr>
            <a:xfrm>
              <a:off x="2875397" y="5286466"/>
              <a:ext cx="2322111" cy="643554"/>
              <a:chOff x="2155802" y="3163606"/>
              <a:chExt cx="1742121" cy="482815"/>
            </a:xfrm>
          </p:grpSpPr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3B026CA-1003-7045-A5E6-1C7544514B67}"/>
                  </a:ext>
                </a:extLst>
              </p:cNvPr>
              <p:cNvSpPr txBox="1"/>
              <p:nvPr/>
            </p:nvSpPr>
            <p:spPr>
              <a:xfrm>
                <a:off x="2695763" y="3207913"/>
                <a:ext cx="1202160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DENMARK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</a:t>
                </a:r>
                <a:endParaRPr lang="en-US" sz="1599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239DC32-51A1-9346-ABC6-C6E8F19BADD4}"/>
                  </a:ext>
                </a:extLst>
              </p:cNvPr>
              <p:cNvSpPr/>
              <p:nvPr/>
            </p:nvSpPr>
            <p:spPr>
              <a:xfrm>
                <a:off x="2155802" y="3163606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E4CC693-7AA5-F049-8AC0-E078F2773995}"/>
                  </a:ext>
                </a:extLst>
              </p:cNvPr>
              <p:cNvSpPr txBox="1"/>
              <p:nvPr/>
            </p:nvSpPr>
            <p:spPr>
              <a:xfrm>
                <a:off x="2192410" y="3193141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60" name="Left-Right Arrow 59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4861000" y="5713392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90826" y="1533989"/>
            <a:ext cx="2298760" cy="620943"/>
            <a:chOff x="5690826" y="1533989"/>
            <a:chExt cx="2298760" cy="62094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7D4DF5C-16F2-D744-B6DC-344A0A2B3A7D}"/>
                </a:ext>
              </a:extLst>
            </p:cNvPr>
            <p:cNvGrpSpPr/>
            <p:nvPr/>
          </p:nvGrpSpPr>
          <p:grpSpPr>
            <a:xfrm>
              <a:off x="5690826" y="1533989"/>
              <a:ext cx="2298760" cy="620943"/>
              <a:chOff x="4973430" y="1222354"/>
              <a:chExt cx="1724602" cy="465851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1330DC7-90D2-CC47-B642-8CE5CACA5252}"/>
                  </a:ext>
                </a:extLst>
              </p:cNvPr>
              <p:cNvSpPr txBox="1"/>
              <p:nvPr/>
            </p:nvSpPr>
            <p:spPr>
              <a:xfrm>
                <a:off x="5529662" y="1249697"/>
                <a:ext cx="1168370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ICELAND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</a:t>
                </a:r>
                <a:endParaRPr lang="en-US" sz="1599" dirty="0">
                  <a:solidFill>
                    <a:srgbClr val="2C3744"/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EA3C0EA9-A044-5145-B510-62030527C449}"/>
                  </a:ext>
                </a:extLst>
              </p:cNvPr>
              <p:cNvSpPr/>
              <p:nvPr/>
            </p:nvSpPr>
            <p:spPr>
              <a:xfrm>
                <a:off x="4973430" y="1222354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3366B1B-680D-EA4F-8715-836A0B5F09DB}"/>
                  </a:ext>
                </a:extLst>
              </p:cNvPr>
              <p:cNvSpPr txBox="1"/>
              <p:nvPr/>
            </p:nvSpPr>
            <p:spPr>
              <a:xfrm>
                <a:off x="5010038" y="1251889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sp>
          <p:nvSpPr>
            <p:cNvPr id="62" name="Left-Right Arrow 61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7696068" y="1924101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90826" y="2450596"/>
            <a:ext cx="2422939" cy="645146"/>
            <a:chOff x="5690826" y="2450596"/>
            <a:chExt cx="2422939" cy="6451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41B5546-621E-DE4F-AE4A-42DF1E6BC094}"/>
                </a:ext>
              </a:extLst>
            </p:cNvPr>
            <p:cNvGrpSpPr/>
            <p:nvPr/>
          </p:nvGrpSpPr>
          <p:grpSpPr>
            <a:xfrm>
              <a:off x="5690826" y="2450596"/>
              <a:ext cx="2422939" cy="645146"/>
              <a:chOff x="4973430" y="1796512"/>
              <a:chExt cx="1817765" cy="484009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D7CF36FB-B540-124F-8C23-0FF8944A9BD8}"/>
                  </a:ext>
                </a:extLst>
              </p:cNvPr>
              <p:cNvSpPr txBox="1"/>
              <p:nvPr/>
            </p:nvSpPr>
            <p:spPr>
              <a:xfrm>
                <a:off x="5529662" y="1842013"/>
                <a:ext cx="1261533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NETHERLANDS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</a:t>
                </a:r>
                <a:endParaRPr lang="en-US" sz="1599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009B58F-06BF-174D-9F57-68FCCAFCC614}"/>
                  </a:ext>
                </a:extLst>
              </p:cNvPr>
              <p:cNvSpPr/>
              <p:nvPr/>
            </p:nvSpPr>
            <p:spPr>
              <a:xfrm>
                <a:off x="4973430" y="1796512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82283D1E-9A18-C649-A56F-013B042AE185}"/>
                  </a:ext>
                </a:extLst>
              </p:cNvPr>
              <p:cNvSpPr txBox="1"/>
              <p:nvPr/>
            </p:nvSpPr>
            <p:spPr>
              <a:xfrm>
                <a:off x="5010038" y="1835879"/>
                <a:ext cx="381722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  <p:sp>
          <p:nvSpPr>
            <p:cNvPr id="64" name="Left-Right Arrow 63">
              <a:extLst>
                <a:ext uri="{FF2B5EF4-FFF2-40B4-BE49-F238E27FC236}">
                  <a16:creationId xmlns:a16="http://schemas.microsoft.com/office/drawing/2014/main" id="{F23B7025-DD16-234B-8517-A3485ACC2F63}"/>
                </a:ext>
              </a:extLst>
            </p:cNvPr>
            <p:cNvSpPr/>
            <p:nvPr/>
          </p:nvSpPr>
          <p:spPr>
            <a:xfrm>
              <a:off x="7696067" y="2866583"/>
              <a:ext cx="272785" cy="139641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04944" y="5257056"/>
            <a:ext cx="3270904" cy="643554"/>
            <a:chOff x="5704944" y="5257056"/>
            <a:chExt cx="3270904" cy="643554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7C8A544-12EE-0A49-8174-1A5E397E87F9}"/>
                </a:ext>
              </a:extLst>
            </p:cNvPr>
            <p:cNvGrpSpPr/>
            <p:nvPr/>
          </p:nvGrpSpPr>
          <p:grpSpPr>
            <a:xfrm>
              <a:off x="5704944" y="5257056"/>
              <a:ext cx="3270904" cy="643554"/>
              <a:chOff x="4973430" y="3689107"/>
              <a:chExt cx="2453935" cy="482815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424801D2-0EA2-1F4E-8FA9-A3F7E9E3E98E}"/>
                  </a:ext>
                </a:extLst>
              </p:cNvPr>
              <p:cNvSpPr txBox="1"/>
              <p:nvPr/>
            </p:nvSpPr>
            <p:spPr>
              <a:xfrm>
                <a:off x="5529662" y="3733414"/>
                <a:ext cx="1897703" cy="438508"/>
              </a:xfrm>
              <a:prstGeom prst="rect">
                <a:avLst/>
              </a:prstGeom>
              <a:noFill/>
            </p:spPr>
            <p:txBody>
              <a:bodyPr wrap="square" lIns="91416" tIns="45709" rIns="91416" bIns="45709" rtlCol="0">
                <a:spAutoFit/>
              </a:bodyPr>
              <a:lstStyle/>
              <a:p>
                <a:r>
                  <a:rPr lang="en-US" sz="1599" b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CANADA</a:t>
                </a:r>
              </a:p>
              <a:p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Rank change: </a:t>
                </a:r>
                <a:r>
                  <a:rPr lang="en-AU" sz="1599" b="1" dirty="0">
                    <a:solidFill>
                      <a:srgbClr val="55C1AA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1</a:t>
                </a:r>
                <a:r>
                  <a:rPr lang="en-US" sz="1599" i="1" dirty="0">
                    <a:solidFill>
                      <a:schemeClr val="accent6">
                        <a:lumMod val="10000"/>
                      </a:schemeClr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 </a:t>
                </a:r>
                <a:endParaRPr lang="en-US" sz="1599" b="1" dirty="0">
                  <a:solidFill>
                    <a:schemeClr val="accent6">
                      <a:lumMod val="75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87F691D2-629C-924A-9376-5B6514F41FDA}"/>
                  </a:ext>
                </a:extLst>
              </p:cNvPr>
              <p:cNvSpPr/>
              <p:nvPr/>
            </p:nvSpPr>
            <p:spPr>
              <a:xfrm>
                <a:off x="4973430" y="3689107"/>
                <a:ext cx="460827" cy="460827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4464D684-6002-584B-A6B7-6D0410298A75}"/>
                  </a:ext>
                </a:extLst>
              </p:cNvPr>
              <p:cNvSpPr txBox="1"/>
              <p:nvPr/>
            </p:nvSpPr>
            <p:spPr>
              <a:xfrm>
                <a:off x="4973430" y="3726593"/>
                <a:ext cx="460827" cy="377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sp>
          <p:nvSpPr>
            <p:cNvPr id="65" name="Up Arrow 64">
              <a:extLst>
                <a:ext uri="{FF2B5EF4-FFF2-40B4-BE49-F238E27FC236}">
                  <a16:creationId xmlns:a16="http://schemas.microsoft.com/office/drawing/2014/main" id="{95810E2E-72FF-EC4B-9620-ADE22FBBB7B7}"/>
                </a:ext>
              </a:extLst>
            </p:cNvPr>
            <p:cNvSpPr/>
            <p:nvPr/>
          </p:nvSpPr>
          <p:spPr>
            <a:xfrm>
              <a:off x="7816362" y="5587183"/>
              <a:ext cx="169706" cy="204916"/>
            </a:xfrm>
            <a:prstGeom prst="upArrow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</p:spTree>
    <p:extLst>
      <p:ext uri="{BB962C8B-B14F-4D97-AF65-F5344CB8AC3E}">
        <p14:creationId xmlns:p14="http://schemas.microsoft.com/office/powerpoint/2010/main" val="2170798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296;p333">
            <a:extLst>
              <a:ext uri="{FF2B5EF4-FFF2-40B4-BE49-F238E27FC236}">
                <a16:creationId xmlns:a16="http://schemas.microsoft.com/office/drawing/2014/main" id="{1E3DD5D5-1022-0043-9810-933D62493A11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– Bottom ten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FFAC33-0D4A-E44B-AA8D-A72306E4C768}"/>
              </a:ext>
            </a:extLst>
          </p:cNvPr>
          <p:cNvGrpSpPr/>
          <p:nvPr/>
        </p:nvGrpSpPr>
        <p:grpSpPr>
          <a:xfrm>
            <a:off x="5538551" y="2438794"/>
            <a:ext cx="2891817" cy="645147"/>
            <a:chOff x="4153784" y="1801559"/>
            <a:chExt cx="2169532" cy="484009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DF26F04-5EDF-5B44-9CC3-98ECB6B5796A}"/>
                </a:ext>
              </a:extLst>
            </p:cNvPr>
            <p:cNvSpPr txBox="1"/>
            <p:nvPr/>
          </p:nvSpPr>
          <p:spPr>
            <a:xfrm>
              <a:off x="4808516" y="1847060"/>
              <a:ext cx="1514800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CONGO - KINSHASA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E487FFB-A76D-694D-B27F-A7E89240E93B}"/>
                </a:ext>
              </a:extLst>
            </p:cNvPr>
            <p:cNvSpPr/>
            <p:nvPr/>
          </p:nvSpPr>
          <p:spPr>
            <a:xfrm>
              <a:off x="4252284" y="1801559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5C14CC2-9F00-C844-81A1-A1315E178CA7}"/>
                </a:ext>
              </a:extLst>
            </p:cNvPr>
            <p:cNvSpPr txBox="1"/>
            <p:nvPr/>
          </p:nvSpPr>
          <p:spPr>
            <a:xfrm>
              <a:off x="4153784" y="1832975"/>
              <a:ext cx="65473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86086C-4E80-5D40-9EB2-80013E78D8E9}"/>
              </a:ext>
            </a:extLst>
          </p:cNvPr>
          <p:cNvGrpSpPr/>
          <p:nvPr/>
        </p:nvGrpSpPr>
        <p:grpSpPr>
          <a:xfrm>
            <a:off x="2749334" y="1557385"/>
            <a:ext cx="2576471" cy="625188"/>
            <a:chOff x="2061226" y="1168400"/>
            <a:chExt cx="1932950" cy="469036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6D77D5B-0608-AE48-9BB6-E879F9352466}"/>
                </a:ext>
              </a:extLst>
            </p:cNvPr>
            <p:cNvSpPr txBox="1"/>
            <p:nvPr/>
          </p:nvSpPr>
          <p:spPr>
            <a:xfrm>
              <a:off x="2711932" y="1198928"/>
              <a:ext cx="1282244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SOMALIA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9" name="Left-Right Arrow 148">
              <a:extLst>
                <a:ext uri="{FF2B5EF4-FFF2-40B4-BE49-F238E27FC236}">
                  <a16:creationId xmlns:a16="http://schemas.microsoft.com/office/drawing/2014/main" id="{2195E44B-9245-1741-A904-E1B52AD691B3}"/>
                </a:ext>
              </a:extLst>
            </p:cNvPr>
            <p:cNvSpPr/>
            <p:nvPr/>
          </p:nvSpPr>
          <p:spPr>
            <a:xfrm>
              <a:off x="3656006" y="1464973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AD162DAD-CDC2-7D46-86DE-5629EAC018B2}"/>
                </a:ext>
              </a:extLst>
            </p:cNvPr>
            <p:cNvSpPr/>
            <p:nvPr/>
          </p:nvSpPr>
          <p:spPr>
            <a:xfrm>
              <a:off x="2155802" y="116840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CB54E10-AFD7-0448-A39E-A9B9A6B53AC4}"/>
                </a:ext>
              </a:extLst>
            </p:cNvPr>
            <p:cNvSpPr txBox="1"/>
            <p:nvPr/>
          </p:nvSpPr>
          <p:spPr>
            <a:xfrm>
              <a:off x="2061226" y="1197531"/>
              <a:ext cx="614933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163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A091EC-AF15-9948-8B75-972A4CAF0948}"/>
              </a:ext>
            </a:extLst>
          </p:cNvPr>
          <p:cNvGrpSpPr/>
          <p:nvPr/>
        </p:nvGrpSpPr>
        <p:grpSpPr>
          <a:xfrm>
            <a:off x="5517716" y="1553217"/>
            <a:ext cx="3427979" cy="614246"/>
            <a:chOff x="4138153" y="1165272"/>
            <a:chExt cx="2571778" cy="46082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F7C24A1-DE9B-1D43-9490-990750693E73}"/>
                </a:ext>
              </a:extLst>
            </p:cNvPr>
            <p:cNvSpPr txBox="1"/>
            <p:nvPr/>
          </p:nvSpPr>
          <p:spPr>
            <a:xfrm>
              <a:off x="4812228" y="1185597"/>
              <a:ext cx="1897703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ERITREA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C00000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  <a:endParaRPr lang="en-US" sz="1599" dirty="0">
                <a:solidFill>
                  <a:srgbClr val="55C1AA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4FE44F9-455C-B045-AF2D-46F5A1DD797F}"/>
                </a:ext>
              </a:extLst>
            </p:cNvPr>
            <p:cNvSpPr/>
            <p:nvPr/>
          </p:nvSpPr>
          <p:spPr>
            <a:xfrm>
              <a:off x="4252901" y="1165272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CC69A8-1808-0C49-9155-F48397AC1486}"/>
                </a:ext>
              </a:extLst>
            </p:cNvPr>
            <p:cNvSpPr txBox="1"/>
            <p:nvPr/>
          </p:nvSpPr>
          <p:spPr>
            <a:xfrm>
              <a:off x="4138153" y="1202253"/>
              <a:ext cx="651881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157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3AEC82-052E-FB40-B31E-450026DB6B44}"/>
              </a:ext>
            </a:extLst>
          </p:cNvPr>
          <p:cNvGrpSpPr/>
          <p:nvPr/>
        </p:nvGrpSpPr>
        <p:grpSpPr>
          <a:xfrm>
            <a:off x="2695559" y="2432213"/>
            <a:ext cx="3298872" cy="645146"/>
            <a:chOff x="2020882" y="1762167"/>
            <a:chExt cx="2474918" cy="48400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7412B3A-1DE2-DB4F-B687-5940A9F1A7B9}"/>
                </a:ext>
              </a:extLst>
            </p:cNvPr>
            <p:cNvSpPr txBox="1"/>
            <p:nvPr/>
          </p:nvSpPr>
          <p:spPr>
            <a:xfrm>
              <a:off x="2711931" y="1807668"/>
              <a:ext cx="1783869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YEMEN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chemeClr val="accent6">
                    <a:lumMod val="10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37CE6F9-8DE2-8749-94BE-D707DA238690}"/>
                </a:ext>
              </a:extLst>
            </p:cNvPr>
            <p:cNvSpPr/>
            <p:nvPr/>
          </p:nvSpPr>
          <p:spPr>
            <a:xfrm>
              <a:off x="2155802" y="176216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592124B-B9CF-0544-AAAC-D54202C2D44F}"/>
                </a:ext>
              </a:extLst>
            </p:cNvPr>
            <p:cNvSpPr txBox="1"/>
            <p:nvPr/>
          </p:nvSpPr>
          <p:spPr>
            <a:xfrm>
              <a:off x="2020882" y="1796694"/>
              <a:ext cx="716602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162</a:t>
              </a:r>
            </a:p>
          </p:txBody>
        </p:sp>
        <p:sp>
          <p:nvSpPr>
            <p:cNvPr id="70" name="Left-Right Arrow 69">
              <a:extLst>
                <a:ext uri="{FF2B5EF4-FFF2-40B4-BE49-F238E27FC236}">
                  <a16:creationId xmlns:a16="http://schemas.microsoft.com/office/drawing/2014/main" id="{EFC427D1-7565-B243-9095-C299261A6B96}"/>
                </a:ext>
              </a:extLst>
            </p:cNvPr>
            <p:cNvSpPr/>
            <p:nvPr/>
          </p:nvSpPr>
          <p:spPr>
            <a:xfrm>
              <a:off x="3656006" y="206897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FC56C8-8076-2149-BA67-25674DD95028}"/>
              </a:ext>
            </a:extLst>
          </p:cNvPr>
          <p:cNvGrpSpPr/>
          <p:nvPr/>
        </p:nvGrpSpPr>
        <p:grpSpPr>
          <a:xfrm>
            <a:off x="2764390" y="3397065"/>
            <a:ext cx="2561416" cy="649338"/>
            <a:chOff x="2072521" y="2548587"/>
            <a:chExt cx="1921655" cy="487154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158CF1CF-CD5F-2A4E-A30B-DA2533BF2746}"/>
                </a:ext>
              </a:extLst>
            </p:cNvPr>
            <p:cNvSpPr txBox="1"/>
            <p:nvPr/>
          </p:nvSpPr>
          <p:spPr>
            <a:xfrm>
              <a:off x="2711931" y="2597233"/>
              <a:ext cx="1282245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SOUTH SUDAN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2C3744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0BA2228-C6F5-294B-B63A-2833C31DD733}"/>
                </a:ext>
              </a:extLst>
            </p:cNvPr>
            <p:cNvGrpSpPr/>
            <p:nvPr/>
          </p:nvGrpSpPr>
          <p:grpSpPr>
            <a:xfrm>
              <a:off x="2072521" y="2548587"/>
              <a:ext cx="617085" cy="460827"/>
              <a:chOff x="550901" y="1468990"/>
              <a:chExt cx="723816" cy="540532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1AD79811-0700-0342-B27C-B14DFAF62AAB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70AAB6F-7FAF-8144-9AAF-903B7E128762}"/>
                  </a:ext>
                </a:extLst>
              </p:cNvPr>
              <p:cNvSpPr txBox="1"/>
              <p:nvPr/>
            </p:nvSpPr>
            <p:spPr>
              <a:xfrm>
                <a:off x="550901" y="1505840"/>
                <a:ext cx="723816" cy="442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6" b="1" spc="-200" dirty="0">
                    <a:solidFill>
                      <a:schemeClr val="bg1"/>
                    </a:solidFill>
                    <a:ea typeface="Roboto" panose="02000000000000000000" pitchFamily="2" charset="0"/>
                    <a:cs typeface="Arial" panose="020B0604020202020204" pitchFamily="34" charset="0"/>
                  </a:rPr>
                  <a:t>161</a:t>
                </a:r>
              </a:p>
            </p:txBody>
          </p:sp>
        </p:grpSp>
        <p:sp>
          <p:nvSpPr>
            <p:cNvPr id="71" name="Left-Right Arrow 70">
              <a:extLst>
                <a:ext uri="{FF2B5EF4-FFF2-40B4-BE49-F238E27FC236}">
                  <a16:creationId xmlns:a16="http://schemas.microsoft.com/office/drawing/2014/main" id="{C3ECE378-A797-8F42-BD1E-55FDB89ACB7C}"/>
                </a:ext>
              </a:extLst>
            </p:cNvPr>
            <p:cNvSpPr/>
            <p:nvPr/>
          </p:nvSpPr>
          <p:spPr>
            <a:xfrm>
              <a:off x="3663501" y="2860760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525C44-187E-F940-A44C-942326CD6347}"/>
              </a:ext>
            </a:extLst>
          </p:cNvPr>
          <p:cNvGrpSpPr/>
          <p:nvPr/>
        </p:nvGrpSpPr>
        <p:grpSpPr>
          <a:xfrm>
            <a:off x="2749334" y="4341196"/>
            <a:ext cx="2615716" cy="871283"/>
            <a:chOff x="2061226" y="3256907"/>
            <a:chExt cx="1962393" cy="653665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C9EA2EC3-449E-574B-8725-3CF807FDFE60}"/>
                </a:ext>
              </a:extLst>
            </p:cNvPr>
            <p:cNvSpPr txBox="1"/>
            <p:nvPr/>
          </p:nvSpPr>
          <p:spPr>
            <a:xfrm>
              <a:off x="2711932" y="3287436"/>
              <a:ext cx="1311687" cy="623136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CENTRAL AFRICAN</a:t>
              </a:r>
            </a:p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REPUBLIC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0D680B44-D567-B742-9B28-B45C55896CA8}"/>
                </a:ext>
              </a:extLst>
            </p:cNvPr>
            <p:cNvSpPr/>
            <p:nvPr/>
          </p:nvSpPr>
          <p:spPr>
            <a:xfrm>
              <a:off x="2155802" y="32569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33D4D4C5-EA2B-7142-8294-89AE1432BBAB}"/>
                </a:ext>
              </a:extLst>
            </p:cNvPr>
            <p:cNvSpPr txBox="1"/>
            <p:nvPr/>
          </p:nvSpPr>
          <p:spPr>
            <a:xfrm>
              <a:off x="2061226" y="3286038"/>
              <a:ext cx="614933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160</a:t>
              </a:r>
            </a:p>
          </p:txBody>
        </p:sp>
        <p:sp>
          <p:nvSpPr>
            <p:cNvPr id="72" name="Left-Right Arrow 71">
              <a:extLst>
                <a:ext uri="{FF2B5EF4-FFF2-40B4-BE49-F238E27FC236}">
                  <a16:creationId xmlns:a16="http://schemas.microsoft.com/office/drawing/2014/main" id="{3A41D39B-86DC-9A48-A37A-C598B1D70DA5}"/>
                </a:ext>
              </a:extLst>
            </p:cNvPr>
            <p:cNvSpPr/>
            <p:nvPr/>
          </p:nvSpPr>
          <p:spPr>
            <a:xfrm>
              <a:off x="3656006" y="3557577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5352D5-7633-594F-BEC6-8639F141D926}"/>
              </a:ext>
            </a:extLst>
          </p:cNvPr>
          <p:cNvGrpSpPr/>
          <p:nvPr/>
        </p:nvGrpSpPr>
        <p:grpSpPr>
          <a:xfrm>
            <a:off x="2722447" y="5308639"/>
            <a:ext cx="2718249" cy="630164"/>
            <a:chOff x="2041054" y="3982708"/>
            <a:chExt cx="2039316" cy="472769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ABF2B51-E608-0241-9226-7AD322067B33}"/>
                </a:ext>
              </a:extLst>
            </p:cNvPr>
            <p:cNvSpPr txBox="1"/>
            <p:nvPr/>
          </p:nvSpPr>
          <p:spPr>
            <a:xfrm>
              <a:off x="2715129" y="4016969"/>
              <a:ext cx="1365241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CHAD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C62971CF-8269-184A-98FC-2C34F1F91DE3}"/>
                </a:ext>
              </a:extLst>
            </p:cNvPr>
            <p:cNvSpPr/>
            <p:nvPr/>
          </p:nvSpPr>
          <p:spPr>
            <a:xfrm>
              <a:off x="2155802" y="398270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5B1AFDD8-8D85-B240-92C6-BEC6EEEF2809}"/>
                </a:ext>
              </a:extLst>
            </p:cNvPr>
            <p:cNvSpPr txBox="1"/>
            <p:nvPr/>
          </p:nvSpPr>
          <p:spPr>
            <a:xfrm>
              <a:off x="2041054" y="4019689"/>
              <a:ext cx="651881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9E7B0C-C06E-8B4F-A2A6-916293F146DA}"/>
              </a:ext>
            </a:extLst>
          </p:cNvPr>
          <p:cNvGrpSpPr/>
          <p:nvPr/>
        </p:nvGrpSpPr>
        <p:grpSpPr>
          <a:xfrm>
            <a:off x="5548351" y="3391014"/>
            <a:ext cx="2579025" cy="649338"/>
            <a:chOff x="4161136" y="2428880"/>
            <a:chExt cx="1934866" cy="487154"/>
          </a:xfrm>
        </p:grpSpPr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08A98570-D6E8-994F-8FC7-52401466EF19}"/>
                </a:ext>
              </a:extLst>
            </p:cNvPr>
            <p:cNvSpPr txBox="1"/>
            <p:nvPr/>
          </p:nvSpPr>
          <p:spPr>
            <a:xfrm>
              <a:off x="4811612" y="2477526"/>
              <a:ext cx="1284390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SYRIA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dirty="0">
                <a:solidFill>
                  <a:srgbClr val="C00000"/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B5FD0BA-B1A0-7A44-A72C-64C3EE642B5A}"/>
                </a:ext>
              </a:extLst>
            </p:cNvPr>
            <p:cNvSpPr/>
            <p:nvPr/>
          </p:nvSpPr>
          <p:spPr>
            <a:xfrm>
              <a:off x="4252284" y="2428880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EFD14741-74F1-3141-AE1D-4C4A64FDD602}"/>
                </a:ext>
              </a:extLst>
            </p:cNvPr>
            <p:cNvSpPr txBox="1"/>
            <p:nvPr/>
          </p:nvSpPr>
          <p:spPr>
            <a:xfrm>
              <a:off x="4161136" y="2459137"/>
              <a:ext cx="617556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9DB76A-0D17-E345-B9DA-28D6D9039CA1}"/>
              </a:ext>
            </a:extLst>
          </p:cNvPr>
          <p:cNvGrpSpPr/>
          <p:nvPr/>
        </p:nvGrpSpPr>
        <p:grpSpPr>
          <a:xfrm>
            <a:off x="5517715" y="4347070"/>
            <a:ext cx="2609660" cy="625190"/>
            <a:chOff x="4138153" y="3261307"/>
            <a:chExt cx="1957848" cy="469037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96F293C-A344-F746-830C-AD6B6C469524}"/>
                </a:ext>
              </a:extLst>
            </p:cNvPr>
            <p:cNvSpPr txBox="1"/>
            <p:nvPr/>
          </p:nvSpPr>
          <p:spPr>
            <a:xfrm>
              <a:off x="4808517" y="3291836"/>
              <a:ext cx="1287484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SUDAN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 </a:t>
              </a:r>
              <a:r>
                <a:rPr lang="en-AU" sz="1599" b="1" dirty="0">
                  <a:solidFill>
                    <a:srgbClr val="55C1AA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3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B17D3D45-CF55-0D47-8B08-9CDC32CA7070}"/>
                </a:ext>
              </a:extLst>
            </p:cNvPr>
            <p:cNvSpPr/>
            <p:nvPr/>
          </p:nvSpPr>
          <p:spPr>
            <a:xfrm>
              <a:off x="4252284" y="3261307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6E0EF04-65FA-3042-919F-02FC99C386E5}"/>
                </a:ext>
              </a:extLst>
            </p:cNvPr>
            <p:cNvSpPr txBox="1"/>
            <p:nvPr/>
          </p:nvSpPr>
          <p:spPr>
            <a:xfrm>
              <a:off x="4138153" y="3296373"/>
              <a:ext cx="653987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A0B98-A2AF-BB44-885D-B7A35F4FE46C}"/>
              </a:ext>
            </a:extLst>
          </p:cNvPr>
          <p:cNvGrpSpPr/>
          <p:nvPr/>
        </p:nvGrpSpPr>
        <p:grpSpPr>
          <a:xfrm>
            <a:off x="5542407" y="5301630"/>
            <a:ext cx="2402092" cy="643555"/>
            <a:chOff x="4156676" y="3977448"/>
            <a:chExt cx="1802125" cy="48281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066DD24-D048-F240-AD5D-606F2C2AFF8A}"/>
                </a:ext>
              </a:extLst>
            </p:cNvPr>
            <p:cNvSpPr/>
            <p:nvPr/>
          </p:nvSpPr>
          <p:spPr>
            <a:xfrm>
              <a:off x="4252284" y="3977448"/>
              <a:ext cx="460827" cy="46082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E7F3D27-8059-7B45-92C0-42C454431244}"/>
                </a:ext>
              </a:extLst>
            </p:cNvPr>
            <p:cNvSpPr txBox="1"/>
            <p:nvPr/>
          </p:nvSpPr>
          <p:spPr>
            <a:xfrm>
              <a:off x="4808515" y="4021755"/>
              <a:ext cx="1150286" cy="438508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US" sz="1599" b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AFGHANISTAN</a:t>
              </a:r>
            </a:p>
            <a:p>
              <a:r>
                <a:rPr lang="en-US" sz="1599" i="1" dirty="0">
                  <a:solidFill>
                    <a:schemeClr val="accent6">
                      <a:lumMod val="10000"/>
                    </a:schemeClr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Rank change:</a:t>
              </a:r>
              <a:endParaRPr lang="en-US" sz="1599" b="1" dirty="0">
                <a:solidFill>
                  <a:schemeClr val="accent6">
                    <a:lumMod val="75000"/>
                  </a:schemeClr>
                </a:solidFill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748F1CD-3980-634B-8C07-BF3975F61ADA}"/>
                </a:ext>
              </a:extLst>
            </p:cNvPr>
            <p:cNvSpPr txBox="1"/>
            <p:nvPr/>
          </p:nvSpPr>
          <p:spPr>
            <a:xfrm>
              <a:off x="4156676" y="4008210"/>
              <a:ext cx="618220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6" b="1" spc="-200" dirty="0">
                  <a:solidFill>
                    <a:schemeClr val="bg1"/>
                  </a:solidFill>
                  <a:ea typeface="Roboto" panose="02000000000000000000" pitchFamily="2" charset="0"/>
                  <a:cs typeface="Arial" panose="020B0604020202020204" pitchFamily="34" charset="0"/>
                </a:rPr>
                <a:t>154</a:t>
              </a:r>
            </a:p>
          </p:txBody>
        </p:sp>
        <p:sp>
          <p:nvSpPr>
            <p:cNvPr id="76" name="Left-Right Arrow 75">
              <a:extLst>
                <a:ext uri="{FF2B5EF4-FFF2-40B4-BE49-F238E27FC236}">
                  <a16:creationId xmlns:a16="http://schemas.microsoft.com/office/drawing/2014/main" id="{0FF96D53-1C08-D349-B228-F2564D470AB2}"/>
                </a:ext>
              </a:extLst>
            </p:cNvPr>
            <p:cNvSpPr/>
            <p:nvPr/>
          </p:nvSpPr>
          <p:spPr>
            <a:xfrm>
              <a:off x="5754149" y="4280493"/>
              <a:ext cx="204652" cy="104763"/>
            </a:xfrm>
            <a:prstGeom prst="left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55" name="Left-Right Arrow 54">
            <a:extLst>
              <a:ext uri="{FF2B5EF4-FFF2-40B4-BE49-F238E27FC236}">
                <a16:creationId xmlns:a16="http://schemas.microsoft.com/office/drawing/2014/main" id="{3A41D39B-86DC-9A48-A37A-C598B1D70DA5}"/>
              </a:ext>
            </a:extLst>
          </p:cNvPr>
          <p:cNvSpPr/>
          <p:nvPr/>
        </p:nvSpPr>
        <p:spPr>
          <a:xfrm>
            <a:off x="4875051" y="5698501"/>
            <a:ext cx="272785" cy="13964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0" name="Up Arrow 59">
            <a:extLst>
              <a:ext uri="{FF2B5EF4-FFF2-40B4-BE49-F238E27FC236}">
                <a16:creationId xmlns:a16="http://schemas.microsoft.com/office/drawing/2014/main" id="{67BA481C-3D3B-DA46-A378-B3963B2AB5F9}"/>
              </a:ext>
            </a:extLst>
          </p:cNvPr>
          <p:cNvSpPr/>
          <p:nvPr/>
        </p:nvSpPr>
        <p:spPr>
          <a:xfrm>
            <a:off x="7790229" y="2785110"/>
            <a:ext cx="169706" cy="204915"/>
          </a:xfrm>
          <a:prstGeom prst="upArrow">
            <a:avLst/>
          </a:prstGeom>
          <a:solidFill>
            <a:srgbClr val="55C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1" name="Up Arrow 60">
            <a:extLst>
              <a:ext uri="{FF2B5EF4-FFF2-40B4-BE49-F238E27FC236}">
                <a16:creationId xmlns:a16="http://schemas.microsoft.com/office/drawing/2014/main" id="{C74EB5CE-4499-9747-A2F3-8711415A972F}"/>
              </a:ext>
            </a:extLst>
          </p:cNvPr>
          <p:cNvSpPr/>
          <p:nvPr/>
        </p:nvSpPr>
        <p:spPr>
          <a:xfrm rot="10800000">
            <a:off x="7790229" y="1928284"/>
            <a:ext cx="169706" cy="204915"/>
          </a:xfrm>
          <a:prstGeom prst="upArrow">
            <a:avLst/>
          </a:prstGeom>
          <a:solidFill>
            <a:srgbClr val="DA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2" name="Up Arrow 61">
            <a:extLst>
              <a:ext uri="{FF2B5EF4-FFF2-40B4-BE49-F238E27FC236}">
                <a16:creationId xmlns:a16="http://schemas.microsoft.com/office/drawing/2014/main" id="{67BA481C-3D3B-DA46-A378-B3963B2AB5F9}"/>
              </a:ext>
            </a:extLst>
          </p:cNvPr>
          <p:cNvSpPr/>
          <p:nvPr/>
        </p:nvSpPr>
        <p:spPr>
          <a:xfrm>
            <a:off x="7778972" y="4690974"/>
            <a:ext cx="169706" cy="204915"/>
          </a:xfrm>
          <a:prstGeom prst="upArrow">
            <a:avLst/>
          </a:prstGeom>
          <a:solidFill>
            <a:srgbClr val="55C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3" name="Left-Right Arrow 62">
            <a:extLst>
              <a:ext uri="{FF2B5EF4-FFF2-40B4-BE49-F238E27FC236}">
                <a16:creationId xmlns:a16="http://schemas.microsoft.com/office/drawing/2014/main" id="{0FF96D53-1C08-D349-B228-F2564D470AB2}"/>
              </a:ext>
            </a:extLst>
          </p:cNvPr>
          <p:cNvSpPr/>
          <p:nvPr/>
        </p:nvSpPr>
        <p:spPr>
          <a:xfrm>
            <a:off x="7653836" y="3815712"/>
            <a:ext cx="272785" cy="139641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1861240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3C0E36C8-3C29-3C4C-B8F3-212D9AA3F287}"/>
              </a:ext>
            </a:extLst>
          </p:cNvPr>
          <p:cNvSpPr txBox="1"/>
          <p:nvPr/>
        </p:nvSpPr>
        <p:spPr>
          <a:xfrm>
            <a:off x="225110" y="264682"/>
            <a:ext cx="9833289" cy="802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the attitudes, institutions and structures of Positive Peace, 2009–2018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DCB32F-AC2D-FC42-9434-E227ACB1A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6430"/>
          <a:stretch/>
        </p:blipFill>
        <p:spPr>
          <a:xfrm>
            <a:off x="3285367" y="2043723"/>
            <a:ext cx="8410913" cy="41910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13" y="1021541"/>
            <a:ext cx="9499288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improvement in the PPI since 2009 was largely driven by structural improvements. Institutional functioning has remained broadly the same over the period while attitudes have deteriorated.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FAFAB6-5728-1540-9E95-CD843103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0"/>
          <a:stretch/>
        </p:blipFill>
        <p:spPr>
          <a:xfrm>
            <a:off x="1881" y="2897529"/>
            <a:ext cx="3440850" cy="396047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E9A4CF7-AA37-5345-8B30-2175C70C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6430"/>
          <a:stretch/>
        </p:blipFill>
        <p:spPr>
          <a:xfrm>
            <a:off x="3285367" y="2043723"/>
            <a:ext cx="8410913" cy="41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9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58"/>
          <p:cNvSpPr txBox="1"/>
          <p:nvPr/>
        </p:nvSpPr>
        <p:spPr>
          <a:xfrm>
            <a:off x="238774" y="459562"/>
            <a:ext cx="11521724" cy="65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endParaRPr sz="3199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551" y="603450"/>
            <a:ext cx="10177749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of the eight Pillars have improved since 2009, with Low Levels of Corruption showing a 1.9 per cent deterioration over the period.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E6F5D3A8-5BB8-3F45-BC0F-B9C7EDAC3ADC}"/>
              </a:ext>
            </a:extLst>
          </p:cNvPr>
          <p:cNvSpPr txBox="1"/>
          <p:nvPr/>
        </p:nvSpPr>
        <p:spPr>
          <a:xfrm>
            <a:off x="225111" y="219539"/>
            <a:ext cx="9380650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Positive Peace, 2009</a:t>
            </a:r>
            <a:r>
              <a:rPr lang="en-AU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2018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D969AD-CCED-2447-BE72-76462F88D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6036"/>
          <a:stretch/>
        </p:blipFill>
        <p:spPr>
          <a:xfrm>
            <a:off x="762000" y="1356582"/>
            <a:ext cx="9512300" cy="47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9505" y="631635"/>
            <a:ext cx="10829219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America is the only region that did not improve in Positive Peace between 2009 and 2018, driven by a deterioration in Positive Peace in the United States.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0D3098DB-A7E7-7C48-B34E-E1040772FA0E}"/>
              </a:ext>
            </a:extLst>
          </p:cNvPr>
          <p:cNvSpPr txBox="1"/>
          <p:nvPr/>
        </p:nvSpPr>
        <p:spPr>
          <a:xfrm>
            <a:off x="225111" y="264683"/>
            <a:ext cx="9791725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US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average regional scores, 2009-2018</a:t>
            </a: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ECEAA005-92A9-824D-8C12-5E8EBAA2E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277"/>
          <a:stretch/>
        </p:blipFill>
        <p:spPr>
          <a:xfrm>
            <a:off x="546536" y="1402080"/>
            <a:ext cx="10152558" cy="47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9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922" y="631635"/>
            <a:ext cx="10434957" cy="58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using the Internet indicator 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 the largest improvement, while the </a:t>
            </a:r>
            <a:r>
              <a:rPr lang="en-AU" sz="1599" i="1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of Information </a:t>
            </a:r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Factionalised Elites indicators 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 the largest deteriorations. 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154AE557-E449-3541-B64D-B302700F3829}"/>
              </a:ext>
            </a:extLst>
          </p:cNvPr>
          <p:cNvSpPr txBox="1"/>
          <p:nvPr/>
        </p:nvSpPr>
        <p:spPr>
          <a:xfrm>
            <a:off x="225111" y="264683"/>
            <a:ext cx="1000134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PPI indicators, 2009–2018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F057506-DC82-D44B-B486-C4C392398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7081"/>
          <a:stretch/>
        </p:blipFill>
        <p:spPr>
          <a:xfrm>
            <a:off x="1154680" y="1364875"/>
            <a:ext cx="9170419" cy="49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9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C95C4567-88F6-FA4A-B3F0-A8A009508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6149"/>
          <a:stretch/>
        </p:blipFill>
        <p:spPr>
          <a:xfrm>
            <a:off x="984312" y="1607846"/>
            <a:ext cx="9937688" cy="4589753"/>
          </a:xfrm>
          <a:prstGeom prst="rect">
            <a:avLst/>
          </a:prstGeom>
        </p:spPr>
      </p:pic>
      <p:sp>
        <p:nvSpPr>
          <p:cNvPr id="19" name="Google Shape;2296;p333">
            <a:extLst>
              <a:ext uri="{FF2B5EF4-FFF2-40B4-BE49-F238E27FC236}">
                <a16:creationId xmlns:a16="http://schemas.microsoft.com/office/drawing/2014/main" id="{3FCA1C47-7F45-4B4A-B079-9A1A750790F8}"/>
              </a:ext>
            </a:extLst>
          </p:cNvPr>
          <p:cNvSpPr txBox="1"/>
          <p:nvPr/>
        </p:nvSpPr>
        <p:spPr>
          <a:xfrm>
            <a:off x="225111" y="208252"/>
            <a:ext cx="10011089" cy="88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Changes in attitudes, institutions and structures in the PPI, United States, 2009–2018</a:t>
            </a:r>
            <a:endParaRPr lang="en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111" y="1092199"/>
            <a:ext cx="10734989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deteriorated in the US from 2015 on the back of poorer scores for institutional and attitude indicators.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37B1C-CA7B-E94A-A623-FAC756B1CE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6149"/>
          <a:stretch/>
        </p:blipFill>
        <p:spPr>
          <a:xfrm>
            <a:off x="984312" y="1607846"/>
            <a:ext cx="9937688" cy="45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8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442B052-8261-C449-A5FC-343D92CDE979}"/>
              </a:ext>
            </a:extLst>
          </p:cNvPr>
          <p:cNvSpPr txBox="1"/>
          <p:nvPr/>
        </p:nvSpPr>
        <p:spPr>
          <a:xfrm>
            <a:off x="225111" y="264682"/>
            <a:ext cx="8893490" cy="56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Positive Peace indicators, United States, 2009–2018</a:t>
            </a:r>
            <a:endParaRPr lang="en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3D5AF2-2E07-7A44-9717-64C8405BB925}"/>
              </a:ext>
            </a:extLst>
          </p:cNvPr>
          <p:cNvSpPr txBox="1"/>
          <p:nvPr/>
        </p:nvSpPr>
        <p:spPr>
          <a:xfrm>
            <a:off x="240993" y="1188100"/>
            <a:ext cx="11112401" cy="2460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deteriorated in the US from 2015 because of worsening indicators in the </a:t>
            </a:r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Attitudes and Institutions 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D641DBC-02BE-054A-9242-A92C08279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6353"/>
          <a:stretch/>
        </p:blipFill>
        <p:spPr>
          <a:xfrm>
            <a:off x="762000" y="1733293"/>
            <a:ext cx="10109200" cy="46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08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E4BFB7-32F0-5244-A21E-7492BC8A9853}"/>
              </a:ext>
            </a:extLst>
          </p:cNvPr>
          <p:cNvGrpSpPr/>
          <p:nvPr/>
        </p:nvGrpSpPr>
        <p:grpSpPr>
          <a:xfrm>
            <a:off x="417003" y="2085339"/>
            <a:ext cx="1633982" cy="3622029"/>
            <a:chOff x="311437" y="1564487"/>
            <a:chExt cx="1225865" cy="2717360"/>
          </a:xfrm>
        </p:grpSpPr>
        <p:pic>
          <p:nvPicPr>
            <p:cNvPr id="21" name="Google Shape;2288;p333">
              <a:extLst>
                <a:ext uri="{FF2B5EF4-FFF2-40B4-BE49-F238E27FC236}">
                  <a16:creationId xmlns:a16="http://schemas.microsoft.com/office/drawing/2014/main" id="{B29FEA5B-60A9-0047-8746-02276AF3C96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4209"/>
            <a:stretch/>
          </p:blipFill>
          <p:spPr>
            <a:xfrm>
              <a:off x="311437" y="1564487"/>
              <a:ext cx="1225864" cy="2289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93;p333">
              <a:extLst>
                <a:ext uri="{FF2B5EF4-FFF2-40B4-BE49-F238E27FC236}">
                  <a16:creationId xmlns:a16="http://schemas.microsoft.com/office/drawing/2014/main" id="{BE6C5F68-AD35-F943-B1D9-CDC310DCB05A}"/>
                </a:ext>
              </a:extLst>
            </p:cNvPr>
            <p:cNvSpPr txBox="1"/>
            <p:nvPr/>
          </p:nvSpPr>
          <p:spPr>
            <a:xfrm>
              <a:off x="311437" y="3945904"/>
              <a:ext cx="1225864" cy="21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SYDNEY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294;p333">
              <a:extLst>
                <a:ext uri="{FF2B5EF4-FFF2-40B4-BE49-F238E27FC236}">
                  <a16:creationId xmlns:a16="http://schemas.microsoft.com/office/drawing/2014/main" id="{6784795F-4B2E-9441-876B-8EC4B9AD9882}"/>
                </a:ext>
              </a:extLst>
            </p:cNvPr>
            <p:cNvSpPr txBox="1"/>
            <p:nvPr/>
          </p:nvSpPr>
          <p:spPr>
            <a:xfrm>
              <a:off x="311438" y="4099558"/>
              <a:ext cx="1225864" cy="182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Australia 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E5CEA09-145B-BD44-ACBD-EEA0E2D11834}"/>
              </a:ext>
            </a:extLst>
          </p:cNvPr>
          <p:cNvGrpSpPr/>
          <p:nvPr/>
        </p:nvGrpSpPr>
        <p:grpSpPr>
          <a:xfrm>
            <a:off x="8011947" y="2085309"/>
            <a:ext cx="1644315" cy="3628641"/>
            <a:chOff x="6009403" y="1564464"/>
            <a:chExt cx="1233617" cy="2722321"/>
          </a:xfrm>
        </p:grpSpPr>
        <p:sp>
          <p:nvSpPr>
            <p:cNvPr id="35" name="Google Shape;2303;p333">
              <a:extLst>
                <a:ext uri="{FF2B5EF4-FFF2-40B4-BE49-F238E27FC236}">
                  <a16:creationId xmlns:a16="http://schemas.microsoft.com/office/drawing/2014/main" id="{20952AB0-73C3-954B-807C-170604A3DFB3}"/>
                </a:ext>
              </a:extLst>
            </p:cNvPr>
            <p:cNvSpPr txBox="1"/>
            <p:nvPr/>
          </p:nvSpPr>
          <p:spPr>
            <a:xfrm>
              <a:off x="6009404" y="3945904"/>
              <a:ext cx="1233616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 CITY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304;p333">
              <a:extLst>
                <a:ext uri="{FF2B5EF4-FFF2-40B4-BE49-F238E27FC236}">
                  <a16:creationId xmlns:a16="http://schemas.microsoft.com/office/drawing/2014/main" id="{CAA10C8A-528F-7D4C-891C-07BEA13F9E3A}"/>
                </a:ext>
              </a:extLst>
            </p:cNvPr>
            <p:cNvSpPr txBox="1"/>
            <p:nvPr/>
          </p:nvSpPr>
          <p:spPr>
            <a:xfrm>
              <a:off x="6009403" y="4094619"/>
              <a:ext cx="1233616" cy="192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Mexico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oogle Shape;2306;p333">
              <a:extLst>
                <a:ext uri="{FF2B5EF4-FFF2-40B4-BE49-F238E27FC236}">
                  <a16:creationId xmlns:a16="http://schemas.microsoft.com/office/drawing/2014/main" id="{1056F4CA-5545-3E44-984C-5E0FA60FFF3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3667"/>
            <a:stretch/>
          </p:blipFill>
          <p:spPr>
            <a:xfrm>
              <a:off x="6009405" y="1564464"/>
              <a:ext cx="1233614" cy="22899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081D338-B7CF-1449-B5B0-7C8858954718}"/>
              </a:ext>
            </a:extLst>
          </p:cNvPr>
          <p:cNvGrpSpPr/>
          <p:nvPr/>
        </p:nvGrpSpPr>
        <p:grpSpPr>
          <a:xfrm>
            <a:off x="4202587" y="2085331"/>
            <a:ext cx="1666120" cy="3622910"/>
            <a:chOff x="3151502" y="1564481"/>
            <a:chExt cx="1249976" cy="2718021"/>
          </a:xfrm>
        </p:grpSpPr>
        <p:sp>
          <p:nvSpPr>
            <p:cNvPr id="31" name="Google Shape;2299;p333">
              <a:extLst>
                <a:ext uri="{FF2B5EF4-FFF2-40B4-BE49-F238E27FC236}">
                  <a16:creationId xmlns:a16="http://schemas.microsoft.com/office/drawing/2014/main" id="{8B20C157-B134-0148-94A3-DA75E0526EEF}"/>
                </a:ext>
              </a:extLst>
            </p:cNvPr>
            <p:cNvSpPr txBox="1"/>
            <p:nvPr/>
          </p:nvSpPr>
          <p:spPr>
            <a:xfrm>
              <a:off x="3151502" y="3945904"/>
              <a:ext cx="1249976" cy="214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BRUSSELS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300;p333">
              <a:extLst>
                <a:ext uri="{FF2B5EF4-FFF2-40B4-BE49-F238E27FC236}">
                  <a16:creationId xmlns:a16="http://schemas.microsoft.com/office/drawing/2014/main" id="{35C6460F-9665-1842-9F96-EFDB42CF23C9}"/>
                </a:ext>
              </a:extLst>
            </p:cNvPr>
            <p:cNvSpPr txBox="1"/>
            <p:nvPr/>
          </p:nvSpPr>
          <p:spPr>
            <a:xfrm>
              <a:off x="3151502" y="4098902"/>
              <a:ext cx="1249975" cy="1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Belgium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oogle Shape;2307;p333">
              <a:extLst>
                <a:ext uri="{FF2B5EF4-FFF2-40B4-BE49-F238E27FC236}">
                  <a16:creationId xmlns:a16="http://schemas.microsoft.com/office/drawing/2014/main" id="{27BDEA67-3F4C-A14A-A8E4-F6EAB874E90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r="12522"/>
            <a:stretch/>
          </p:blipFill>
          <p:spPr>
            <a:xfrm>
              <a:off x="3151502" y="1564481"/>
              <a:ext cx="1249975" cy="22898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9337EE-1053-644D-8F74-CB5C830D86E8}"/>
              </a:ext>
            </a:extLst>
          </p:cNvPr>
          <p:cNvGrpSpPr/>
          <p:nvPr/>
        </p:nvGrpSpPr>
        <p:grpSpPr>
          <a:xfrm>
            <a:off x="6115769" y="2085323"/>
            <a:ext cx="1649116" cy="3607833"/>
            <a:chOff x="4586831" y="1564475"/>
            <a:chExt cx="1237219" cy="2706710"/>
          </a:xfrm>
        </p:grpSpPr>
        <p:sp>
          <p:nvSpPr>
            <p:cNvPr id="33" name="Google Shape;2301;p333">
              <a:extLst>
                <a:ext uri="{FF2B5EF4-FFF2-40B4-BE49-F238E27FC236}">
                  <a16:creationId xmlns:a16="http://schemas.microsoft.com/office/drawing/2014/main" id="{3D8F2BBE-8C37-BD4B-9731-C0C3882BA30E}"/>
                </a:ext>
              </a:extLst>
            </p:cNvPr>
            <p:cNvSpPr txBox="1"/>
            <p:nvPr/>
          </p:nvSpPr>
          <p:spPr>
            <a:xfrm>
              <a:off x="4586831" y="3947106"/>
              <a:ext cx="1237219" cy="213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HAGUE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302;p333">
              <a:extLst>
                <a:ext uri="{FF2B5EF4-FFF2-40B4-BE49-F238E27FC236}">
                  <a16:creationId xmlns:a16="http://schemas.microsoft.com/office/drawing/2014/main" id="{C431B2DA-DFA1-AD40-A5BB-FE6DD77E23D3}"/>
                </a:ext>
              </a:extLst>
            </p:cNvPr>
            <p:cNvSpPr txBox="1"/>
            <p:nvPr/>
          </p:nvSpPr>
          <p:spPr>
            <a:xfrm>
              <a:off x="4586832" y="4110219"/>
              <a:ext cx="1237218" cy="1609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Netherlands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Google Shape;2308;p333">
              <a:extLst>
                <a:ext uri="{FF2B5EF4-FFF2-40B4-BE49-F238E27FC236}">
                  <a16:creationId xmlns:a16="http://schemas.microsoft.com/office/drawing/2014/main" id="{79F2D09D-F63B-B241-B33E-E13E90E352C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r="13414"/>
            <a:stretch/>
          </p:blipFill>
          <p:spPr>
            <a:xfrm>
              <a:off x="4586832" y="1564475"/>
              <a:ext cx="1237218" cy="22898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11399-D0C8-7A40-B686-868242D134D3}"/>
              </a:ext>
            </a:extLst>
          </p:cNvPr>
          <p:cNvGrpSpPr/>
          <p:nvPr/>
        </p:nvGrpSpPr>
        <p:grpSpPr>
          <a:xfrm>
            <a:off x="2270643" y="2085291"/>
            <a:ext cx="1684881" cy="3606992"/>
            <a:chOff x="1702096" y="1564451"/>
            <a:chExt cx="1264051" cy="2706079"/>
          </a:xfrm>
        </p:grpSpPr>
        <p:sp>
          <p:nvSpPr>
            <p:cNvPr id="29" name="Google Shape;2297;p333">
              <a:extLst>
                <a:ext uri="{FF2B5EF4-FFF2-40B4-BE49-F238E27FC236}">
                  <a16:creationId xmlns:a16="http://schemas.microsoft.com/office/drawing/2014/main" id="{C0740169-0AA1-A14E-9706-EE58182D1FD5}"/>
                </a:ext>
              </a:extLst>
            </p:cNvPr>
            <p:cNvSpPr txBox="1"/>
            <p:nvPr/>
          </p:nvSpPr>
          <p:spPr>
            <a:xfrm>
              <a:off x="1722656" y="3945904"/>
              <a:ext cx="1243491" cy="2060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YORK 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298;p333">
              <a:extLst>
                <a:ext uri="{FF2B5EF4-FFF2-40B4-BE49-F238E27FC236}">
                  <a16:creationId xmlns:a16="http://schemas.microsoft.com/office/drawing/2014/main" id="{EA866B51-A966-9847-B22B-6242E3DE4B6F}"/>
                </a:ext>
              </a:extLst>
            </p:cNvPr>
            <p:cNvSpPr txBox="1"/>
            <p:nvPr/>
          </p:nvSpPr>
          <p:spPr>
            <a:xfrm>
              <a:off x="1702096" y="4110875"/>
              <a:ext cx="1264051" cy="1596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USA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0" name="Google Shape;2309;p333">
              <a:extLst>
                <a:ext uri="{FF2B5EF4-FFF2-40B4-BE49-F238E27FC236}">
                  <a16:creationId xmlns:a16="http://schemas.microsoft.com/office/drawing/2014/main" id="{54E7F0CF-7DD8-D24C-8E2C-A02AC586953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12975"/>
            <a:stretch/>
          </p:blipFill>
          <p:spPr>
            <a:xfrm>
              <a:off x="1722656" y="1564451"/>
              <a:ext cx="1243491" cy="228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D6357E8-96D6-6A41-B11E-9D76D74E4C17}"/>
              </a:ext>
            </a:extLst>
          </p:cNvPr>
          <p:cNvGrpSpPr/>
          <p:nvPr/>
        </p:nvGrpSpPr>
        <p:grpSpPr>
          <a:xfrm>
            <a:off x="9903324" y="2085291"/>
            <a:ext cx="1643446" cy="3638034"/>
            <a:chOff x="7428374" y="1564451"/>
            <a:chExt cx="1232965" cy="272936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35CDD31-4262-C547-9C3B-43D1C129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2" r="36277"/>
            <a:stretch/>
          </p:blipFill>
          <p:spPr>
            <a:xfrm>
              <a:off x="7428374" y="1564451"/>
              <a:ext cx="1232965" cy="2291119"/>
            </a:xfrm>
            <a:prstGeom prst="rect">
              <a:avLst/>
            </a:prstGeom>
          </p:spPr>
        </p:pic>
        <p:sp>
          <p:nvSpPr>
            <p:cNvPr id="42" name="Google Shape;2303;p333">
              <a:extLst>
                <a:ext uri="{FF2B5EF4-FFF2-40B4-BE49-F238E27FC236}">
                  <a16:creationId xmlns:a16="http://schemas.microsoft.com/office/drawing/2014/main" id="{7DED04A6-C1F4-B04C-B44F-7DADFF447E73}"/>
                </a:ext>
              </a:extLst>
            </p:cNvPr>
            <p:cNvSpPr txBox="1"/>
            <p:nvPr/>
          </p:nvSpPr>
          <p:spPr>
            <a:xfrm>
              <a:off x="7438247" y="3937192"/>
              <a:ext cx="1223092" cy="222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100"/>
              </a:pPr>
              <a:r>
                <a:rPr lang="en" sz="1466" b="1" dirty="0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HARARE</a:t>
              </a:r>
              <a:endParaRPr sz="14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304;p333">
              <a:extLst>
                <a:ext uri="{FF2B5EF4-FFF2-40B4-BE49-F238E27FC236}">
                  <a16:creationId xmlns:a16="http://schemas.microsoft.com/office/drawing/2014/main" id="{C5F760D8-CB64-FB4D-BF6C-A92B811A63DF}"/>
                </a:ext>
              </a:extLst>
            </p:cNvPr>
            <p:cNvSpPr txBox="1"/>
            <p:nvPr/>
          </p:nvSpPr>
          <p:spPr>
            <a:xfrm>
              <a:off x="7438248" y="4087585"/>
              <a:ext cx="1223091" cy="2062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accent4"/>
                </a:buClr>
                <a:buSzPts val="800"/>
              </a:pPr>
              <a:r>
                <a:rPr lang="en" sz="1066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Zimbabwe</a:t>
              </a:r>
              <a:endParaRPr sz="1066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Google Shape;2296;p333">
            <a:extLst>
              <a:ext uri="{FF2B5EF4-FFF2-40B4-BE49-F238E27FC236}">
                <a16:creationId xmlns:a16="http://schemas.microsoft.com/office/drawing/2014/main" id="{A60547F9-94A4-8F4C-B6C3-F96C6719D8CB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IEP International Offices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4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6F6B2D2-A5F4-2E42-8EDB-644262D81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8809"/>
          <a:stretch/>
        </p:blipFill>
        <p:spPr>
          <a:xfrm>
            <a:off x="1269999" y="1778000"/>
            <a:ext cx="9356909" cy="45500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EEB8BB6-FE95-8949-B041-62CC37255D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21302"/>
          <a:stretch/>
        </p:blipFill>
        <p:spPr>
          <a:xfrm>
            <a:off x="1269999" y="1917700"/>
            <a:ext cx="9356909" cy="4410338"/>
          </a:xfrm>
          <a:prstGeom prst="rect">
            <a:avLst/>
          </a:prstGeom>
        </p:spPr>
      </p:pic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AC5FBF07-4C51-8542-9988-D6DDD6EE798B}"/>
              </a:ext>
            </a:extLst>
          </p:cNvPr>
          <p:cNvSpPr txBox="1"/>
          <p:nvPr/>
        </p:nvSpPr>
        <p:spPr>
          <a:xfrm>
            <a:off x="225111" y="227750"/>
            <a:ext cx="10125389" cy="85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 in attitudes, institutions and structures in the PPI, Europe, 2009–2018</a:t>
            </a:r>
            <a:endParaRPr lang="en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599F6-7BDA-AB4F-9023-E548EA4C8835}"/>
              </a:ext>
            </a:extLst>
          </p:cNvPr>
          <p:cNvSpPr txBox="1"/>
          <p:nvPr/>
        </p:nvSpPr>
        <p:spPr>
          <a:xfrm>
            <a:off x="225111" y="1184538"/>
            <a:ext cx="10747689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</a:rPr>
              <a:t>Improvements in the economy of southern and eastern European nations have contributed to benign structural outcomes for the region. In contrast, attitudes deteriorated markedly.</a:t>
            </a:r>
          </a:p>
        </p:txBody>
      </p:sp>
    </p:spTree>
    <p:extLst>
      <p:ext uri="{BB962C8B-B14F-4D97-AF65-F5344CB8AC3E}">
        <p14:creationId xmlns:p14="http://schemas.microsoft.com/office/powerpoint/2010/main" val="1666454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296;p333">
            <a:extLst>
              <a:ext uri="{FF2B5EF4-FFF2-40B4-BE49-F238E27FC236}">
                <a16:creationId xmlns:a16="http://schemas.microsoft.com/office/drawing/2014/main" id="{3EBA4C86-6C72-0C4D-8924-38809105E394}"/>
              </a:ext>
            </a:extLst>
          </p:cNvPr>
          <p:cNvSpPr txBox="1"/>
          <p:nvPr/>
        </p:nvSpPr>
        <p:spPr>
          <a:xfrm>
            <a:off x="225111" y="264683"/>
            <a:ext cx="10952766" cy="43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Percentage change in Positive Peace indicators, Europe, 2009–2018</a:t>
            </a:r>
            <a:endParaRPr lang="en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597E31-4F6F-B149-9985-CE950C26D0AA}"/>
              </a:ext>
            </a:extLst>
          </p:cNvPr>
          <p:cNvSpPr txBox="1"/>
          <p:nvPr/>
        </p:nvSpPr>
        <p:spPr>
          <a:xfrm>
            <a:off x="225111" y="705346"/>
            <a:ext cx="10759344" cy="4987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Substantial improvements in economic and health indicators were partially offset by worsening political radicalisation and quality of informed debate.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97B668-4E77-3D44-9C23-DE80532368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125"/>
          <a:stretch/>
        </p:blipFill>
        <p:spPr>
          <a:xfrm>
            <a:off x="1153149" y="1409699"/>
            <a:ext cx="9248151" cy="49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5529722-34AB-AC4F-A06B-2AFD4BF1B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7478"/>
          <a:stretch/>
        </p:blipFill>
        <p:spPr>
          <a:xfrm>
            <a:off x="1308100" y="1778000"/>
            <a:ext cx="9347200" cy="451672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47DB574-690D-AD4A-8887-B5C19B6D7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7478"/>
          <a:stretch/>
        </p:blipFill>
        <p:spPr>
          <a:xfrm>
            <a:off x="1308100" y="1778000"/>
            <a:ext cx="9347200" cy="4516726"/>
          </a:xfrm>
          <a:prstGeom prst="rect">
            <a:avLst/>
          </a:prstGeom>
        </p:spPr>
      </p:pic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4CE0225-9EB5-5E42-9492-976C353E2585}"/>
              </a:ext>
            </a:extLst>
          </p:cNvPr>
          <p:cNvSpPr txBox="1"/>
          <p:nvPr/>
        </p:nvSpPr>
        <p:spPr>
          <a:xfrm>
            <a:off x="225111" y="208252"/>
            <a:ext cx="9731689" cy="805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 in attitudes, institutions and structures in the PPI, China, 2009–2018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DB6FA-D857-6543-9726-D555D8E8055B}"/>
              </a:ext>
            </a:extLst>
          </p:cNvPr>
          <p:cNvSpPr txBox="1"/>
          <p:nvPr/>
        </p:nvSpPr>
        <p:spPr>
          <a:xfrm>
            <a:off x="225111" y="1149847"/>
            <a:ext cx="11281089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indicators of social structures – economic, health and physical infrastructure gauges – have offset deteriorations caused by worsening scores for </a:t>
            </a:r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exclusion by socio-economic group 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hostility to foreigners/private property.</a:t>
            </a:r>
          </a:p>
        </p:txBody>
      </p:sp>
    </p:spTree>
    <p:extLst>
      <p:ext uri="{BB962C8B-B14F-4D97-AF65-F5344CB8AC3E}">
        <p14:creationId xmlns:p14="http://schemas.microsoft.com/office/powerpoint/2010/main" val="4109482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A6957891-EC82-0448-9B15-8A09B00FE56A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Largest Changes in Positive Peace, 2009–2018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677A5-194A-3741-9E82-5F477CD13A35}"/>
              </a:ext>
            </a:extLst>
          </p:cNvPr>
          <p:cNvSpPr txBox="1"/>
          <p:nvPr/>
        </p:nvSpPr>
        <p:spPr>
          <a:xfrm>
            <a:off x="225112" y="705347"/>
            <a:ext cx="10988988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and Côte d'Ivoire recorded the largest improvements in Positive Peace, while Syria recorded the largest decline.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C04D46D-B61B-E846-AD5A-AAE9702CB6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-6971" t="10941" r="6971" b="-1456"/>
          <a:stretch/>
        </p:blipFill>
        <p:spPr>
          <a:xfrm>
            <a:off x="1856954" y="1070296"/>
            <a:ext cx="7173252" cy="54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8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2" y="2110452"/>
            <a:ext cx="8035211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Benefits of Positive Peace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93339" y="1410038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 smtClean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03.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6435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9086" cy="6906986"/>
          </a:xfrm>
          <a:prstGeom prst="rect">
            <a:avLst/>
          </a:prstGeom>
        </p:spPr>
      </p:pic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406266" y="1524140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</a:t>
            </a:r>
            <a:endParaRPr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406266" y="2237256"/>
            <a:ext cx="3354852" cy="27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AU" sz="2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" sz="2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optimal environment for human potential to flourish. </a:t>
            </a:r>
            <a:endParaRPr sz="266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37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296;p333">
            <a:extLst>
              <a:ext uri="{FF2B5EF4-FFF2-40B4-BE49-F238E27FC236}">
                <a16:creationId xmlns:a16="http://schemas.microsoft.com/office/drawing/2014/main" id="{942CF885-7DA8-744D-8AAF-E031EEAFB73B}"/>
              </a:ext>
            </a:extLst>
          </p:cNvPr>
          <p:cNvSpPr txBox="1"/>
          <p:nvPr/>
        </p:nvSpPr>
        <p:spPr>
          <a:xfrm>
            <a:off x="225110" y="264683"/>
            <a:ext cx="6223397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Positive Peace lead to: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1FAE26-512A-6A49-BD04-F653226A8141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1F2E2FC-17C6-C843-B071-3DF64F5244DD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1AFDC38-D832-7D46-BC36-17E3A72DDE2D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D133FE-4B44-4D41-AE87-E6FC7F252DA4}"/>
              </a:ext>
            </a:extLst>
          </p:cNvPr>
          <p:cNvGrpSpPr/>
          <p:nvPr/>
        </p:nvGrpSpPr>
        <p:grpSpPr>
          <a:xfrm>
            <a:off x="722012" y="2057274"/>
            <a:ext cx="2131156" cy="830740"/>
            <a:chOff x="541224" y="1438566"/>
            <a:chExt cx="1598860" cy="623247"/>
          </a:xfrm>
        </p:grpSpPr>
        <p:sp>
          <p:nvSpPr>
            <p:cNvPr id="43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952214" y="1438566"/>
              <a:ext cx="1187870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Stronger resilience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9F1B3D1-5F26-3245-813C-0E163B9800B4}"/>
              </a:ext>
            </a:extLst>
          </p:cNvPr>
          <p:cNvCxnSpPr>
            <a:cxnSpLocks/>
          </p:cNvCxnSpPr>
          <p:nvPr/>
        </p:nvCxnSpPr>
        <p:spPr>
          <a:xfrm flipV="1">
            <a:off x="3827969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6CBD54-613A-5340-B920-9E9B9A264254}"/>
              </a:ext>
            </a:extLst>
          </p:cNvPr>
          <p:cNvCxnSpPr>
            <a:cxnSpLocks/>
          </p:cNvCxnSpPr>
          <p:nvPr/>
        </p:nvCxnSpPr>
        <p:spPr>
          <a:xfrm flipV="1">
            <a:off x="7725190" y="1528045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C23587-D717-0F41-AF30-2CE6C200564E}"/>
              </a:ext>
            </a:extLst>
          </p:cNvPr>
          <p:cNvCxnSpPr>
            <a:cxnSpLocks/>
          </p:cNvCxnSpPr>
          <p:nvPr/>
        </p:nvCxnSpPr>
        <p:spPr>
          <a:xfrm flipH="1">
            <a:off x="586766" y="3589104"/>
            <a:ext cx="10934674" cy="5581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D133FE-4B44-4D41-AE87-E6FC7F252DA4}"/>
              </a:ext>
            </a:extLst>
          </p:cNvPr>
          <p:cNvGrpSpPr/>
          <p:nvPr/>
        </p:nvGrpSpPr>
        <p:grpSpPr>
          <a:xfrm>
            <a:off x="4395190" y="2059226"/>
            <a:ext cx="3148449" cy="1199944"/>
            <a:chOff x="541224" y="1457689"/>
            <a:chExt cx="2362065" cy="900234"/>
          </a:xfrm>
        </p:grpSpPr>
        <p:sp>
          <p:nvSpPr>
            <p:cNvPr id="30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1036554" y="1457689"/>
              <a:ext cx="1866735" cy="90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Better environmental outcomes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92410" y="1958603"/>
            <a:ext cx="3148449" cy="1199944"/>
            <a:chOff x="8292410" y="1958603"/>
            <a:chExt cx="3148449" cy="1199944"/>
          </a:xfrm>
        </p:grpSpPr>
        <p:sp>
          <p:nvSpPr>
            <p:cNvPr id="59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8292410" y="1980190"/>
              <a:ext cx="1700622" cy="658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8952646" y="1958603"/>
              <a:ext cx="2488213" cy="1199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Higher measures of wellbeing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11918" y="4078252"/>
            <a:ext cx="3148449" cy="1569148"/>
            <a:chOff x="711918" y="4078252"/>
            <a:chExt cx="3148449" cy="1569148"/>
          </a:xfrm>
        </p:grpSpPr>
        <p:sp>
          <p:nvSpPr>
            <p:cNvPr id="61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711918" y="4099839"/>
              <a:ext cx="1700622" cy="658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4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1372154" y="4078252"/>
              <a:ext cx="2488213" cy="1569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Better performance on development goals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95060" y="4078252"/>
            <a:ext cx="3148449" cy="830740"/>
            <a:chOff x="4395060" y="4078252"/>
            <a:chExt cx="3148449" cy="830740"/>
          </a:xfrm>
        </p:grpSpPr>
        <p:sp>
          <p:nvSpPr>
            <p:cNvPr id="63" name="Google Shape;2296;p333">
              <a:extLst>
                <a:ext uri="{FF2B5EF4-FFF2-40B4-BE49-F238E27FC236}">
                  <a16:creationId xmlns:a16="http://schemas.microsoft.com/office/drawing/2014/main" id="{12107475-2327-0C45-8528-BA81FB800B04}"/>
                </a:ext>
              </a:extLst>
            </p:cNvPr>
            <p:cNvSpPr txBox="1"/>
            <p:nvPr/>
          </p:nvSpPr>
          <p:spPr>
            <a:xfrm>
              <a:off x="4395060" y="4099839"/>
              <a:ext cx="1700622" cy="6583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5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6B30AE5-4C9A-F641-8317-EACFD93191D4}"/>
                </a:ext>
              </a:extLst>
            </p:cNvPr>
            <p:cNvSpPr txBox="1"/>
            <p:nvPr/>
          </p:nvSpPr>
          <p:spPr>
            <a:xfrm>
              <a:off x="5055296" y="4078252"/>
              <a:ext cx="2488213" cy="830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Higher per capita income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8163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262F77FE-CFA1-E64D-ACDB-1F1FF62BDC64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&amp; financial metrics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E57211-1FF1-4545-A755-B8FD3BA6D049}"/>
              </a:ext>
            </a:extLst>
          </p:cNvPr>
          <p:cNvGrpSpPr/>
          <p:nvPr/>
        </p:nvGrpSpPr>
        <p:grpSpPr>
          <a:xfrm>
            <a:off x="587506" y="1168127"/>
            <a:ext cx="8451282" cy="666595"/>
            <a:chOff x="439354" y="876365"/>
            <a:chExt cx="6340418" cy="500100"/>
          </a:xfrm>
        </p:grpSpPr>
        <p:sp>
          <p:nvSpPr>
            <p:cNvPr id="13" name="TextBox 12"/>
            <p:cNvSpPr txBox="1"/>
            <p:nvPr/>
          </p:nvSpPr>
          <p:spPr>
            <a:xfrm>
              <a:off x="687428" y="876365"/>
              <a:ext cx="6092344" cy="500100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Every one index point of improvement in the PPI is associated with a </a:t>
              </a: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two percentage point rise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in GDP.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4CF3434-9147-A84E-AF0D-192EFBA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919776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DD363E-D96A-B846-9460-37A8F1BA8E19}"/>
              </a:ext>
            </a:extLst>
          </p:cNvPr>
          <p:cNvGrpSpPr/>
          <p:nvPr/>
        </p:nvGrpSpPr>
        <p:grpSpPr>
          <a:xfrm>
            <a:off x="581891" y="1926676"/>
            <a:ext cx="8605976" cy="666593"/>
            <a:chOff x="435142" y="1445454"/>
            <a:chExt cx="6456474" cy="500099"/>
          </a:xfrm>
        </p:grpSpPr>
        <p:sp>
          <p:nvSpPr>
            <p:cNvPr id="29" name="TextBox 28"/>
            <p:cNvSpPr txBox="1"/>
            <p:nvPr/>
          </p:nvSpPr>
          <p:spPr>
            <a:xfrm>
              <a:off x="687428" y="1445454"/>
              <a:ext cx="6204188" cy="5000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Household consumption in countries improving in Positive Peace </a:t>
              </a: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grows at twice the rate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relative to countries where Positive Peace deteriorates. </a:t>
              </a:r>
              <a:endParaRPr lang="en-US" sz="1866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771F34-D0B7-D64D-A21C-9CF96100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513161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4AC36E-72B4-614A-8282-FC22786A1CD6}"/>
              </a:ext>
            </a:extLst>
          </p:cNvPr>
          <p:cNvGrpSpPr/>
          <p:nvPr/>
        </p:nvGrpSpPr>
        <p:grpSpPr>
          <a:xfrm>
            <a:off x="581891" y="2669210"/>
            <a:ext cx="8991478" cy="666595"/>
            <a:chOff x="435142" y="2002524"/>
            <a:chExt cx="6745690" cy="500100"/>
          </a:xfrm>
        </p:grpSpPr>
        <p:sp>
          <p:nvSpPr>
            <p:cNvPr id="14" name="TextBox 13"/>
            <p:cNvSpPr txBox="1"/>
            <p:nvPr/>
          </p:nvSpPr>
          <p:spPr>
            <a:xfrm>
              <a:off x="687428" y="2002524"/>
              <a:ext cx="6493404" cy="500100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Growth in business activity in countries where Positive Peace improved </a:t>
              </a: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was six times higher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1866" dirty="0" smtClean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than in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countries where the PPI deteriorated in the last decade. </a:t>
              </a:r>
              <a:endParaRPr lang="id-ID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C218C2F-6280-5D41-A9FD-8B414519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068634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A943B7-2839-8740-A2AB-05D6CCD7F274}"/>
              </a:ext>
            </a:extLst>
          </p:cNvPr>
          <p:cNvGrpSpPr/>
          <p:nvPr/>
        </p:nvGrpSpPr>
        <p:grpSpPr>
          <a:xfrm>
            <a:off x="581891" y="3414234"/>
            <a:ext cx="8896064" cy="410243"/>
            <a:chOff x="435142" y="2561466"/>
            <a:chExt cx="6077574" cy="307777"/>
          </a:xfrm>
        </p:grpSpPr>
        <p:sp>
          <p:nvSpPr>
            <p:cNvPr id="2" name="TextBox 1"/>
            <p:cNvSpPr txBox="1"/>
            <p:nvPr/>
          </p:nvSpPr>
          <p:spPr>
            <a:xfrm>
              <a:off x="687428" y="2561466"/>
              <a:ext cx="5825288" cy="307777"/>
            </a:xfrm>
            <a:prstGeom prst="rect">
              <a:avLst/>
            </a:prstGeom>
            <a:noFill/>
          </p:spPr>
          <p:txBody>
            <a:bodyPr wrap="square" lIns="0" rtlCol="0">
              <a:noAutofit/>
            </a:bodyPr>
            <a:lstStyle/>
            <a:p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Domestic currency in countries where Positive Peace improved </a:t>
              </a:r>
              <a:r>
                <a:rPr lang="en-AU" sz="1866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appreciated by 1.3 percentage points per year more </a:t>
              </a:r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 countries where it deteriorated.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8DB7C19-13C0-BE40-8DAA-C5114EB0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634011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8DA203-0505-6F45-9425-67AE2640C730}"/>
              </a:ext>
            </a:extLst>
          </p:cNvPr>
          <p:cNvGrpSpPr/>
          <p:nvPr/>
        </p:nvGrpSpPr>
        <p:grpSpPr>
          <a:xfrm>
            <a:off x="581891" y="4112131"/>
            <a:ext cx="9382985" cy="666593"/>
            <a:chOff x="435142" y="2800296"/>
            <a:chExt cx="7039413" cy="500099"/>
          </a:xfrm>
        </p:grpSpPr>
        <p:sp>
          <p:nvSpPr>
            <p:cNvPr id="3" name="Rectangle 2"/>
            <p:cNvSpPr/>
            <p:nvPr/>
          </p:nvSpPr>
          <p:spPr>
            <a:xfrm>
              <a:off x="687428" y="2800296"/>
              <a:ext cx="6787127" cy="500099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Inflation rates in countries where Positive Peace deteriorated were </a:t>
              </a: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four times more </a:t>
              </a:r>
            </a:p>
            <a:p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v</a:t>
              </a:r>
              <a:r>
                <a:rPr lang="en-US" sz="1866" b="1" dirty="0" smtClean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olatile</a:t>
              </a:r>
              <a:r>
                <a:rPr lang="en-US" sz="1866" dirty="0" smtClean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when compared to countries where Positive Peace improved. 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F5A211-E946-AE4C-BC3D-10CB6BCC8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874927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4546BC-654D-5F48-8736-4EA33A63E5EE}"/>
              </a:ext>
            </a:extLst>
          </p:cNvPr>
          <p:cNvGrpSpPr/>
          <p:nvPr/>
        </p:nvGrpSpPr>
        <p:grpSpPr>
          <a:xfrm>
            <a:off x="581891" y="4870676"/>
            <a:ext cx="8252773" cy="953725"/>
            <a:chOff x="435142" y="3654131"/>
            <a:chExt cx="6191490" cy="715514"/>
          </a:xfrm>
        </p:grpSpPr>
        <p:sp>
          <p:nvSpPr>
            <p:cNvPr id="15" name="TextBox 14"/>
            <p:cNvSpPr txBox="1"/>
            <p:nvPr/>
          </p:nvSpPr>
          <p:spPr>
            <a:xfrm>
              <a:off x="687428" y="3654131"/>
              <a:ext cx="5939204" cy="715514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Among PPI improvers, Foreign Direct Investment grew by seven per cent per year in the past decade. This compares with a decline in investment where Positive Peace deteriorated.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8DEB913-2A8A-734B-B368-7FB89FC3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67409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984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9FD402C0-AA36-9140-9E18-9D8458487ACA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and GDP per capita,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7603C-AEF3-C248-89CE-2D69E99F7799}"/>
              </a:ext>
            </a:extLst>
          </p:cNvPr>
          <p:cNvSpPr txBox="1"/>
          <p:nvPr/>
        </p:nvSpPr>
        <p:spPr>
          <a:xfrm>
            <a:off x="225111" y="705348"/>
            <a:ext cx="8911793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average, across all levels of country income, every one index point improvement in the Positive Peace Index is associated with a two percentage point rise in GDP per capita.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3576D78E-9FDD-5C44-8230-E0B2B0397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6785"/>
          <a:stretch/>
        </p:blipFill>
        <p:spPr>
          <a:xfrm>
            <a:off x="1082402" y="1619793"/>
            <a:ext cx="9267138" cy="45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3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32507"/>
            <a:ext cx="10909426" cy="5152763"/>
            <a:chOff x="0" y="932507"/>
            <a:chExt cx="10909426" cy="5152763"/>
          </a:xfrm>
        </p:grpSpPr>
        <p:pic>
          <p:nvPicPr>
            <p:cNvPr id="5" name="Graphic 2">
              <a:extLst>
                <a:ext uri="{FF2B5EF4-FFF2-40B4-BE49-F238E27FC236}">
                  <a16:creationId xmlns:a16="http://schemas.microsoft.com/office/drawing/2014/main" id="{89F2B5DF-C61B-1C46-9C64-1FAC70CF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13101" y="1097108"/>
              <a:ext cx="8365797" cy="498816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0" y="932507"/>
              <a:ext cx="10909426" cy="986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4AB9198-8B9C-6846-9273-133F6F7BE1F5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Median annual growth in GDP per capita by Positive Peace Pillar, 2009 - 2018</a:t>
            </a:r>
            <a:endParaRPr lang="en-AU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67CBD-3F17-D044-8B42-69D5869847B0}"/>
              </a:ext>
            </a:extLst>
          </p:cNvPr>
          <p:cNvSpPr txBox="1"/>
          <p:nvPr/>
        </p:nvSpPr>
        <p:spPr>
          <a:xfrm>
            <a:off x="225112" y="1097108"/>
            <a:ext cx="7280211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PPI score shows median improvers’ growth is 2.55 percentage points higher per year than in countries that deteriorated.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87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E3161455-E69D-2047-A9A1-6E32EC7F406F}"/>
              </a:ext>
            </a:extLst>
          </p:cNvPr>
          <p:cNvGrpSpPr/>
          <p:nvPr/>
        </p:nvGrpSpPr>
        <p:grpSpPr>
          <a:xfrm>
            <a:off x="566701" y="2063299"/>
            <a:ext cx="3787115" cy="994631"/>
            <a:chOff x="423745" y="1547953"/>
            <a:chExt cx="2841213" cy="74620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69C894D-0D1B-8549-A1F3-72764DFFD392}"/>
                </a:ext>
              </a:extLst>
            </p:cNvPr>
            <p:cNvSpPr txBox="1"/>
            <p:nvPr/>
          </p:nvSpPr>
          <p:spPr>
            <a:xfrm>
              <a:off x="653615" y="1547953"/>
              <a:ext cx="2611343" cy="746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Research used extensively by organisations including the OECD, Commonwealth Secretariat, World Bank and the United Nations. </a:t>
              </a:r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A0F59BAB-198E-D04A-8FEF-4A100C3F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1616487"/>
              <a:ext cx="120822" cy="19117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496379B-07CB-484C-BC48-B6266D2A6E84}"/>
              </a:ext>
            </a:extLst>
          </p:cNvPr>
          <p:cNvGrpSpPr/>
          <p:nvPr/>
        </p:nvGrpSpPr>
        <p:grpSpPr>
          <a:xfrm>
            <a:off x="4653369" y="1397612"/>
            <a:ext cx="2258711" cy="2193123"/>
            <a:chOff x="3489693" y="1048533"/>
            <a:chExt cx="1694556" cy="164535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DCBB9F-AC77-C24B-9ED3-18AB41FDEE20}"/>
                </a:ext>
              </a:extLst>
            </p:cNvPr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62" name="Google Shape;2296;p333">
              <a:extLst>
                <a:ext uri="{FF2B5EF4-FFF2-40B4-BE49-F238E27FC236}">
                  <a16:creationId xmlns:a16="http://schemas.microsoft.com/office/drawing/2014/main" id="{120599C2-AB97-E34F-B05C-6677599B02E8}"/>
                </a:ext>
              </a:extLst>
            </p:cNvPr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16BN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DBF470-22F7-F24E-AA3F-93A5FC02A29F}"/>
                </a:ext>
              </a:extLst>
            </p:cNvPr>
            <p:cNvSpPr txBox="1"/>
            <p:nvPr/>
          </p:nvSpPr>
          <p:spPr>
            <a:xfrm>
              <a:off x="3489693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GLOBAL MEDIA REACH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0EAE079-D73E-9D4A-AEED-BAAE509CF419}"/>
              </a:ext>
            </a:extLst>
          </p:cNvPr>
          <p:cNvGrpSpPr/>
          <p:nvPr/>
        </p:nvGrpSpPr>
        <p:grpSpPr>
          <a:xfrm>
            <a:off x="7036235" y="1397612"/>
            <a:ext cx="2258711" cy="2193123"/>
            <a:chOff x="5277394" y="1048533"/>
            <a:chExt cx="1694556" cy="16453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917BA4-E67A-AB48-A028-819672561538}"/>
                </a:ext>
              </a:extLst>
            </p:cNvPr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66" name="Google Shape;2296;p333">
              <a:extLst>
                <a:ext uri="{FF2B5EF4-FFF2-40B4-BE49-F238E27FC236}">
                  <a16:creationId xmlns:a16="http://schemas.microsoft.com/office/drawing/2014/main" id="{51DE9E9D-4921-6540-9BAE-27674F69F0A0}"/>
                </a:ext>
              </a:extLst>
            </p:cNvPr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968M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E8A785-7164-A44D-9A4D-78B54D65AAB2}"/>
                </a:ext>
              </a:extLst>
            </p:cNvPr>
            <p:cNvSpPr txBox="1"/>
            <p:nvPr/>
          </p:nvSpPr>
          <p:spPr>
            <a:xfrm>
              <a:off x="5277394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SOCIAL REACH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22BB9-D54F-874B-BF8C-9EFD3D11266B}"/>
              </a:ext>
            </a:extLst>
          </p:cNvPr>
          <p:cNvGrpSpPr/>
          <p:nvPr/>
        </p:nvGrpSpPr>
        <p:grpSpPr>
          <a:xfrm>
            <a:off x="9419105" y="1397612"/>
            <a:ext cx="2258711" cy="2193123"/>
            <a:chOff x="7065098" y="1048533"/>
            <a:chExt cx="1694556" cy="164535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1C2822C-54E6-8749-B284-C8C8EDE644E0}"/>
                </a:ext>
              </a:extLst>
            </p:cNvPr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0" name="Google Shape;2296;p333">
              <a:extLst>
                <a:ext uri="{FF2B5EF4-FFF2-40B4-BE49-F238E27FC236}">
                  <a16:creationId xmlns:a16="http://schemas.microsoft.com/office/drawing/2014/main" id="{47ECF7AE-6769-7044-880D-95785173D912}"/>
                </a:ext>
              </a:extLst>
            </p:cNvPr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FA7302E-A621-1949-9C0C-7AF4CFB348AD}"/>
                </a:ext>
              </a:extLst>
            </p:cNvPr>
            <p:cNvSpPr txBox="1"/>
            <p:nvPr/>
          </p:nvSpPr>
          <p:spPr>
            <a:xfrm>
              <a:off x="7065098" y="1982094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COUNTRY REACH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74524E7-CD0F-1F46-AB75-D28451DF4A7B}"/>
              </a:ext>
            </a:extLst>
          </p:cNvPr>
          <p:cNvGrpSpPr/>
          <p:nvPr/>
        </p:nvGrpSpPr>
        <p:grpSpPr>
          <a:xfrm>
            <a:off x="4653370" y="3753095"/>
            <a:ext cx="2237516" cy="2193123"/>
            <a:chOff x="3489693" y="2815690"/>
            <a:chExt cx="1678655" cy="164535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3EB9002-3DCB-EA48-9A9B-7210AF0DA959}"/>
                </a:ext>
              </a:extLst>
            </p:cNvPr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4" name="Google Shape;2296;p333">
              <a:extLst>
                <a:ext uri="{FF2B5EF4-FFF2-40B4-BE49-F238E27FC236}">
                  <a16:creationId xmlns:a16="http://schemas.microsoft.com/office/drawing/2014/main" id="{0C33087A-CA19-B046-A39D-AC03ACA5E388}"/>
                </a:ext>
              </a:extLst>
            </p:cNvPr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 smtClean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8,600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5DECA6E-2B2C-DC48-9BF3-DCAE2BF1171A}"/>
                </a:ext>
              </a:extLst>
            </p:cNvPr>
            <p:cNvSpPr txBox="1"/>
            <p:nvPr/>
          </p:nvSpPr>
          <p:spPr>
            <a:xfrm>
              <a:off x="3489693" y="3749251"/>
              <a:ext cx="1678652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NEWS ARTICLES</a:t>
              </a:r>
              <a:endParaRPr lang="en-US" sz="1066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5EE613-8D6E-7145-8A7D-C4612B83C2F2}"/>
              </a:ext>
            </a:extLst>
          </p:cNvPr>
          <p:cNvGrpSpPr/>
          <p:nvPr/>
        </p:nvGrpSpPr>
        <p:grpSpPr>
          <a:xfrm>
            <a:off x="7036235" y="3753095"/>
            <a:ext cx="2258711" cy="2193123"/>
            <a:chOff x="5277394" y="2815690"/>
            <a:chExt cx="1694556" cy="164535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2A5AA8-3FC4-544A-9830-9C173E0E91EB}"/>
                </a:ext>
              </a:extLst>
            </p:cNvPr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78" name="Google Shape;2296;p333">
              <a:extLst>
                <a:ext uri="{FF2B5EF4-FFF2-40B4-BE49-F238E27FC236}">
                  <a16:creationId xmlns:a16="http://schemas.microsoft.com/office/drawing/2014/main" id="{DE8DE178-3D44-4045-A382-E88621BF2E9F}"/>
                </a:ext>
              </a:extLst>
            </p:cNvPr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3000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9E0E8AC-D3DE-9242-BA64-4AF0455CF351}"/>
                </a:ext>
              </a:extLst>
            </p:cNvPr>
            <p:cNvSpPr txBox="1"/>
            <p:nvPr/>
          </p:nvSpPr>
          <p:spPr>
            <a:xfrm>
              <a:off x="5277394" y="3749251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BOOK REFERENCES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FD38079-5C02-954E-B77F-594786CC5E9D}"/>
              </a:ext>
            </a:extLst>
          </p:cNvPr>
          <p:cNvGrpSpPr/>
          <p:nvPr/>
        </p:nvGrpSpPr>
        <p:grpSpPr>
          <a:xfrm>
            <a:off x="9419105" y="3753095"/>
            <a:ext cx="2258711" cy="2193123"/>
            <a:chOff x="7065098" y="2815690"/>
            <a:chExt cx="1694556" cy="164535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5714858-1A9B-1046-8929-5459E2BB4846}"/>
                </a:ext>
              </a:extLst>
            </p:cNvPr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82" name="Google Shape;2296;p333">
              <a:extLst>
                <a:ext uri="{FF2B5EF4-FFF2-40B4-BE49-F238E27FC236}">
                  <a16:creationId xmlns:a16="http://schemas.microsoft.com/office/drawing/2014/main" id="{3784AB1B-E261-D241-B714-E72043454AEF}"/>
                </a:ext>
              </a:extLst>
            </p:cNvPr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5332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1.5M</a:t>
              </a:r>
              <a:endParaRPr sz="5332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0109E37-829E-6E4F-AC5A-756F620BD7B8}"/>
                </a:ext>
              </a:extLst>
            </p:cNvPr>
            <p:cNvSpPr txBox="1"/>
            <p:nvPr/>
          </p:nvSpPr>
          <p:spPr>
            <a:xfrm>
              <a:off x="7065098" y="3749251"/>
              <a:ext cx="1694556" cy="19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66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UNIQUE VISITORS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4075E7B-E75B-2043-8DD1-03302111128E}"/>
              </a:ext>
            </a:extLst>
          </p:cNvPr>
          <p:cNvGrpSpPr/>
          <p:nvPr/>
        </p:nvGrpSpPr>
        <p:grpSpPr>
          <a:xfrm>
            <a:off x="566701" y="3425321"/>
            <a:ext cx="3787115" cy="769057"/>
            <a:chOff x="423745" y="2569783"/>
            <a:chExt cx="2841213" cy="57697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F3D990A-260E-F74C-92E5-A3A067EFC61B}"/>
                </a:ext>
              </a:extLst>
            </p:cNvPr>
            <p:cNvSpPr txBox="1"/>
            <p:nvPr/>
          </p:nvSpPr>
          <p:spPr>
            <a:xfrm>
              <a:off x="648479" y="2569783"/>
              <a:ext cx="2616479" cy="576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Work is included in 1,000s of university courses and trained over 1,500 IEP ambassadors.</a:t>
              </a: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C9DED9ED-2556-7440-9EC2-25BC5180B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5" y="2633693"/>
              <a:ext cx="120822" cy="191173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E819B92-EB9A-544A-A247-496D1381EA6E}"/>
              </a:ext>
            </a:extLst>
          </p:cNvPr>
          <p:cNvGrpSpPr/>
          <p:nvPr/>
        </p:nvGrpSpPr>
        <p:grpSpPr>
          <a:xfrm>
            <a:off x="566699" y="4532978"/>
            <a:ext cx="3787116" cy="543482"/>
            <a:chOff x="423744" y="3400780"/>
            <a:chExt cx="2841214" cy="407737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B2E8851-7848-E043-9C3F-0A0145E68957}"/>
                </a:ext>
              </a:extLst>
            </p:cNvPr>
            <p:cNvSpPr txBox="1"/>
            <p:nvPr/>
          </p:nvSpPr>
          <p:spPr>
            <a:xfrm>
              <a:off x="648479" y="3400780"/>
              <a:ext cx="2616479" cy="407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 200,000 downloads of IEP reports last 12 months.</a:t>
              </a:r>
            </a:p>
          </p:txBody>
        </p:sp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472892CB-E9E8-CC49-BA9C-E98F24F5B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23744" y="3447192"/>
              <a:ext cx="120823" cy="191173"/>
            </a:xfrm>
            <a:prstGeom prst="rect">
              <a:avLst/>
            </a:prstGeom>
          </p:spPr>
        </p:pic>
      </p:grpSp>
      <p:sp>
        <p:nvSpPr>
          <p:cNvPr id="90" name="Google Shape;2296;p333">
            <a:extLst>
              <a:ext uri="{FF2B5EF4-FFF2-40B4-BE49-F238E27FC236}">
                <a16:creationId xmlns:a16="http://schemas.microsoft.com/office/drawing/2014/main" id="{C71C2F75-1415-0441-8369-280A797B4658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Institute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7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70772" y="0"/>
            <a:ext cx="6916848" cy="6089953"/>
            <a:chOff x="2598345" y="-398352"/>
            <a:chExt cx="7125077" cy="6707844"/>
          </a:xfrm>
        </p:grpSpPr>
        <p:pic>
          <p:nvPicPr>
            <p:cNvPr id="8" name="Graphic 2">
              <a:extLst>
                <a:ext uri="{FF2B5EF4-FFF2-40B4-BE49-F238E27FC236}">
                  <a16:creationId xmlns:a16="http://schemas.microsoft.com/office/drawing/2014/main" id="{36123207-0860-E347-B99D-407AE936C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95461" y="-113401"/>
              <a:ext cx="5523067" cy="64228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598345" y="-398352"/>
              <a:ext cx="7125077" cy="2181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4AB9198-8B9C-6846-9273-133F6F7BE1F5}"/>
              </a:ext>
            </a:extLst>
          </p:cNvPr>
          <p:cNvSpPr txBox="1"/>
          <p:nvPr/>
        </p:nvSpPr>
        <p:spPr>
          <a:xfrm>
            <a:off x="225112" y="219539"/>
            <a:ext cx="785057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Volatility of inflation rates by Positive Peace outcome, 2009 - 2018</a:t>
            </a:r>
            <a:endParaRPr lang="en-AU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67CBD-3F17-D044-8B42-69D5869847B0}"/>
              </a:ext>
            </a:extLst>
          </p:cNvPr>
          <p:cNvSpPr txBox="1"/>
          <p:nvPr/>
        </p:nvSpPr>
        <p:spPr>
          <a:xfrm>
            <a:off x="225112" y="1097108"/>
            <a:ext cx="7280211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in which Positive Peace deteriorated recorded a standard deviation of inflation rates much greater than those countries where PPI improved.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6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61307" y="0"/>
            <a:ext cx="6219730" cy="6252408"/>
            <a:chOff x="2761307" y="0"/>
            <a:chExt cx="6219730" cy="6252408"/>
          </a:xfrm>
        </p:grpSpPr>
        <p:pic>
          <p:nvPicPr>
            <p:cNvPr id="10" name="Graphic 2">
              <a:extLst>
                <a:ext uri="{FF2B5EF4-FFF2-40B4-BE49-F238E27FC236}">
                  <a16:creationId xmlns:a16="http://schemas.microsoft.com/office/drawing/2014/main" id="{7590138B-A987-964B-83B1-11EB39E2C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04515" y="71772"/>
              <a:ext cx="5314750" cy="618063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761307" y="0"/>
              <a:ext cx="6219730" cy="1865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4AB9198-8B9C-6846-9273-133F6F7BE1F5}"/>
              </a:ext>
            </a:extLst>
          </p:cNvPr>
          <p:cNvSpPr txBox="1"/>
          <p:nvPr/>
        </p:nvSpPr>
        <p:spPr>
          <a:xfrm>
            <a:off x="225112" y="219539"/>
            <a:ext cx="785057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Changes in household consumption by Positive Peace, 2009 – 2018</a:t>
            </a:r>
            <a:endParaRPr lang="en-AU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67CBD-3F17-D044-8B42-69D5869847B0}"/>
              </a:ext>
            </a:extLst>
          </p:cNvPr>
          <p:cNvSpPr txBox="1"/>
          <p:nvPr/>
        </p:nvSpPr>
        <p:spPr>
          <a:xfrm>
            <a:off x="225112" y="1097108"/>
            <a:ext cx="9416829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countries where Positive Peace improved, household consumption rose from 2009 to 2018 at a rate much higher than in countries where the PPI deteriorated. 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939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69312" y="443620"/>
            <a:ext cx="9804903" cy="5833542"/>
            <a:chOff x="1140737" y="443620"/>
            <a:chExt cx="9804903" cy="5833542"/>
          </a:xfrm>
        </p:grpSpPr>
        <p:pic>
          <p:nvPicPr>
            <p:cNvPr id="8" name="Graphic 2">
              <a:extLst>
                <a:ext uri="{FF2B5EF4-FFF2-40B4-BE49-F238E27FC236}">
                  <a16:creationId xmlns:a16="http://schemas.microsoft.com/office/drawing/2014/main" id="{F9CBE852-1C7D-9240-8AED-89C65CD2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66041" y="875126"/>
              <a:ext cx="9059917" cy="540203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140737" y="443620"/>
              <a:ext cx="9804903" cy="15934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4AB9198-8B9C-6846-9273-133F6F7BE1F5}"/>
              </a:ext>
            </a:extLst>
          </p:cNvPr>
          <p:cNvSpPr txBox="1"/>
          <p:nvPr/>
        </p:nvSpPr>
        <p:spPr>
          <a:xfrm>
            <a:off x="225112" y="219539"/>
            <a:ext cx="785057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Changes in FDI and trade by Positive Peace outcome, 2009 -2018 </a:t>
            </a:r>
            <a:endParaRPr lang="en-AU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67CBD-3F17-D044-8B42-69D5869847B0}"/>
              </a:ext>
            </a:extLst>
          </p:cNvPr>
          <p:cNvSpPr txBox="1"/>
          <p:nvPr/>
        </p:nvSpPr>
        <p:spPr>
          <a:xfrm>
            <a:off x="225112" y="1097108"/>
            <a:ext cx="9416829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flows towards PPI improvers grew strongly over the decade, while countries where Positive Peace declined became less attractive in global capital markets.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54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3F6FC75F-D304-E048-947E-229B531796E9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Credit Ratings and Positive Peace, 2009-2018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3F3AD-5DE4-6D4C-A119-88E3CB22C6EF}"/>
              </a:ext>
            </a:extLst>
          </p:cNvPr>
          <p:cNvSpPr txBox="1"/>
          <p:nvPr/>
        </p:nvSpPr>
        <p:spPr>
          <a:xfrm>
            <a:off x="225111" y="705347"/>
            <a:ext cx="8930645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599" dirty="0">
                <a:latin typeface="Arial" panose="020B0604020202020204" pitchFamily="34" charset="0"/>
                <a:cs typeface="Arial" panose="020B0604020202020204" pitchFamily="34" charset="0"/>
              </a:rPr>
              <a:t>Credit ratings for countries improving in Positive Peace are more likely to change positively or remain stable than for countries in which the PPI deteriorates.</a:t>
            </a:r>
            <a:endParaRPr lang="en-AU" sz="1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3">
            <a:extLst>
              <a:ext uri="{FF2B5EF4-FFF2-40B4-BE49-F238E27FC236}">
                <a16:creationId xmlns:a16="http://schemas.microsoft.com/office/drawing/2014/main" id="{71A7B34F-A5FD-6F4F-B631-FCCCD8878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7053" b="-1"/>
          <a:stretch/>
        </p:blipFill>
        <p:spPr>
          <a:xfrm>
            <a:off x="1004024" y="1524002"/>
            <a:ext cx="9565198" cy="47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64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952B308-805B-F643-98D6-17ABA7EA9014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Frequency of Natural Disasters, </a:t>
            </a: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2009-2018</a:t>
            </a:r>
            <a:endParaRPr lang="en-AU" sz="2666" b="1" dirty="0">
              <a:solidFill>
                <a:srgbClr val="181E28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647ED5-F941-3947-87B9-395406C9C624}"/>
              </a:ext>
            </a:extLst>
          </p:cNvPr>
          <p:cNvSpPr txBox="1"/>
          <p:nvPr/>
        </p:nvSpPr>
        <p:spPr>
          <a:xfrm>
            <a:off x="225111" y="705347"/>
            <a:ext cx="9478116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disasters occur almost as often in low Positive Peace countries as in high Positive Peace </a:t>
            </a:r>
            <a:r>
              <a:rPr lang="en-AU" sz="1599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ones, but cause far more fatalities.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9">
            <a:extLst>
              <a:ext uri="{FF2B5EF4-FFF2-40B4-BE49-F238E27FC236}">
                <a16:creationId xmlns:a16="http://schemas.microsoft.com/office/drawing/2014/main" id="{793F42B6-10A8-7446-B8FB-6D9329BF9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1525"/>
          <a:stretch/>
        </p:blipFill>
        <p:spPr>
          <a:xfrm>
            <a:off x="545736" y="1598666"/>
            <a:ext cx="4063495" cy="4438989"/>
          </a:xfrm>
          <a:prstGeom prst="rect">
            <a:avLst/>
          </a:prstGeom>
        </p:spPr>
      </p:pic>
      <p:pic>
        <p:nvPicPr>
          <p:cNvPr id="9" name="Graphic 11">
            <a:extLst>
              <a:ext uri="{FF2B5EF4-FFF2-40B4-BE49-F238E27FC236}">
                <a16:creationId xmlns:a16="http://schemas.microsoft.com/office/drawing/2014/main" id="{AAAC6EA7-0590-8340-9CA1-70D991642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14943"/>
          <a:stretch/>
        </p:blipFill>
        <p:spPr>
          <a:xfrm>
            <a:off x="5465561" y="1224022"/>
            <a:ext cx="4063495" cy="479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95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721C5A0E-9EBC-6B40-B8AC-64C1E3FD280E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Distribution of Endogenous Shocks, 2009-2018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62B17-FB5A-D345-A083-0A81F23952AC}"/>
              </a:ext>
            </a:extLst>
          </p:cNvPr>
          <p:cNvSpPr txBox="1"/>
          <p:nvPr/>
        </p:nvSpPr>
        <p:spPr>
          <a:xfrm>
            <a:off x="225111" y="705347"/>
            <a:ext cx="9478116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Positive Peace countries experience more shocks.</a:t>
            </a:r>
          </a:p>
        </p:txBody>
      </p:sp>
      <p:pic>
        <p:nvPicPr>
          <p:cNvPr id="17" name="Graphic 3">
            <a:extLst>
              <a:ext uri="{FF2B5EF4-FFF2-40B4-BE49-F238E27FC236}">
                <a16:creationId xmlns:a16="http://schemas.microsoft.com/office/drawing/2014/main" id="{B0772C3C-CF79-014E-921C-B89716531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1606"/>
          <a:stretch/>
        </p:blipFill>
        <p:spPr>
          <a:xfrm>
            <a:off x="2227216" y="1341119"/>
            <a:ext cx="5880463" cy="46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4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1" y="2110452"/>
            <a:ext cx="925403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Economic Impact 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of Peace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17194" y="1394135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 smtClean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04.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330948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3DF2DA-AF95-824E-A94C-031AE9D356AA}"/>
              </a:ext>
            </a:extLst>
          </p:cNvPr>
          <p:cNvGrpSpPr/>
          <p:nvPr/>
        </p:nvGrpSpPr>
        <p:grpSpPr>
          <a:xfrm>
            <a:off x="560613" y="2385851"/>
            <a:ext cx="4134096" cy="3218648"/>
            <a:chOff x="419178" y="1789941"/>
            <a:chExt cx="3101529" cy="2414731"/>
          </a:xfrm>
        </p:grpSpPr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BB87CC38-A8EA-F545-BAD3-177042480BE3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 rot="10800000" flipV="1">
              <a:off x="1484157" y="1789941"/>
              <a:ext cx="2036550" cy="628257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E9483A-B011-AA44-967F-BE605FA7B409}"/>
                </a:ext>
              </a:extLst>
            </p:cNvPr>
            <p:cNvSpPr txBox="1"/>
            <p:nvPr/>
          </p:nvSpPr>
          <p:spPr>
            <a:xfrm>
              <a:off x="419178" y="2418199"/>
              <a:ext cx="2129958" cy="178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Which is equivalent to </a:t>
              </a:r>
            </a:p>
            <a:p>
              <a:pPr algn="ctr">
                <a:lnSpc>
                  <a:spcPct val="90000"/>
                </a:lnSpc>
              </a:pPr>
              <a:r>
                <a:rPr lang="en-US" sz="5332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11.2%</a:t>
              </a:r>
            </a:p>
            <a:p>
              <a:pPr algn="ctr">
                <a:lnSpc>
                  <a:spcPct val="9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of total world GDP </a:t>
              </a:r>
            </a:p>
            <a:p>
              <a:pPr algn="ctr">
                <a:lnSpc>
                  <a:spcPct val="9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OR </a:t>
              </a:r>
            </a:p>
            <a:p>
              <a:pPr algn="ctr">
                <a:lnSpc>
                  <a:spcPct val="90000"/>
                </a:lnSpc>
              </a:pPr>
              <a:r>
                <a:rPr lang="en-US" sz="4798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$1853</a:t>
              </a:r>
            </a:p>
            <a:p>
              <a:pPr algn="ctr">
                <a:lnSpc>
                  <a:spcPct val="9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per person</a:t>
              </a:r>
            </a:p>
          </p:txBody>
        </p:sp>
      </p:grp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9EF02891-9EE3-B046-9112-63C2AFA29A38}"/>
              </a:ext>
            </a:extLst>
          </p:cNvPr>
          <p:cNvSpPr txBox="1"/>
          <p:nvPr/>
        </p:nvSpPr>
        <p:spPr>
          <a:xfrm>
            <a:off x="240992" y="277965"/>
            <a:ext cx="587405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cost of violence,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B7EFA8-0375-E946-BB96-B9BFE9592E1D}"/>
              </a:ext>
            </a:extLst>
          </p:cNvPr>
          <p:cNvGrpSpPr/>
          <p:nvPr/>
        </p:nvGrpSpPr>
        <p:grpSpPr>
          <a:xfrm>
            <a:off x="7447786" y="2412562"/>
            <a:ext cx="4559523" cy="3338083"/>
            <a:chOff x="5586152" y="1809980"/>
            <a:chExt cx="3420698" cy="25043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C0881-827B-9040-99EA-ACEE242A58DA}"/>
                </a:ext>
              </a:extLst>
            </p:cNvPr>
            <p:cNvSpPr txBox="1"/>
            <p:nvPr/>
          </p:nvSpPr>
          <p:spPr>
            <a:xfrm>
              <a:off x="6044988" y="3063394"/>
              <a:ext cx="2961862" cy="1250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798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$1.41 TRILLION</a:t>
              </a:r>
            </a:p>
            <a:p>
              <a:pPr algn="ctr">
                <a:lnSpc>
                  <a:spcPct val="8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could be directed to </a:t>
              </a:r>
            </a:p>
            <a:p>
              <a:pPr algn="ctr">
                <a:lnSpc>
                  <a:spcPct val="80000"/>
                </a:lnSpc>
              </a:pPr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other economic activities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C60A07-37CD-FE49-AE35-3D077668F72C}"/>
                </a:ext>
              </a:extLst>
            </p:cNvPr>
            <p:cNvSpPr/>
            <p:nvPr/>
          </p:nvSpPr>
          <p:spPr>
            <a:xfrm>
              <a:off x="6044988" y="2540174"/>
              <a:ext cx="2961861" cy="4385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If the world decreased </a:t>
              </a:r>
            </a:p>
            <a:p>
              <a:pPr algn="ctr"/>
              <a:r>
                <a:rPr lang="en-US" sz="1599" b="1" dirty="0">
                  <a:latin typeface="Arial" panose="020B0604020202020204" pitchFamily="34" charset="0"/>
                  <a:cs typeface="Arial" panose="020B0604020202020204" pitchFamily="34" charset="0"/>
                </a:rPr>
                <a:t>violence by 10%...</a:t>
              </a:r>
            </a:p>
          </p:txBody>
        </p:sp>
        <p:cxnSp>
          <p:nvCxnSpPr>
            <p:cNvPr id="22" name="Elbow Connector 21">
              <a:extLst>
                <a:ext uri="{FF2B5EF4-FFF2-40B4-BE49-F238E27FC236}">
                  <a16:creationId xmlns:a16="http://schemas.microsoft.com/office/drawing/2014/main" id="{F0F1D835-2F91-2E47-991F-514E8A9172FA}"/>
                </a:ext>
              </a:extLst>
            </p:cNvPr>
            <p:cNvCxnSpPr>
              <a:cxnSpLocks/>
              <a:endCxn id="21" idx="0"/>
            </p:cNvCxnSpPr>
            <p:nvPr/>
          </p:nvCxnSpPr>
          <p:spPr>
            <a:xfrm>
              <a:off x="5586152" y="1809980"/>
              <a:ext cx="1939767" cy="730194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oogle Shape;2310;p333">
            <a:extLst>
              <a:ext uri="{FF2B5EF4-FFF2-40B4-BE49-F238E27FC236}">
                <a16:creationId xmlns:a16="http://schemas.microsoft.com/office/drawing/2014/main" id="{AAC2A5CB-C408-714A-A7EA-47E4EA6A16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5815" y="264682"/>
            <a:ext cx="736581" cy="61501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0A956C-1357-C041-A031-EE2CC6FA0C25}"/>
              </a:ext>
            </a:extLst>
          </p:cNvPr>
          <p:cNvSpPr txBox="1"/>
          <p:nvPr/>
        </p:nvSpPr>
        <p:spPr>
          <a:xfrm>
            <a:off x="225112" y="671490"/>
            <a:ext cx="10032126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from conflict and terrorism peaked in 2014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F9989-1137-E44A-84E8-509C63C562F9}"/>
              </a:ext>
            </a:extLst>
          </p:cNvPr>
          <p:cNvGrpSpPr/>
          <p:nvPr/>
        </p:nvGrpSpPr>
        <p:grpSpPr>
          <a:xfrm>
            <a:off x="4694708" y="1248080"/>
            <a:ext cx="2863879" cy="2753137"/>
            <a:chOff x="3520707" y="936349"/>
            <a:chExt cx="2148572" cy="206549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A8C136D3-4929-7B48-BC9A-C968ED8C81A1}"/>
                </a:ext>
              </a:extLst>
            </p:cNvPr>
            <p:cNvSpPr/>
            <p:nvPr/>
          </p:nvSpPr>
          <p:spPr>
            <a:xfrm>
              <a:off x="3531313" y="936349"/>
              <a:ext cx="2065490" cy="206549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758706D3-42CC-DE4C-8A76-2B05195CA90B}"/>
                </a:ext>
              </a:extLst>
            </p:cNvPr>
            <p:cNvSpPr txBox="1"/>
            <p:nvPr/>
          </p:nvSpPr>
          <p:spPr>
            <a:xfrm>
              <a:off x="3724514" y="1585069"/>
              <a:ext cx="1832746" cy="601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$14.1</a:t>
              </a:r>
              <a:endParaRPr sz="6398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6ACFD5-84BF-FC44-9195-8EB949DAD216}"/>
                </a:ext>
              </a:extLst>
            </p:cNvPr>
            <p:cNvSpPr txBox="1"/>
            <p:nvPr/>
          </p:nvSpPr>
          <p:spPr>
            <a:xfrm>
              <a:off x="3520707" y="2186981"/>
              <a:ext cx="2148572" cy="266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133" b="1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TRILLION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38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E572D0C-3F5C-7246-A304-6F8638ED7BA2}"/>
              </a:ext>
            </a:extLst>
          </p:cNvPr>
          <p:cNvSpPr txBox="1"/>
          <p:nvPr/>
        </p:nvSpPr>
        <p:spPr>
          <a:xfrm>
            <a:off x="8005508" y="3074841"/>
            <a:ext cx="4086613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6" dirty="0">
                <a:latin typeface="Arial" panose="020B0604020202020204" pitchFamily="34" charset="0"/>
                <a:cs typeface="Arial" panose="020B0604020202020204" pitchFamily="34" charset="0"/>
              </a:rPr>
              <a:t>total global Official Development Assistance in 2017</a:t>
            </a:r>
            <a:endParaRPr lang="en-US" sz="1866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4E5F26-17C4-084B-9278-065D12294594}"/>
              </a:ext>
            </a:extLst>
          </p:cNvPr>
          <p:cNvGrpSpPr/>
          <p:nvPr/>
        </p:nvGrpSpPr>
        <p:grpSpPr>
          <a:xfrm>
            <a:off x="5239324" y="1945668"/>
            <a:ext cx="6897472" cy="1267489"/>
            <a:chOff x="350354" y="1391766"/>
            <a:chExt cx="5174701" cy="9509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BF4C86-3C1E-5541-A4E3-43B3967A5F1F}"/>
                </a:ext>
              </a:extLst>
            </p:cNvPr>
            <p:cNvSpPr/>
            <p:nvPr/>
          </p:nvSpPr>
          <p:spPr>
            <a:xfrm>
              <a:off x="2425633" y="1391766"/>
              <a:ext cx="3099422" cy="9002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9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A 1% reduction in the cost of </a:t>
              </a:r>
              <a:r>
                <a:rPr lang="en-US" sz="2400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violence</a:t>
              </a:r>
              <a:r>
                <a:rPr lang="en-US" sz="2399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 is the equivalent to: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517309-BDB3-034E-8074-ABE100971FA4}"/>
                </a:ext>
              </a:extLst>
            </p:cNvPr>
            <p:cNvSpPr/>
            <p:nvPr/>
          </p:nvSpPr>
          <p:spPr>
            <a:xfrm>
              <a:off x="350354" y="1603238"/>
              <a:ext cx="1481179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7997" b="1" spc="-400" dirty="0">
                  <a:solidFill>
                    <a:srgbClr val="000000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1%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586893-38DA-6C48-99A8-9DFC84623599}"/>
                </a:ext>
              </a:extLst>
            </p:cNvPr>
            <p:cNvCxnSpPr/>
            <p:nvPr/>
          </p:nvCxnSpPr>
          <p:spPr>
            <a:xfrm>
              <a:off x="2264973" y="1424735"/>
              <a:ext cx="0" cy="917941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</a:schemeClr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Google Shape;2296;p333">
            <a:extLst>
              <a:ext uri="{FF2B5EF4-FFF2-40B4-BE49-F238E27FC236}">
                <a16:creationId xmlns:a16="http://schemas.microsoft.com/office/drawing/2014/main" id="{C230017D-CD53-134B-9DCF-D7517E46846A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cost of violence, 2018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E078BA0D-9C88-D649-A987-350921BA0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9023" b="3917"/>
          <a:stretch/>
        </p:blipFill>
        <p:spPr>
          <a:xfrm>
            <a:off x="225111" y="1518639"/>
            <a:ext cx="5418966" cy="425982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6E22758-A57E-DF44-9797-69E47E327BC6}"/>
              </a:ext>
            </a:extLst>
          </p:cNvPr>
          <p:cNvGrpSpPr/>
          <p:nvPr/>
        </p:nvGrpSpPr>
        <p:grpSpPr>
          <a:xfrm>
            <a:off x="5239323" y="3905493"/>
            <a:ext cx="7125961" cy="1959824"/>
            <a:chOff x="350354" y="2862088"/>
            <a:chExt cx="5346120" cy="147032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511F764-52F5-2D4C-8E31-F5914FA324F0}"/>
                </a:ext>
              </a:extLst>
            </p:cNvPr>
            <p:cNvSpPr/>
            <p:nvPr/>
          </p:nvSpPr>
          <p:spPr>
            <a:xfrm>
              <a:off x="2425633" y="2862088"/>
              <a:ext cx="3270841" cy="50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66" b="1" dirty="0"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A 10% reduction in the cost of violence is the equivalent to: 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B69DAB7-0227-6348-AE2B-03021B9BD569}"/>
                </a:ext>
              </a:extLst>
            </p:cNvPr>
            <p:cNvCxnSpPr>
              <a:cxnSpLocks/>
            </p:cNvCxnSpPr>
            <p:nvPr/>
          </p:nvCxnSpPr>
          <p:spPr>
            <a:xfrm>
              <a:off x="2264973" y="2899573"/>
              <a:ext cx="0" cy="1432837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</a:schemeClr>
              </a:solidFill>
              <a:rou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896CABF-C38C-C843-9CFD-19447823113B}"/>
                </a:ext>
              </a:extLst>
            </p:cNvPr>
            <p:cNvSpPr/>
            <p:nvPr/>
          </p:nvSpPr>
          <p:spPr>
            <a:xfrm>
              <a:off x="350354" y="3299574"/>
              <a:ext cx="1914619" cy="55928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AU" sz="7997" b="1" spc="-400" dirty="0">
                  <a:solidFill>
                    <a:schemeClr val="tx1"/>
                  </a:solidFill>
                  <a:latin typeface="Arial Black" panose="020B0604020202020204" pitchFamily="34" charset="0"/>
                  <a:ea typeface="Roboto" panose="02000000000000000000" pitchFamily="2" charset="0"/>
                  <a:cs typeface="Arial Black" panose="020B0604020202020204" pitchFamily="34" charset="0"/>
                </a:rPr>
                <a:t>10%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1DAD3E2-CEA6-6D45-8380-291C95F2051A}"/>
              </a:ext>
            </a:extLst>
          </p:cNvPr>
          <p:cNvSpPr txBox="1"/>
          <p:nvPr/>
        </p:nvSpPr>
        <p:spPr>
          <a:xfrm>
            <a:off x="8005508" y="5167907"/>
            <a:ext cx="4307332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6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size the combined economies of Switzerland, Ireland and Denmark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E88CC-DE01-DC4B-AF1E-66D3CA3245B4}"/>
              </a:ext>
            </a:extLst>
          </p:cNvPr>
          <p:cNvSpPr txBox="1"/>
          <p:nvPr/>
        </p:nvSpPr>
        <p:spPr>
          <a:xfrm>
            <a:off x="8005508" y="4536700"/>
            <a:ext cx="3931571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6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The global total Foreign Direct Investment in 2018 </a:t>
            </a:r>
          </a:p>
        </p:txBody>
      </p:sp>
    </p:spTree>
    <p:extLst>
      <p:ext uri="{BB962C8B-B14F-4D97-AF65-F5344CB8AC3E}">
        <p14:creationId xmlns:p14="http://schemas.microsoft.com/office/powerpoint/2010/main" val="44221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/>
      <p:bldP spid="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1411865-ADBF-AE45-AEA4-7D6F486B6B1D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economic impact of violence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AF457D-09F1-2047-B201-D327FC629A9B}"/>
              </a:ext>
            </a:extLst>
          </p:cNvPr>
          <p:cNvGrpSpPr/>
          <p:nvPr/>
        </p:nvGrpSpPr>
        <p:grpSpPr>
          <a:xfrm>
            <a:off x="867570" y="1078498"/>
            <a:ext cx="5247475" cy="3264620"/>
            <a:chOff x="410328" y="1095951"/>
            <a:chExt cx="3936821" cy="2449221"/>
          </a:xfrm>
        </p:grpSpPr>
        <p:sp>
          <p:nvSpPr>
            <p:cNvPr id="9" name="TextBox 8"/>
            <p:cNvSpPr txBox="1"/>
            <p:nvPr/>
          </p:nvSpPr>
          <p:spPr>
            <a:xfrm>
              <a:off x="471241" y="1909089"/>
              <a:ext cx="3875908" cy="1454214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pPr lvl="0"/>
              <a:r>
                <a:rPr lang="en-AU" sz="2399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 the last 70 years, annual GDP growth has been three times higher in highly peaceful countries compared to those with low levels of peace. </a:t>
              </a:r>
            </a:p>
          </p:txBody>
        </p:sp>
        <p:sp>
          <p:nvSpPr>
            <p:cNvPr id="4" name="Shape 76">
              <a:extLst>
                <a:ext uri="{FF2B5EF4-FFF2-40B4-BE49-F238E27FC236}">
                  <a16:creationId xmlns:a16="http://schemas.microsoft.com/office/drawing/2014/main" id="{819CE713-D68D-044D-9D4A-EFCC35EC1084}"/>
                </a:ext>
              </a:extLst>
            </p:cNvPr>
            <p:cNvSpPr txBox="1"/>
            <p:nvPr/>
          </p:nvSpPr>
          <p:spPr>
            <a:xfrm>
              <a:off x="410328" y="1095951"/>
              <a:ext cx="676460" cy="5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62" tIns="121862" rIns="121862" bIns="121862" anchor="t" anchorCtr="0">
              <a:noAutofit/>
            </a:bodyPr>
            <a:lstStyle/>
            <a:p>
              <a:r>
                <a:rPr lang="en-US" sz="9999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llerDailyTwo Roman" panose="02000603070000020004" pitchFamily="2" charset="77"/>
                  <a:cs typeface="Arial"/>
                </a:rPr>
                <a:t>“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6C622EF-1929-EF4C-ACF4-6258019184C1}"/>
                </a:ext>
              </a:extLst>
            </p:cNvPr>
            <p:cNvCxnSpPr>
              <a:cxnSpLocks/>
            </p:cNvCxnSpPr>
            <p:nvPr/>
          </p:nvCxnSpPr>
          <p:spPr>
            <a:xfrm>
              <a:off x="539645" y="3545172"/>
              <a:ext cx="1993913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8D1640-4333-324E-9783-1820977BC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28" y="2709617"/>
            <a:ext cx="6827154" cy="384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A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77435" y="2030585"/>
            <a:ext cx="8433215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What is Positive Peace?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77437" y="1335049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 smtClean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01.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8116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181386" y="1690627"/>
          <a:ext cx="9894754" cy="458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6452BDC5-C4AD-584D-8F94-45A4F9B275FC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GDP per capita growth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A3DC0-19D3-4048-9555-25D647FD6016}"/>
              </a:ext>
            </a:extLst>
          </p:cNvPr>
          <p:cNvSpPr txBox="1"/>
          <p:nvPr/>
        </p:nvSpPr>
        <p:spPr>
          <a:xfrm>
            <a:off x="225112" y="676239"/>
            <a:ext cx="10032126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with very high level of peace, on average achieved nearly three times higher GDP per capita growth compared to the least peaceful countries since 1960. </a:t>
            </a:r>
          </a:p>
        </p:txBody>
      </p:sp>
    </p:spTree>
    <p:extLst>
      <p:ext uri="{BB962C8B-B14F-4D97-AF65-F5344CB8AC3E}">
        <p14:creationId xmlns:p14="http://schemas.microsoft.com/office/powerpoint/2010/main" val="388126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870" y="663050"/>
            <a:ext cx="10763485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Historically, inflation levels have been three times lower in highly peaceful countries.</a:t>
            </a:r>
          </a:p>
          <a:p>
            <a:pPr marL="285734" indent="-285734">
              <a:buFont typeface="Arial" panose="020B0604020202020204" pitchFamily="34" charset="0"/>
              <a:buChar char="•"/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median inflation in very high peace countries was 3.5% compared to 9.7% in very low peace countries.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057704" y="2036548"/>
          <a:ext cx="9213259" cy="406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1217C9D5-23F1-DD43-9EA5-3095335CDF3C}"/>
              </a:ext>
            </a:extLst>
          </p:cNvPr>
          <p:cNvSpPr txBox="1"/>
          <p:nvPr/>
        </p:nvSpPr>
        <p:spPr>
          <a:xfrm>
            <a:off x="225112" y="219539"/>
            <a:ext cx="880509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lower levels of inflation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871041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7899" y="636442"/>
            <a:ext cx="11043214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Historically interest rates have been twice as high in the least peaceful countries.</a:t>
            </a:r>
          </a:p>
          <a:p>
            <a:pPr marL="285734" indent="-285734">
              <a:buFont typeface="Arial" panose="020B0604020202020204" pitchFamily="34" charset="0"/>
              <a:buChar char="•"/>
              <a:defRPr/>
            </a:pPr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interest rate in the most peaceful countries was 8.7%, compared to 20% in very low peace countries.</a:t>
            </a:r>
          </a:p>
        </p:txBody>
      </p:sp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A4EE4CBC-4BE1-574F-9348-6EC5CE0012D2}"/>
              </a:ext>
            </a:extLst>
          </p:cNvPr>
          <p:cNvSpPr txBox="1"/>
          <p:nvPr/>
        </p:nvSpPr>
        <p:spPr>
          <a:xfrm>
            <a:off x="225112" y="219539"/>
            <a:ext cx="588993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GPI and lower interest rates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6D3C650-DA42-0740-B68F-BF8EDF1B866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53470" y="1958060"/>
          <a:ext cx="9331209" cy="415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5295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/>
          <a:stretch/>
        </p:blipFill>
        <p:spPr>
          <a:xfrm>
            <a:off x="967973" y="1569950"/>
            <a:ext cx="10294144" cy="4665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437" y="1059804"/>
            <a:ext cx="10846686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1866" b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strong correlations between the PPI and other measures of development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615C3BFF-DB1C-1B4C-9FDD-DAD9655AF3F1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652164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1" y="2110452"/>
            <a:ext cx="925403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Positive Peace &amp; GPI Score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17193" y="1386184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 smtClean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05.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27597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5111" y="586491"/>
            <a:ext cx="11744712" cy="5667471"/>
            <a:chOff x="160978" y="965955"/>
            <a:chExt cx="11056266" cy="5335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B04348-B4E2-9445-A71A-275BFDFC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916" y="965955"/>
              <a:ext cx="10800117" cy="533525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0978" y="1068309"/>
              <a:ext cx="11056266" cy="1511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1924" y="1132242"/>
            <a:ext cx="10846686" cy="953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AU" sz="1866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</a:t>
            </a:r>
            <a:r>
              <a:rPr lang="en-AU" sz="1866" i="1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Business Environment</a:t>
            </a:r>
            <a:r>
              <a:rPr lang="en-AU" sz="1866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866" i="1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Human Capital </a:t>
            </a:r>
            <a:r>
              <a:rPr lang="en-AU" sz="1866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1866" i="1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Distribution of Resources </a:t>
            </a:r>
            <a:r>
              <a:rPr lang="en-AU" sz="1866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have a negative effect on levels of peace if achieved without improvements in the levels of corruption, governance and </a:t>
            </a:r>
            <a:r>
              <a:rPr lang="en-AU" sz="1866" i="1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of the Rights of Others</a:t>
            </a:r>
            <a:r>
              <a:rPr lang="en-AU" sz="1866" dirty="0" smtClean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AU" sz="1866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087661DC-F1E1-0041-8B7D-0409FB707A79}"/>
              </a:ext>
            </a:extLst>
          </p:cNvPr>
          <p:cNvSpPr txBox="1"/>
          <p:nvPr/>
        </p:nvSpPr>
        <p:spPr>
          <a:xfrm>
            <a:off x="225111" y="219539"/>
            <a:ext cx="844810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 smtClean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Effects of increasing one Pillar while keeping another constant 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40952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11" y="687592"/>
            <a:ext cx="9555020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connectivity, material well-being, the economy, gender equality and youth development are common leading indicators of improvements in Positive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F018316C-1A0C-BE43-98C6-712CDE0FB2D9}"/>
              </a:ext>
            </a:extLst>
          </p:cNvPr>
          <p:cNvSpPr txBox="1"/>
          <p:nvPr/>
        </p:nvSpPr>
        <p:spPr>
          <a:xfrm>
            <a:off x="225111" y="219539"/>
            <a:ext cx="10266041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Indicators associated with improvements in GPI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E8A8F02-4FB0-6D48-B909-1D9DB1DEB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4711"/>
          <a:stretch/>
        </p:blipFill>
        <p:spPr>
          <a:xfrm>
            <a:off x="1425326" y="1413497"/>
            <a:ext cx="8674640" cy="48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70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11" y="681199"/>
            <a:ext cx="10038480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Deteriorations in press freedom, tensions between groups, social mobility and corruption are leading indicators of deteriorations in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F74F180-D71B-FF49-BFB3-3751F1F5C614}"/>
              </a:ext>
            </a:extLst>
          </p:cNvPr>
          <p:cNvSpPr txBox="1"/>
          <p:nvPr/>
        </p:nvSpPr>
        <p:spPr>
          <a:xfrm>
            <a:off x="225111" y="219539"/>
            <a:ext cx="10266041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Indicators associated with deteriorations in GPI</a:t>
            </a:r>
            <a:endParaRPr lang="en-AU" sz="2666" b="1" dirty="0">
              <a:solidFill>
                <a:srgbClr val="00B0F0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DF2983F-DEE6-8F42-A3AA-FAF8B4A8A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373"/>
          <a:stretch/>
        </p:blipFill>
        <p:spPr>
          <a:xfrm>
            <a:off x="1329612" y="1413497"/>
            <a:ext cx="8933979" cy="48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3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77435" y="2030585"/>
            <a:ext cx="9773162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Understanding Systems Thinking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577437" y="1335049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06.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5528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05F9538C-C8D4-E943-95CB-824B9B71484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system?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09EB40-13B7-E844-AF65-24A6461B5D6A}"/>
              </a:ext>
            </a:extLst>
          </p:cNvPr>
          <p:cNvGrpSpPr/>
          <p:nvPr/>
        </p:nvGrpSpPr>
        <p:grpSpPr>
          <a:xfrm>
            <a:off x="587506" y="1849322"/>
            <a:ext cx="8455041" cy="338426"/>
            <a:chOff x="439354" y="1387419"/>
            <a:chExt cx="6343238" cy="253898"/>
          </a:xfrm>
        </p:grpSpPr>
        <p:sp>
          <p:nvSpPr>
            <p:cNvPr id="13" name="TextBox 12"/>
            <p:cNvSpPr txBox="1"/>
            <p:nvPr/>
          </p:nvSpPr>
          <p:spPr>
            <a:xfrm>
              <a:off x="690248" y="1387419"/>
              <a:ext cx="6092344" cy="2538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No generally agreed definition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D332B6E-F381-E54F-A1F5-010AE141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D69EE-45AB-CD41-8A4E-78B1A6B14E08}"/>
              </a:ext>
            </a:extLst>
          </p:cNvPr>
          <p:cNvGrpSpPr/>
          <p:nvPr/>
        </p:nvGrpSpPr>
        <p:grpSpPr>
          <a:xfrm>
            <a:off x="581892" y="2363121"/>
            <a:ext cx="6801741" cy="1692130"/>
            <a:chOff x="435142" y="1753223"/>
            <a:chExt cx="5102880" cy="1269489"/>
          </a:xfrm>
        </p:grpSpPr>
        <p:sp>
          <p:nvSpPr>
            <p:cNvPr id="14" name="TextBox 13"/>
            <p:cNvSpPr txBox="1"/>
            <p:nvPr/>
          </p:nvSpPr>
          <p:spPr>
            <a:xfrm>
              <a:off x="690248" y="1753223"/>
              <a:ext cx="4847774" cy="1269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 approach:</a:t>
              </a:r>
            </a:p>
            <a:p>
              <a:pPr marL="380876" indent="-380876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Has more internal controls than external controls</a:t>
              </a:r>
            </a:p>
            <a:p>
              <a:pPr marL="380876" indent="-380876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Can be defined by its boundaries</a:t>
              </a:r>
            </a:p>
            <a:p>
              <a:pPr marL="380876" indent="-380876">
                <a:buClr>
                  <a:schemeClr val="tx1">
                    <a:lumMod val="95000"/>
                    <a:lumOff val="5000"/>
                  </a:schemeClr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Operates with a high degree of complexity</a:t>
              </a:r>
            </a:p>
            <a:p>
              <a:pPr>
                <a:defRPr/>
              </a:pPr>
              <a:endParaRPr lang="id-ID" sz="2199" dirty="0">
                <a:solidFill>
                  <a:srgbClr val="CAC9D0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D566FED-D61B-9C40-B32B-4BC03D6B7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54FCED-3527-CF42-9160-A34EC7FD44CE}"/>
              </a:ext>
            </a:extLst>
          </p:cNvPr>
          <p:cNvGrpSpPr/>
          <p:nvPr/>
        </p:nvGrpSpPr>
        <p:grpSpPr>
          <a:xfrm>
            <a:off x="581891" y="3960223"/>
            <a:ext cx="8609735" cy="338426"/>
            <a:chOff x="435142" y="2971083"/>
            <a:chExt cx="6459294" cy="253898"/>
          </a:xfrm>
        </p:grpSpPr>
        <p:sp>
          <p:nvSpPr>
            <p:cNvPr id="29" name="TextBox 28"/>
            <p:cNvSpPr txBox="1"/>
            <p:nvPr/>
          </p:nvSpPr>
          <p:spPr>
            <a:xfrm>
              <a:off x="690248" y="2971083"/>
              <a:ext cx="6204188" cy="2538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 nation is a system, so is a judicial system</a:t>
              </a:r>
              <a:endParaRPr lang="en-US" sz="2199" i="1" dirty="0">
                <a:solidFill>
                  <a:srgbClr val="CAC9D0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E0744FD0-21B2-A740-B73C-4494FCBD4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02280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6E8D91-3A26-3242-A3E4-C4DDBB0BE025}"/>
              </a:ext>
            </a:extLst>
          </p:cNvPr>
          <p:cNvGrpSpPr/>
          <p:nvPr/>
        </p:nvGrpSpPr>
        <p:grpSpPr>
          <a:xfrm>
            <a:off x="581891" y="4521866"/>
            <a:ext cx="8256532" cy="338450"/>
            <a:chOff x="435142" y="3392449"/>
            <a:chExt cx="6194310" cy="253916"/>
          </a:xfrm>
        </p:grpSpPr>
        <p:sp>
          <p:nvSpPr>
            <p:cNvPr id="15" name="TextBox 14"/>
            <p:cNvSpPr txBox="1"/>
            <p:nvPr/>
          </p:nvSpPr>
          <p:spPr>
            <a:xfrm>
              <a:off x="690248" y="3392449"/>
              <a:ext cx="5939204" cy="2538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199" dirty="0">
                  <a:solidFill>
                    <a:srgbClr val="CAC9D0">
                      <a:lumMod val="10000"/>
                    </a:srgb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Is a soccer team or loose social network a system?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9E14781-894F-7449-893A-CF4DB5C8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45519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280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4154" y="535623"/>
            <a:ext cx="8652684" cy="5661154"/>
            <a:chOff x="1254642" y="2232547"/>
            <a:chExt cx="10398640" cy="6803473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325" y="2707055"/>
              <a:ext cx="10163957" cy="632896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54642" y="2232547"/>
              <a:ext cx="1956391" cy="1021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0A980FE-0B60-BA4F-933A-FBD9BA11680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Positive Peace?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82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8C2C03D8-9E00-4D45-AF20-1552BE0B0F9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systems thinking?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62889F-BFE6-BD41-B983-688671AB52EC}"/>
              </a:ext>
            </a:extLst>
          </p:cNvPr>
          <p:cNvGrpSpPr/>
          <p:nvPr/>
        </p:nvGrpSpPr>
        <p:grpSpPr>
          <a:xfrm>
            <a:off x="587506" y="1793901"/>
            <a:ext cx="8379282" cy="430760"/>
            <a:chOff x="439354" y="1345843"/>
            <a:chExt cx="6286401" cy="323170"/>
          </a:xfrm>
        </p:grpSpPr>
        <p:sp>
          <p:nvSpPr>
            <p:cNvPr id="13" name="TextBox 12"/>
            <p:cNvSpPr txBox="1"/>
            <p:nvPr/>
          </p:nvSpPr>
          <p:spPr>
            <a:xfrm>
              <a:off x="633411" y="1345843"/>
              <a:ext cx="6092344" cy="323170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21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Government and most </a:t>
              </a:r>
              <a:r>
                <a:rPr lang="en-US" sz="2199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organisations</a:t>
              </a:r>
              <a:r>
                <a:rPr lang="en-US" sz="21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think in cause and effect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F4E7951-B0A3-7F4D-8E2F-25B1C319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30536-7FBD-EA49-ABA1-B58F5AAC6F91}"/>
              </a:ext>
            </a:extLst>
          </p:cNvPr>
          <p:cNvGrpSpPr/>
          <p:nvPr/>
        </p:nvGrpSpPr>
        <p:grpSpPr>
          <a:xfrm>
            <a:off x="581892" y="2323567"/>
            <a:ext cx="8180772" cy="430761"/>
            <a:chOff x="435142" y="1743212"/>
            <a:chExt cx="6137473" cy="323170"/>
          </a:xfrm>
        </p:grpSpPr>
        <p:sp>
          <p:nvSpPr>
            <p:cNvPr id="15" name="TextBox 14"/>
            <p:cNvSpPr txBox="1"/>
            <p:nvPr/>
          </p:nvSpPr>
          <p:spPr>
            <a:xfrm>
              <a:off x="633411" y="1743212"/>
              <a:ext cx="5939204" cy="323170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21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Modern science is based on cause and effect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C3D099E-DE59-514D-B078-68072D3D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295B324-8171-594B-B783-C3CFAA6B4510}"/>
              </a:ext>
            </a:extLst>
          </p:cNvPr>
          <p:cNvGrpSpPr/>
          <p:nvPr/>
        </p:nvGrpSpPr>
        <p:grpSpPr>
          <a:xfrm>
            <a:off x="581891" y="2857147"/>
            <a:ext cx="8485192" cy="769185"/>
            <a:chOff x="435142" y="2143522"/>
            <a:chExt cx="6365858" cy="577067"/>
          </a:xfrm>
        </p:grpSpPr>
        <p:sp>
          <p:nvSpPr>
            <p:cNvPr id="29" name="TextBox 28"/>
            <p:cNvSpPr txBox="1"/>
            <p:nvPr/>
          </p:nvSpPr>
          <p:spPr>
            <a:xfrm>
              <a:off x="596812" y="2143522"/>
              <a:ext cx="6204188" cy="57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sum of the parts is more than the whole – therefore cannot be broken down into its parts to fully understand</a:t>
              </a:r>
              <a:endParaRPr lang="en-US" sz="2199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11A1A09-BD01-DD46-9A9D-BD78D426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34792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B3599D-89A9-0145-9AC3-FDDB90D88061}"/>
              </a:ext>
            </a:extLst>
          </p:cNvPr>
          <p:cNvGrpSpPr/>
          <p:nvPr/>
        </p:nvGrpSpPr>
        <p:grpSpPr>
          <a:xfrm>
            <a:off x="581892" y="3780064"/>
            <a:ext cx="8274416" cy="769187"/>
            <a:chOff x="435142" y="2835922"/>
            <a:chExt cx="6207727" cy="577068"/>
          </a:xfrm>
        </p:grpSpPr>
        <p:sp>
          <p:nvSpPr>
            <p:cNvPr id="14" name="TextBox 13"/>
            <p:cNvSpPr txBox="1"/>
            <p:nvPr/>
          </p:nvSpPr>
          <p:spPr>
            <a:xfrm>
              <a:off x="633411" y="2835922"/>
              <a:ext cx="6009458" cy="577068"/>
            </a:xfrm>
            <a:prstGeom prst="rect">
              <a:avLst/>
            </a:prstGeom>
            <a:noFill/>
          </p:spPr>
          <p:txBody>
            <a:bodyPr wrap="square" lIns="91440" tIns="45721" rIns="91440" bIns="45721" rtlCol="0">
              <a:spAutoFit/>
            </a:bodyPr>
            <a:lstStyle/>
            <a:p>
              <a:r>
                <a:rPr lang="en-US" sz="2199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thinking is a radial transformation in understanding how societies operate</a:t>
              </a:r>
              <a:endParaRPr lang="id-ID" sz="2199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567C875-3C4D-E84D-92F8-8286748A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885345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88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95124" y="1557386"/>
            <a:ext cx="5641288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66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Positive Peace and Changes in GDP</a:t>
            </a:r>
          </a:p>
        </p:txBody>
      </p:sp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9E9B3BEB-8F66-7E48-AB6A-BC41679613B1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sum is more than the parts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B83C2B-4FC1-4B4A-A4F4-452509707F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7971"/>
          <a:stretch/>
        </p:blipFill>
        <p:spPr>
          <a:xfrm>
            <a:off x="1078636" y="2000460"/>
            <a:ext cx="9680315" cy="36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60933" y="1213554"/>
            <a:ext cx="3930335" cy="46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935">
              <a:lnSpc>
                <a:spcPct val="150000"/>
              </a:lnSpc>
            </a:pPr>
            <a:r>
              <a:rPr lang="en-AU" sz="1599" i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Reasoning: Repeatability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0024" y="1786133"/>
            <a:ext cx="4770042" cy="58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935"/>
            <a:r>
              <a:rPr lang="en-AU" sz="1599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repeatable scientific experiments</a:t>
            </a:r>
          </a:p>
          <a:p>
            <a:pPr algn="ctr" defTabSz="913935"/>
            <a:r>
              <a:rPr lang="en-AU" sz="1599" b="1" dirty="0">
                <a:solidFill>
                  <a:srgbClr val="2C37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input = same output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8861" y="4908931"/>
            <a:ext cx="5092367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35"/>
            <a:r>
              <a:rPr lang="en-AU" sz="1599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is contained in the cause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045" y="2477225"/>
            <a:ext cx="1989939" cy="2319979"/>
          </a:xfrm>
          <a:prstGeom prst="rect">
            <a:avLst/>
          </a:prstGeom>
        </p:spPr>
      </p:pic>
      <p:sp>
        <p:nvSpPr>
          <p:cNvPr id="12" name="Google Shape;2296;p333">
            <a:extLst>
              <a:ext uri="{FF2B5EF4-FFF2-40B4-BE49-F238E27FC236}">
                <a16:creationId xmlns:a16="http://schemas.microsoft.com/office/drawing/2014/main" id="{9890FC82-2501-C64F-B1FC-171F8BEBAE14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thinking - causal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CCE57246-8062-AF49-A7EB-97AAD205BA35}"/>
              </a:ext>
            </a:extLst>
          </p:cNvPr>
          <p:cNvSpPr/>
          <p:nvPr/>
        </p:nvSpPr>
        <p:spPr>
          <a:xfrm rot="5400000">
            <a:off x="2173733" y="2590901"/>
            <a:ext cx="1289066" cy="1823513"/>
          </a:xfrm>
          <a:prstGeom prst="upArrow">
            <a:avLst>
              <a:gd name="adj1" fmla="val 66194"/>
              <a:gd name="adj2" fmla="val 38027"/>
            </a:avLst>
          </a:prstGeom>
          <a:solidFill>
            <a:srgbClr val="86C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  <a:endParaRPr lang="en-US" sz="479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48679E67-7B7B-504E-9349-DED1B7A4156C}"/>
              </a:ext>
            </a:extLst>
          </p:cNvPr>
          <p:cNvSpPr/>
          <p:nvPr/>
        </p:nvSpPr>
        <p:spPr>
          <a:xfrm rot="5400000">
            <a:off x="6576580" y="2472722"/>
            <a:ext cx="1289066" cy="2059863"/>
          </a:xfrm>
          <a:prstGeom prst="upArrow">
            <a:avLst>
              <a:gd name="adj1" fmla="val 66194"/>
              <a:gd name="adj2" fmla="val 38027"/>
            </a:avLst>
          </a:prstGeom>
          <a:solidFill>
            <a:srgbClr val="073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sz="373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F628C-17F1-BE43-8168-A79B5F8EE312}"/>
              </a:ext>
            </a:extLst>
          </p:cNvPr>
          <p:cNvSpPr/>
          <p:nvPr/>
        </p:nvSpPr>
        <p:spPr>
          <a:xfrm>
            <a:off x="3885110" y="2858120"/>
            <a:ext cx="2140990" cy="1289066"/>
          </a:xfrm>
          <a:prstGeom prst="rect">
            <a:avLst/>
          </a:prstGeom>
          <a:solidFill>
            <a:srgbClr val="0681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9" b="1" dirty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2017177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847" y="634756"/>
            <a:ext cx="6007922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rgbClr val="17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mutually interact making causality difficult to imply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A8ACFC5A-AB50-1A45-B6E8-77D24738727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are not clearly defined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4CC2FB-891E-AD48-A0EF-F46B933E0DA3}"/>
              </a:ext>
            </a:extLst>
          </p:cNvPr>
          <p:cNvGrpSpPr/>
          <p:nvPr/>
        </p:nvGrpSpPr>
        <p:grpSpPr>
          <a:xfrm>
            <a:off x="4723972" y="2999428"/>
            <a:ext cx="2406557" cy="2482723"/>
            <a:chOff x="3542661" y="2069290"/>
            <a:chExt cx="1805475" cy="1862617"/>
          </a:xfrm>
        </p:grpSpPr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B38BEF69-0AEA-174F-A689-FFF9B17C6532}"/>
                </a:ext>
              </a:extLst>
            </p:cNvPr>
            <p:cNvSpPr/>
            <p:nvPr/>
          </p:nvSpPr>
          <p:spPr>
            <a:xfrm rot="3600000">
              <a:off x="4681222" y="2463010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776FD18C-89D1-604A-9BB6-F279409680F4}"/>
                </a:ext>
              </a:extLst>
            </p:cNvPr>
            <p:cNvSpPr/>
            <p:nvPr/>
          </p:nvSpPr>
          <p:spPr>
            <a:xfrm rot="18000000">
              <a:off x="3148941" y="2463011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Left-Right Arrow 17">
              <a:extLst>
                <a:ext uri="{FF2B5EF4-FFF2-40B4-BE49-F238E27FC236}">
                  <a16:creationId xmlns:a16="http://schemas.microsoft.com/office/drawing/2014/main" id="{3FC6D415-B36D-3D4E-96E8-D1E53B6B984C}"/>
                </a:ext>
              </a:extLst>
            </p:cNvPr>
            <p:cNvSpPr/>
            <p:nvPr/>
          </p:nvSpPr>
          <p:spPr>
            <a:xfrm>
              <a:off x="3927117" y="3658713"/>
              <a:ext cx="1060633" cy="273194"/>
            </a:xfrm>
            <a:prstGeom prst="leftRightArrow">
              <a:avLst>
                <a:gd name="adj1" fmla="val 61009"/>
                <a:gd name="adj2" fmla="val 49412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8D5F7-0146-4C41-93F3-5BAC9FF10C1E}"/>
              </a:ext>
            </a:extLst>
          </p:cNvPr>
          <p:cNvGrpSpPr/>
          <p:nvPr/>
        </p:nvGrpSpPr>
        <p:grpSpPr>
          <a:xfrm>
            <a:off x="5029173" y="1287802"/>
            <a:ext cx="1828236" cy="1828236"/>
            <a:chOff x="3771633" y="785175"/>
            <a:chExt cx="1371600" cy="13716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315DB6-09D8-DE48-8F07-CFBCB83E9138}"/>
                </a:ext>
              </a:extLst>
            </p:cNvPr>
            <p:cNvSpPr/>
            <p:nvPr/>
          </p:nvSpPr>
          <p:spPr>
            <a:xfrm>
              <a:off x="3771633" y="785175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6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810362-46D3-054B-99EC-9070AEED0408}"/>
                </a:ext>
              </a:extLst>
            </p:cNvPr>
            <p:cNvSpPr txBox="1"/>
            <p:nvPr/>
          </p:nvSpPr>
          <p:spPr>
            <a:xfrm>
              <a:off x="3771633" y="1059275"/>
              <a:ext cx="1371600" cy="71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 Functioning Government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B88F55-69E6-D545-873C-A69FAA790119}"/>
              </a:ext>
            </a:extLst>
          </p:cNvPr>
          <p:cNvGrpSpPr/>
          <p:nvPr/>
        </p:nvGrpSpPr>
        <p:grpSpPr>
          <a:xfrm>
            <a:off x="6895497" y="4423734"/>
            <a:ext cx="1828236" cy="1828235"/>
            <a:chOff x="5171808" y="3137850"/>
            <a:chExt cx="1371600" cy="1371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C112359-0786-F644-A97D-5E58DCAAE4ED}"/>
                </a:ext>
              </a:extLst>
            </p:cNvPr>
            <p:cNvSpPr/>
            <p:nvPr/>
          </p:nvSpPr>
          <p:spPr>
            <a:xfrm>
              <a:off x="5171808" y="3137850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6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EBCE02-3719-A748-A2CD-A44FBF9B1124}"/>
                </a:ext>
              </a:extLst>
            </p:cNvPr>
            <p:cNvSpPr txBox="1"/>
            <p:nvPr/>
          </p:nvSpPr>
          <p:spPr>
            <a:xfrm>
              <a:off x="5171808" y="3562040"/>
              <a:ext cx="1371600" cy="50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606C1C3-24BA-7243-913E-45062BCF9DCC}"/>
              </a:ext>
            </a:extLst>
          </p:cNvPr>
          <p:cNvGrpSpPr/>
          <p:nvPr/>
        </p:nvGrpSpPr>
        <p:grpSpPr>
          <a:xfrm>
            <a:off x="3175545" y="4423734"/>
            <a:ext cx="1828236" cy="1828235"/>
            <a:chOff x="2380983" y="3137850"/>
            <a:chExt cx="1371600" cy="13716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B71DA6-590A-314C-A133-700882051C8E}"/>
                </a:ext>
              </a:extLst>
            </p:cNvPr>
            <p:cNvSpPr/>
            <p:nvPr/>
          </p:nvSpPr>
          <p:spPr>
            <a:xfrm>
              <a:off x="2380983" y="3137850"/>
              <a:ext cx="1371600" cy="1371600"/>
            </a:xfrm>
            <a:prstGeom prst="ellipse">
              <a:avLst/>
            </a:prstGeom>
            <a:solidFill>
              <a:srgbClr val="4AA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6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67223D-A610-8A49-B423-2522457CB3F5}"/>
                </a:ext>
              </a:extLst>
            </p:cNvPr>
            <p:cNvSpPr txBox="1"/>
            <p:nvPr/>
          </p:nvSpPr>
          <p:spPr>
            <a:xfrm>
              <a:off x="2380983" y="3562040"/>
              <a:ext cx="1371600" cy="50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453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5339422-6504-0A46-9685-4ACDEAB6F36B}"/>
              </a:ext>
            </a:extLst>
          </p:cNvPr>
          <p:cNvGrpSpPr/>
          <p:nvPr/>
        </p:nvGrpSpPr>
        <p:grpSpPr>
          <a:xfrm>
            <a:off x="1162493" y="1513643"/>
            <a:ext cx="4515642" cy="4515642"/>
            <a:chOff x="846944" y="794478"/>
            <a:chExt cx="3387777" cy="3387777"/>
          </a:xfrm>
        </p:grpSpPr>
        <p:sp>
          <p:nvSpPr>
            <p:cNvPr id="3" name="Oval 2"/>
            <p:cNvSpPr/>
            <p:nvPr/>
          </p:nvSpPr>
          <p:spPr>
            <a:xfrm>
              <a:off x="846944" y="794478"/>
              <a:ext cx="3387777" cy="3387777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96537" y="1030318"/>
              <a:ext cx="1436974" cy="253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599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 systems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6322" y="3642849"/>
              <a:ext cx="1176670" cy="253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599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Atmosphere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42603C-EC17-E84B-9E74-A0F953A296FC}"/>
              </a:ext>
            </a:extLst>
          </p:cNvPr>
          <p:cNvGrpSpPr/>
          <p:nvPr/>
        </p:nvGrpSpPr>
        <p:grpSpPr>
          <a:xfrm>
            <a:off x="1903533" y="2328596"/>
            <a:ext cx="3033566" cy="2828788"/>
            <a:chOff x="1426679" y="1746986"/>
            <a:chExt cx="2275877" cy="2122246"/>
          </a:xfrm>
        </p:grpSpPr>
        <p:sp>
          <p:nvSpPr>
            <p:cNvPr id="5" name="Oval 4"/>
            <p:cNvSpPr/>
            <p:nvPr/>
          </p:nvSpPr>
          <p:spPr>
            <a:xfrm>
              <a:off x="1426679" y="1746986"/>
              <a:ext cx="2275877" cy="2122246"/>
            </a:xfrm>
            <a:prstGeom prst="ellipse">
              <a:avLst/>
            </a:prstGeom>
            <a:solidFill>
              <a:srgbClr val="86CBE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2742" y="1865377"/>
              <a:ext cx="1644502" cy="36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AU" sz="1599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International Community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CBC6E-CB16-4B4F-80B9-E99C4BC9639D}"/>
              </a:ext>
            </a:extLst>
          </p:cNvPr>
          <p:cNvGrpSpPr/>
          <p:nvPr/>
        </p:nvGrpSpPr>
        <p:grpSpPr>
          <a:xfrm>
            <a:off x="3420315" y="2885682"/>
            <a:ext cx="6292149" cy="1771565"/>
            <a:chOff x="2564617" y="2164930"/>
            <a:chExt cx="4720568" cy="132908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6A2A75B-AE0F-D64D-A2F9-BB75E60D9EA9}"/>
                </a:ext>
              </a:extLst>
            </p:cNvPr>
            <p:cNvGrpSpPr/>
            <p:nvPr/>
          </p:nvGrpSpPr>
          <p:grpSpPr>
            <a:xfrm>
              <a:off x="2564617" y="2164930"/>
              <a:ext cx="4042629" cy="1329084"/>
              <a:chOff x="2504657" y="1820156"/>
              <a:chExt cx="4042629" cy="1329084"/>
            </a:xfrm>
          </p:grpSpPr>
          <p:cxnSp>
            <p:nvCxnSpPr>
              <p:cNvPr id="11" name="Straight Connector 10"/>
              <p:cNvCxnSpPr>
                <a:cxnSpLocks/>
                <a:stCxn id="7" idx="0"/>
                <a:endCxn id="15" idx="0"/>
              </p:cNvCxnSpPr>
              <p:nvPr/>
            </p:nvCxnSpPr>
            <p:spPr>
              <a:xfrm flipV="1">
                <a:off x="2504657" y="1820156"/>
                <a:ext cx="4042629" cy="9196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>
                <a:cxnSpLocks/>
                <a:stCxn id="7" idx="4"/>
                <a:endCxn id="15" idx="4"/>
              </p:cNvCxnSpPr>
              <p:nvPr/>
            </p:nvCxnSpPr>
            <p:spPr>
              <a:xfrm>
                <a:off x="2504657" y="3112069"/>
                <a:ext cx="4042629" cy="3717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34448B-D36B-534A-A84E-C0651704B561}"/>
                </a:ext>
              </a:extLst>
            </p:cNvPr>
            <p:cNvGrpSpPr/>
            <p:nvPr/>
          </p:nvGrpSpPr>
          <p:grpSpPr>
            <a:xfrm>
              <a:off x="5929305" y="2164930"/>
              <a:ext cx="1355880" cy="1329084"/>
              <a:chOff x="5869345" y="1820156"/>
              <a:chExt cx="1355880" cy="132908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69346" y="1820156"/>
                <a:ext cx="1355879" cy="1329084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674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69345" y="2228598"/>
                <a:ext cx="1355879" cy="512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AU" sz="159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Parliament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AU" sz="159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Police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AU" sz="1599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Schools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FA67A1E-55D2-C64B-8D7F-99F6521B581F}"/>
              </a:ext>
            </a:extLst>
          </p:cNvPr>
          <p:cNvGrpSpPr/>
          <p:nvPr/>
        </p:nvGrpSpPr>
        <p:grpSpPr>
          <a:xfrm>
            <a:off x="2434526" y="3008264"/>
            <a:ext cx="1957295" cy="1599438"/>
            <a:chOff x="1765087" y="1912120"/>
            <a:chExt cx="1468424" cy="1199949"/>
          </a:xfrm>
        </p:grpSpPr>
        <p:sp>
          <p:nvSpPr>
            <p:cNvPr id="7" name="Oval 6"/>
            <p:cNvSpPr/>
            <p:nvPr/>
          </p:nvSpPr>
          <p:spPr>
            <a:xfrm>
              <a:off x="1861241" y="1912120"/>
              <a:ext cx="1286831" cy="119994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65087" y="2359724"/>
              <a:ext cx="1468424" cy="253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599" b="1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Nations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3897" y="631635"/>
            <a:ext cx="7520608" cy="33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599" dirty="0">
                <a:solidFill>
                  <a:srgbClr val="17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 subsystem can interact with the largest super system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4B0F007A-04C0-E74D-8682-E9D12229E359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lie within systems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2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262F77FE-CFA1-E64D-ACDB-1F1FF62BDC64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of systems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E57211-1FF1-4545-A755-B8FD3BA6D049}"/>
              </a:ext>
            </a:extLst>
          </p:cNvPr>
          <p:cNvGrpSpPr/>
          <p:nvPr/>
        </p:nvGrpSpPr>
        <p:grpSpPr>
          <a:xfrm>
            <a:off x="587506" y="1833275"/>
            <a:ext cx="8451282" cy="379466"/>
            <a:chOff x="439354" y="1375379"/>
            <a:chExt cx="6340418" cy="284687"/>
          </a:xfrm>
        </p:grpSpPr>
        <p:sp>
          <p:nvSpPr>
            <p:cNvPr id="13" name="TextBox 12"/>
            <p:cNvSpPr txBox="1"/>
            <p:nvPr/>
          </p:nvSpPr>
          <p:spPr>
            <a:xfrm>
              <a:off x="687428" y="1375379"/>
              <a:ext cx="6092344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Self-regulating and seeking homeostasis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4CF3434-9147-A84E-AF0D-192EFBAD5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DD363E-D96A-B846-9460-37A8F1BA8E19}"/>
              </a:ext>
            </a:extLst>
          </p:cNvPr>
          <p:cNvGrpSpPr/>
          <p:nvPr/>
        </p:nvGrpSpPr>
        <p:grpSpPr>
          <a:xfrm>
            <a:off x="581891" y="2323259"/>
            <a:ext cx="8605976" cy="379463"/>
            <a:chOff x="435142" y="1742983"/>
            <a:chExt cx="6456474" cy="284685"/>
          </a:xfrm>
        </p:grpSpPr>
        <p:sp>
          <p:nvSpPr>
            <p:cNvPr id="29" name="TextBox 28"/>
            <p:cNvSpPr txBox="1"/>
            <p:nvPr/>
          </p:nvSpPr>
          <p:spPr>
            <a:xfrm>
              <a:off x="687428" y="1742983"/>
              <a:ext cx="6204188" cy="2846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are path dependent</a:t>
              </a:r>
              <a:endParaRPr lang="en-US" sz="1866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F771F34-D0B7-D64D-A21C-9CF96100A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4AC36E-72B4-614A-8282-FC22786A1CD6}"/>
              </a:ext>
            </a:extLst>
          </p:cNvPr>
          <p:cNvGrpSpPr/>
          <p:nvPr/>
        </p:nvGrpSpPr>
        <p:grpSpPr>
          <a:xfrm>
            <a:off x="581891" y="2890685"/>
            <a:ext cx="8346416" cy="379466"/>
            <a:chOff x="435142" y="2168681"/>
            <a:chExt cx="6261744" cy="284687"/>
          </a:xfrm>
        </p:grpSpPr>
        <p:sp>
          <p:nvSpPr>
            <p:cNvPr id="14" name="TextBox 13"/>
            <p:cNvSpPr txBox="1"/>
            <p:nvPr/>
          </p:nvSpPr>
          <p:spPr>
            <a:xfrm>
              <a:off x="687428" y="2168681"/>
              <a:ext cx="6009458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Encoded norms regulate the system to maintain homeostasis</a:t>
              </a:r>
              <a:endParaRPr lang="id-ID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C218C2F-6280-5D41-A9FD-8B4145195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34792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A943B7-2839-8740-A2AB-05D6CCD7F274}"/>
              </a:ext>
            </a:extLst>
          </p:cNvPr>
          <p:cNvGrpSpPr/>
          <p:nvPr/>
        </p:nvGrpSpPr>
        <p:grpSpPr>
          <a:xfrm>
            <a:off x="581891" y="3414234"/>
            <a:ext cx="8003005" cy="410243"/>
            <a:chOff x="435142" y="2561466"/>
            <a:chExt cx="6004106" cy="307777"/>
          </a:xfrm>
        </p:grpSpPr>
        <p:sp>
          <p:nvSpPr>
            <p:cNvPr id="2" name="TextBox 1"/>
            <p:cNvSpPr txBox="1"/>
            <p:nvPr/>
          </p:nvSpPr>
          <p:spPr>
            <a:xfrm>
              <a:off x="687428" y="2561466"/>
              <a:ext cx="5751820" cy="307777"/>
            </a:xfrm>
            <a:prstGeom prst="rect">
              <a:avLst/>
            </a:prstGeom>
            <a:noFill/>
          </p:spPr>
          <p:txBody>
            <a:bodyPr wrap="square" lIns="0" rtlCol="0">
              <a:noAutofit/>
            </a:bodyPr>
            <a:lstStyle/>
            <a:p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Systems self-modify when there are persistent mismatches with inputs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8DB7C19-13C0-BE40-8DAA-C5114EB0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634011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E8DA203-0505-6F45-9425-67AE2640C730}"/>
              </a:ext>
            </a:extLst>
          </p:cNvPr>
          <p:cNvGrpSpPr/>
          <p:nvPr/>
        </p:nvGrpSpPr>
        <p:grpSpPr>
          <a:xfrm>
            <a:off x="581891" y="3964495"/>
            <a:ext cx="3700340" cy="379463"/>
            <a:chOff x="435142" y="2974290"/>
            <a:chExt cx="2776111" cy="284685"/>
          </a:xfrm>
        </p:grpSpPr>
        <p:sp>
          <p:nvSpPr>
            <p:cNvPr id="3" name="Rectangle 2"/>
            <p:cNvSpPr/>
            <p:nvPr/>
          </p:nvSpPr>
          <p:spPr>
            <a:xfrm>
              <a:off x="687428" y="2974290"/>
              <a:ext cx="2523825" cy="284685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Form virtuous or vicious cycles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3F5A211-E946-AE4C-BC3D-10CB6BCC8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048921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54546BC-654D-5F48-8736-4EA33A63E5EE}"/>
              </a:ext>
            </a:extLst>
          </p:cNvPr>
          <p:cNvGrpSpPr/>
          <p:nvPr/>
        </p:nvGrpSpPr>
        <p:grpSpPr>
          <a:xfrm>
            <a:off x="581891" y="4569501"/>
            <a:ext cx="8252773" cy="379466"/>
            <a:chOff x="435142" y="3428179"/>
            <a:chExt cx="6191490" cy="284687"/>
          </a:xfrm>
        </p:grpSpPr>
        <p:sp>
          <p:nvSpPr>
            <p:cNvPr id="15" name="TextBox 14"/>
            <p:cNvSpPr txBox="1"/>
            <p:nvPr/>
          </p:nvSpPr>
          <p:spPr>
            <a:xfrm>
              <a:off x="687428" y="3428179"/>
              <a:ext cx="5939204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Systems are be understood through mathematics</a:t>
              </a: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8DEB913-2A8A-734B-B368-7FB89FC3B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448140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24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5"/>
          <p:cNvSpPr/>
          <p:nvPr/>
        </p:nvSpPr>
        <p:spPr>
          <a:xfrm>
            <a:off x="7772151" y="2657436"/>
            <a:ext cx="1871632" cy="1340530"/>
          </a:xfrm>
          <a:prstGeom prst="rightArrow">
            <a:avLst>
              <a:gd name="adj1" fmla="val 59510"/>
              <a:gd name="adj2" fmla="val 48597"/>
            </a:avLst>
          </a:prstGeom>
          <a:solidFill>
            <a:srgbClr val="25AAE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8" tIns="22848" rIns="45698" bIns="22848" rtlCol="0" anchor="ctr"/>
          <a:lstStyle/>
          <a:p>
            <a:pPr algn="ctr"/>
            <a:r>
              <a:rPr lang="en-AU" sz="186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Response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87096" y="2876831"/>
            <a:ext cx="1531582" cy="869654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8" tIns="22848" rIns="45698" bIns="22848" rtlCol="0" anchor="ctr"/>
          <a:lstStyle/>
          <a:p>
            <a:pPr algn="ctr"/>
            <a:r>
              <a:rPr lang="en-AU" sz="186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to System</a:t>
            </a:r>
          </a:p>
        </p:txBody>
      </p:sp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9FA87630-95FA-644E-A3A9-EEEC125F7832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Systems are responsive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965367-7BB9-304B-9D5B-05116FBD9FF6}"/>
              </a:ext>
            </a:extLst>
          </p:cNvPr>
          <p:cNvGrpSpPr/>
          <p:nvPr/>
        </p:nvGrpSpPr>
        <p:grpSpPr>
          <a:xfrm>
            <a:off x="2838450" y="1808154"/>
            <a:ext cx="4781761" cy="2992800"/>
            <a:chOff x="2128083" y="1356534"/>
            <a:chExt cx="3587428" cy="224529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C5A8BB-0DD0-A74A-9D31-CA35E0271574}"/>
                </a:ext>
              </a:extLst>
            </p:cNvPr>
            <p:cNvGrpSpPr/>
            <p:nvPr/>
          </p:nvGrpSpPr>
          <p:grpSpPr>
            <a:xfrm>
              <a:off x="3337143" y="1356534"/>
              <a:ext cx="2378368" cy="2245293"/>
              <a:chOff x="3397104" y="1079216"/>
              <a:chExt cx="2378368" cy="2245293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3397104" y="1079216"/>
                <a:ext cx="2378368" cy="2245293"/>
              </a:xfrm>
              <a:prstGeom prst="ellipse">
                <a:avLst/>
              </a:prstGeom>
              <a:noFill/>
              <a:ln w="19050">
                <a:solidFill>
                  <a:srgbClr val="0681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698" tIns="22848" rIns="45698" bIns="22848" rtlCol="0" anchor="ctr"/>
              <a:lstStyle/>
              <a:p>
                <a:pPr algn="ctr"/>
                <a:r>
                  <a:rPr lang="en-AU" sz="3199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980922" y="1224318"/>
                <a:ext cx="1210732" cy="656652"/>
              </a:xfrm>
              <a:prstGeom prst="ellipse">
                <a:avLst/>
              </a:prstGeom>
              <a:solidFill>
                <a:srgbClr val="25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698" tIns="22848" rIns="45698" bIns="22848" rtlCol="0" anchor="ctr"/>
              <a:lstStyle/>
              <a:p>
                <a:pPr algn="ctr"/>
                <a:r>
                  <a:rPr lang="en-AU" sz="1599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Encoded Norms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980922" y="2533412"/>
                <a:ext cx="1210732" cy="616298"/>
              </a:xfrm>
              <a:prstGeom prst="ellipse">
                <a:avLst/>
              </a:prstGeom>
              <a:solidFill>
                <a:srgbClr val="25AA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698" tIns="22848" rIns="45698" bIns="22848" rtlCol="0" anchor="ctr"/>
              <a:lstStyle/>
              <a:p>
                <a:pPr algn="ctr"/>
                <a:r>
                  <a:rPr lang="en-AU" sz="1599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Intent</a:t>
                </a:r>
              </a:p>
            </p:txBody>
          </p:sp>
        </p:grp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33920C6D-2A2C-4347-8EA2-4C6E330AAB31}"/>
                </a:ext>
              </a:extLst>
            </p:cNvPr>
            <p:cNvSpPr/>
            <p:nvPr/>
          </p:nvSpPr>
          <p:spPr>
            <a:xfrm>
              <a:off x="2128083" y="2230960"/>
              <a:ext cx="1044179" cy="484068"/>
            </a:xfrm>
            <a:prstGeom prst="rightArrow">
              <a:avLst>
                <a:gd name="adj1" fmla="val 59510"/>
                <a:gd name="adj2" fmla="val 50000"/>
              </a:avLst>
            </a:prstGeom>
            <a:solidFill>
              <a:srgbClr val="25AAE2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698" tIns="22848" rIns="45698" bIns="22848" rtlCol="0" anchor="ctr"/>
            <a:lstStyle/>
            <a:p>
              <a:pPr algn="ctr"/>
              <a:endParaRPr lang="en-AU" sz="186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16378" y="656466"/>
            <a:ext cx="9674231" cy="292235"/>
          </a:xfrm>
          <a:prstGeom prst="rect">
            <a:avLst/>
          </a:prstGeom>
        </p:spPr>
        <p:txBody>
          <a:bodyPr wrap="square" lIns="45698" tIns="22848" rIns="45698" bIns="22848">
            <a:spAutoFit/>
          </a:bodyPr>
          <a:lstStyle/>
          <a:p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Understanding the system response requires understanding the systems and their relationship to the input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77FB7C-2942-B842-BC05-0833D22D59A4}"/>
              </a:ext>
            </a:extLst>
          </p:cNvPr>
          <p:cNvGrpSpPr/>
          <p:nvPr/>
        </p:nvGrpSpPr>
        <p:grpSpPr>
          <a:xfrm>
            <a:off x="1600338" y="2986068"/>
            <a:ext cx="10280888" cy="2487873"/>
            <a:chOff x="1199213" y="2240242"/>
            <a:chExt cx="7713046" cy="1866481"/>
          </a:xfrm>
        </p:grpSpPr>
        <p:sp>
          <p:nvSpPr>
            <p:cNvPr id="19" name="TextBox 18"/>
            <p:cNvSpPr txBox="1"/>
            <p:nvPr/>
          </p:nvSpPr>
          <p:spPr>
            <a:xfrm>
              <a:off x="7358874" y="2240242"/>
              <a:ext cx="1553385" cy="465445"/>
            </a:xfrm>
            <a:prstGeom prst="rect">
              <a:avLst/>
            </a:prstGeom>
            <a:noFill/>
          </p:spPr>
          <p:txBody>
            <a:bodyPr wrap="square" lIns="45698" tIns="22848" rIns="45698" bIns="22848" rtlCol="0">
              <a:spAutoFit/>
            </a:bodyPr>
            <a:lstStyle/>
            <a:p>
              <a:r>
                <a:rPr lang="en-AU" sz="1866" dirty="0">
                  <a:latin typeface="Arial" panose="020B0604020202020204" pitchFamily="34" charset="0"/>
                  <a:cs typeface="Arial" panose="020B0604020202020204" pitchFamily="34" charset="0"/>
                </a:rPr>
                <a:t>System Interacts with input</a:t>
              </a:r>
            </a:p>
          </p:txBody>
        </p:sp>
        <p:sp>
          <p:nvSpPr>
            <p:cNvPr id="5" name="U-Turn Arrow 4">
              <a:extLst>
                <a:ext uri="{FF2B5EF4-FFF2-40B4-BE49-F238E27FC236}">
                  <a16:creationId xmlns:a16="http://schemas.microsoft.com/office/drawing/2014/main" id="{4E8C6B05-8B17-2F46-9EB9-758645410706}"/>
                </a:ext>
              </a:extLst>
            </p:cNvPr>
            <p:cNvSpPr/>
            <p:nvPr/>
          </p:nvSpPr>
          <p:spPr>
            <a:xfrm flipH="1" flipV="1">
              <a:off x="1199213" y="2854301"/>
              <a:ext cx="6824122" cy="1252422"/>
            </a:xfrm>
            <a:prstGeom prst="uturnArrow">
              <a:avLst>
                <a:gd name="adj1" fmla="val 12580"/>
                <a:gd name="adj2" fmla="val 14826"/>
                <a:gd name="adj3" fmla="val 23693"/>
                <a:gd name="adj4" fmla="val 72472"/>
                <a:gd name="adj5" fmla="val 96165"/>
              </a:avLst>
            </a:prstGeom>
            <a:solidFill>
              <a:srgbClr val="86CB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180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2280" y="600319"/>
            <a:ext cx="9450386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Best approach to change is to continuously nudge the system in the right direction</a:t>
            </a:r>
          </a:p>
        </p:txBody>
      </p: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6ECA9770-E81E-7544-B3F0-3679942B2ABE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Systems are path dependent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2B64A-5724-2644-A994-83124F84DA26}"/>
              </a:ext>
            </a:extLst>
          </p:cNvPr>
          <p:cNvGrpSpPr/>
          <p:nvPr/>
        </p:nvGrpSpPr>
        <p:grpSpPr>
          <a:xfrm>
            <a:off x="9501" y="2685547"/>
            <a:ext cx="5683667" cy="1556181"/>
            <a:chOff x="5717" y="2450606"/>
            <a:chExt cx="4264066" cy="1167496"/>
          </a:xfrm>
        </p:grpSpPr>
        <p:sp>
          <p:nvSpPr>
            <p:cNvPr id="17" name="Up Arrow 16">
              <a:extLst>
                <a:ext uri="{FF2B5EF4-FFF2-40B4-BE49-F238E27FC236}">
                  <a16:creationId xmlns:a16="http://schemas.microsoft.com/office/drawing/2014/main" id="{DE4F4EFC-EA1D-184B-B4EB-1BA2DD2A7E76}"/>
                </a:ext>
              </a:extLst>
            </p:cNvPr>
            <p:cNvSpPr/>
            <p:nvPr/>
          </p:nvSpPr>
          <p:spPr>
            <a:xfrm rot="5400000">
              <a:off x="1754681" y="701642"/>
              <a:ext cx="766137" cy="4264066"/>
            </a:xfrm>
            <a:prstGeom prst="upArrow">
              <a:avLst>
                <a:gd name="adj1" fmla="val 66599"/>
                <a:gd name="adj2" fmla="val 75878"/>
              </a:avLst>
            </a:prstGeom>
            <a:solidFill>
              <a:srgbClr val="0681C4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133" b="1" dirty="0">
                  <a:latin typeface="Arial" panose="020B0604020202020204" pitchFamily="34" charset="0"/>
                  <a:cs typeface="Arial" panose="020B0604020202020204" pitchFamily="34" charset="0"/>
                </a:rPr>
                <a:t>Historical path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0463" y="3179578"/>
              <a:ext cx="3076202" cy="438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99" dirty="0">
                  <a:latin typeface="Arial" panose="020B0604020202020204" pitchFamily="34" charset="0"/>
                  <a:cs typeface="Arial" panose="020B0604020202020204" pitchFamily="34" charset="0"/>
                </a:rPr>
                <a:t>Many small changes from many directions is the optimum way to change the system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4D8D9-C0D3-0C44-A94C-DB0B41CEABE4}"/>
              </a:ext>
            </a:extLst>
          </p:cNvPr>
          <p:cNvGrpSpPr/>
          <p:nvPr/>
        </p:nvGrpSpPr>
        <p:grpSpPr>
          <a:xfrm>
            <a:off x="7563456" y="4017943"/>
            <a:ext cx="3424411" cy="1229640"/>
            <a:chOff x="5672931" y="3014388"/>
            <a:chExt cx="2569101" cy="922515"/>
          </a:xfrm>
        </p:grpSpPr>
        <p:sp>
          <p:nvSpPr>
            <p:cNvPr id="11" name="TextBox 10"/>
            <p:cNvSpPr txBox="1"/>
            <p:nvPr/>
          </p:nvSpPr>
          <p:spPr>
            <a:xfrm>
              <a:off x="7109978" y="3721489"/>
              <a:ext cx="1132054" cy="2154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Vicious cycle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1C5AE373-169E-CA4B-86C5-40F18C0B0DB1}"/>
                </a:ext>
              </a:extLst>
            </p:cNvPr>
            <p:cNvSpPr/>
            <p:nvPr/>
          </p:nvSpPr>
          <p:spPr>
            <a:xfrm rot="2331865">
              <a:off x="5672931" y="3014388"/>
              <a:ext cx="1459368" cy="522517"/>
            </a:xfrm>
            <a:prstGeom prst="rightArrow">
              <a:avLst>
                <a:gd name="adj1" fmla="val 51281"/>
                <a:gd name="adj2" fmla="val 7960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CE9E05-A152-BB40-BE64-52B3BE854B91}"/>
              </a:ext>
            </a:extLst>
          </p:cNvPr>
          <p:cNvGrpSpPr/>
          <p:nvPr/>
        </p:nvGrpSpPr>
        <p:grpSpPr>
          <a:xfrm>
            <a:off x="5790210" y="1683956"/>
            <a:ext cx="5760445" cy="2419139"/>
            <a:chOff x="4342586" y="1263357"/>
            <a:chExt cx="4321667" cy="1814914"/>
          </a:xfrm>
        </p:grpSpPr>
        <p:sp>
          <p:nvSpPr>
            <p:cNvPr id="29" name="Oval 28"/>
            <p:cNvSpPr/>
            <p:nvPr/>
          </p:nvSpPr>
          <p:spPr>
            <a:xfrm>
              <a:off x="4342586" y="1743901"/>
              <a:ext cx="1451183" cy="1334370"/>
            </a:xfrm>
            <a:prstGeom prst="ellipse">
              <a:avLst/>
            </a:prstGeom>
            <a:solidFill>
              <a:srgbClr val="0681C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34706" y="1263357"/>
              <a:ext cx="1529547" cy="2154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Virtuous cycle</a:t>
              </a:r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4EA4471-8950-3B41-BC08-0F7CC88A0664}"/>
                </a:ext>
              </a:extLst>
            </p:cNvPr>
            <p:cNvSpPr/>
            <p:nvPr/>
          </p:nvSpPr>
          <p:spPr>
            <a:xfrm rot="19800000">
              <a:off x="5754815" y="1506606"/>
              <a:ext cx="1371744" cy="522517"/>
            </a:xfrm>
            <a:prstGeom prst="rightArrow">
              <a:avLst>
                <a:gd name="adj1" fmla="val 51281"/>
                <a:gd name="adj2" fmla="val 79604"/>
              </a:avLst>
            </a:prstGeom>
            <a:solidFill>
              <a:srgbClr val="068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CD84FC-E52D-FE48-9CB5-265E010FF051}"/>
              </a:ext>
            </a:extLst>
          </p:cNvPr>
          <p:cNvSpPr txBox="1"/>
          <p:nvPr/>
        </p:nvSpPr>
        <p:spPr>
          <a:xfrm>
            <a:off x="5790209" y="3067440"/>
            <a:ext cx="1934315" cy="328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213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214305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174432" y="6422102"/>
            <a:ext cx="1015687" cy="363954"/>
          </a:xfrm>
          <a:prstGeom prst="rect">
            <a:avLst/>
          </a:prstGeom>
        </p:spPr>
        <p:txBody>
          <a:bodyPr/>
          <a:lstStyle/>
          <a:p>
            <a:pPr defTabSz="913935">
              <a:defRPr/>
            </a:pPr>
            <a:fld id="{3CA79994-879F-4458-94E2-9437ACB07F53}" type="slidenum">
              <a:rPr lang="en-US" smtClean="0">
                <a:solidFill>
                  <a:srgbClr val="737572"/>
                </a:solidFill>
              </a:rPr>
              <a:pPr defTabSz="913935">
                <a:defRPr/>
              </a:pPr>
              <a:t>68</a:t>
            </a:fld>
            <a:endParaRPr lang="en-US">
              <a:solidFill>
                <a:srgbClr val="737572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4371205" y="4099363"/>
            <a:ext cx="22858" cy="2285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674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411CF6-81B3-9A4D-B807-479901350D2F}"/>
              </a:ext>
            </a:extLst>
          </p:cNvPr>
          <p:cNvGrpSpPr/>
          <p:nvPr/>
        </p:nvGrpSpPr>
        <p:grpSpPr>
          <a:xfrm>
            <a:off x="2141676" y="1111561"/>
            <a:ext cx="1812565" cy="1812565"/>
            <a:chOff x="1605341" y="833928"/>
            <a:chExt cx="1359843" cy="135984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82E094B-CD40-6C4A-B99A-4024EA309D43}"/>
                </a:ext>
              </a:extLst>
            </p:cNvPr>
            <p:cNvSpPr/>
            <p:nvPr/>
          </p:nvSpPr>
          <p:spPr>
            <a:xfrm>
              <a:off x="1605341" y="833928"/>
              <a:ext cx="1359843" cy="1359843"/>
            </a:xfrm>
            <a:prstGeom prst="ellipse">
              <a:avLst/>
            </a:prstGeom>
            <a:solidFill>
              <a:srgbClr val="86CBE9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24213" y="1211940"/>
              <a:ext cx="1322100" cy="50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Process assessment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A9C32D-B512-DA44-A771-B9769F62C953}"/>
              </a:ext>
            </a:extLst>
          </p:cNvPr>
          <p:cNvGrpSpPr/>
          <p:nvPr/>
        </p:nvGrpSpPr>
        <p:grpSpPr>
          <a:xfrm>
            <a:off x="4229364" y="1302510"/>
            <a:ext cx="5777226" cy="1542025"/>
            <a:chOff x="3171590" y="977184"/>
            <a:chExt cx="4334257" cy="11568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F1E72D-F5A1-584A-B515-8E4AC890CA3A}"/>
                </a:ext>
              </a:extLst>
            </p:cNvPr>
            <p:cNvGrpSpPr/>
            <p:nvPr/>
          </p:nvGrpSpPr>
          <p:grpSpPr>
            <a:xfrm>
              <a:off x="3171590" y="1058051"/>
              <a:ext cx="2514602" cy="455799"/>
              <a:chOff x="3328987" y="1207953"/>
              <a:chExt cx="2514602" cy="455799"/>
            </a:xfrm>
          </p:grpSpPr>
          <p:cxnSp>
            <p:nvCxnSpPr>
              <p:cNvPr id="15" name="Straight Arrow Connector 14"/>
              <p:cNvCxnSpPr>
                <a:cxnSpLocks/>
              </p:cNvCxnSpPr>
              <p:nvPr/>
            </p:nvCxnSpPr>
            <p:spPr>
              <a:xfrm>
                <a:off x="3328987" y="1663752"/>
                <a:ext cx="2514602" cy="0"/>
              </a:xfrm>
              <a:prstGeom prst="straightConnector1">
                <a:avLst/>
              </a:prstGeom>
              <a:ln w="1143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570822" y="1207953"/>
                <a:ext cx="2030931" cy="284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866" dirty="0">
                    <a:latin typeface="Arial" panose="020B0604020202020204" pitchFamily="34" charset="0"/>
                    <a:cs typeface="Arial" panose="020B0604020202020204" pitchFamily="34" charset="0"/>
                  </a:rPr>
                  <a:t>Persistent mismatch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29BAC0-CA0E-134E-B515-993EE6B1A0BD}"/>
                </a:ext>
              </a:extLst>
            </p:cNvPr>
            <p:cNvGrpSpPr/>
            <p:nvPr/>
          </p:nvGrpSpPr>
          <p:grpSpPr>
            <a:xfrm>
              <a:off x="5775914" y="977184"/>
              <a:ext cx="1729933" cy="1156876"/>
              <a:chOff x="5933311" y="1127086"/>
              <a:chExt cx="1729933" cy="1156876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5933311" y="1127086"/>
                <a:ext cx="1729933" cy="1156876"/>
              </a:xfrm>
              <a:prstGeom prst="rect">
                <a:avLst/>
              </a:prstGeom>
              <a:solidFill>
                <a:srgbClr val="55C1AA"/>
              </a:solidFill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674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29420" y="1420478"/>
                <a:ext cx="1392257" cy="50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866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 modification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E187BB-7CED-004A-956C-19B6276FB02F}"/>
              </a:ext>
            </a:extLst>
          </p:cNvPr>
          <p:cNvGrpSpPr/>
          <p:nvPr/>
        </p:nvGrpSpPr>
        <p:grpSpPr>
          <a:xfrm>
            <a:off x="7940510" y="2952444"/>
            <a:ext cx="1812565" cy="3125985"/>
            <a:chOff x="5955809" y="2215017"/>
            <a:chExt cx="1359843" cy="234521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5B2652E-8873-124A-9C9E-647E43085F2D}"/>
                </a:ext>
              </a:extLst>
            </p:cNvPr>
            <p:cNvSpPr/>
            <p:nvPr/>
          </p:nvSpPr>
          <p:spPr>
            <a:xfrm>
              <a:off x="5955809" y="3200386"/>
              <a:ext cx="1359843" cy="135984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6640879" y="2215017"/>
              <a:ext cx="0" cy="904412"/>
            </a:xfrm>
            <a:prstGeom prst="straightConnector1">
              <a:avLst/>
            </a:prstGeom>
            <a:ln w="1206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972023" y="3537924"/>
              <a:ext cx="1327417" cy="71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New </a:t>
              </a:r>
            </a:p>
            <a:p>
              <a:pPr algn="ctr"/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encoded norm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B53E3A-0FFE-0848-8584-89E74ADE606A}"/>
              </a:ext>
            </a:extLst>
          </p:cNvPr>
          <p:cNvGrpSpPr/>
          <p:nvPr/>
        </p:nvGrpSpPr>
        <p:grpSpPr>
          <a:xfrm>
            <a:off x="2141675" y="4268315"/>
            <a:ext cx="5441883" cy="1812565"/>
            <a:chOff x="1605341" y="3202224"/>
            <a:chExt cx="4082672" cy="135984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BC025E9-3EDF-FB47-B680-86115C8C873B}"/>
                </a:ext>
              </a:extLst>
            </p:cNvPr>
            <p:cNvSpPr/>
            <p:nvPr/>
          </p:nvSpPr>
          <p:spPr>
            <a:xfrm>
              <a:off x="1605341" y="3202224"/>
              <a:ext cx="1359843" cy="135984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9001" y="3620535"/>
              <a:ext cx="1244592" cy="50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Encoded norms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48503" y="3490584"/>
              <a:ext cx="1764656" cy="28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66" dirty="0">
                  <a:latin typeface="Arial" panose="020B0604020202020204" pitchFamily="34" charset="0"/>
                  <a:cs typeface="Arial" panose="020B0604020202020204" pitchFamily="34" charset="0"/>
                </a:rPr>
                <a:t>New homeostasis</a:t>
              </a: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 flipH="1">
              <a:off x="3149904" y="3907256"/>
              <a:ext cx="2538109" cy="0"/>
            </a:xfrm>
            <a:prstGeom prst="straightConnector1">
              <a:avLst/>
            </a:prstGeom>
            <a:ln w="1206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19E8F737-7F5D-D349-8705-BE0FDCF1E49F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Homeostasis &amp; self-modification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803DECA-4ECB-0D4C-B988-4EDA03AF1F46}"/>
              </a:ext>
            </a:extLst>
          </p:cNvPr>
          <p:cNvGrpSpPr/>
          <p:nvPr/>
        </p:nvGrpSpPr>
        <p:grpSpPr>
          <a:xfrm>
            <a:off x="1969095" y="3006084"/>
            <a:ext cx="2231362" cy="1168219"/>
            <a:chOff x="1633263" y="2365555"/>
            <a:chExt cx="1674038" cy="876435"/>
          </a:xfrm>
        </p:grpSpPr>
        <p:sp>
          <p:nvSpPr>
            <p:cNvPr id="13" name="TextBox 12"/>
            <p:cNvSpPr txBox="1"/>
            <p:nvPr/>
          </p:nvSpPr>
          <p:spPr>
            <a:xfrm>
              <a:off x="1892546" y="2583719"/>
              <a:ext cx="1148444" cy="50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866" b="1" dirty="0">
                  <a:latin typeface="Arial" panose="020B0604020202020204" pitchFamily="34" charset="0"/>
                  <a:cs typeface="Arial" panose="020B0604020202020204" pitchFamily="34" charset="0"/>
                </a:rPr>
                <a:t>Feedback loop</a:t>
              </a:r>
            </a:p>
          </p:txBody>
        </p:sp>
        <p:sp>
          <p:nvSpPr>
            <p:cNvPr id="26" name="Curved Right Arrow 25"/>
            <p:cNvSpPr/>
            <p:nvPr/>
          </p:nvSpPr>
          <p:spPr>
            <a:xfrm rot="10800000">
              <a:off x="2823971" y="2365555"/>
              <a:ext cx="483330" cy="840922"/>
            </a:xfrm>
            <a:prstGeom prst="curvedRight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>
                <a:solidFill>
                  <a:schemeClr val="tx1"/>
                </a:solidFill>
              </a:endParaRPr>
            </a:p>
          </p:txBody>
        </p:sp>
        <p:sp>
          <p:nvSpPr>
            <p:cNvPr id="22" name="Curved Right Arrow 21">
              <a:extLst>
                <a:ext uri="{FF2B5EF4-FFF2-40B4-BE49-F238E27FC236}">
                  <a16:creationId xmlns:a16="http://schemas.microsoft.com/office/drawing/2014/main" id="{EAF6B8B0-B941-6343-A4B8-12BC0B35691D}"/>
                </a:ext>
              </a:extLst>
            </p:cNvPr>
            <p:cNvSpPr/>
            <p:nvPr/>
          </p:nvSpPr>
          <p:spPr>
            <a:xfrm>
              <a:off x="1633263" y="2419334"/>
              <a:ext cx="483330" cy="822656"/>
            </a:xfrm>
            <a:prstGeom prst="curvedRight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93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6;p333">
            <a:extLst>
              <a:ext uri="{FF2B5EF4-FFF2-40B4-BE49-F238E27FC236}">
                <a16:creationId xmlns:a16="http://schemas.microsoft.com/office/drawing/2014/main" id="{DB6DB592-F8C7-A049-9CC2-9F7C4E160D0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17C00AE-883F-8646-BA18-B58AA7BC230E}"/>
              </a:ext>
            </a:extLst>
          </p:cNvPr>
          <p:cNvGrpSpPr/>
          <p:nvPr/>
        </p:nvGrpSpPr>
        <p:grpSpPr>
          <a:xfrm>
            <a:off x="587506" y="933164"/>
            <a:ext cx="8428185" cy="379466"/>
            <a:chOff x="439354" y="1372019"/>
            <a:chExt cx="6323090" cy="28468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2A6AC6-33AD-B34E-9830-8A22A4DD4276}"/>
                </a:ext>
              </a:extLst>
            </p:cNvPr>
            <p:cNvSpPr txBox="1"/>
            <p:nvPr/>
          </p:nvSpPr>
          <p:spPr>
            <a:xfrm>
              <a:off x="670100" y="1372019"/>
              <a:ext cx="6092344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 input can occur for a lengthy period with little effect</a:t>
              </a: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137F35E5-D523-3246-975B-6E2BF2F49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B02DCD2-0E75-E44F-B8BB-5F6F3BF47F8F}"/>
              </a:ext>
            </a:extLst>
          </p:cNvPr>
          <p:cNvGrpSpPr/>
          <p:nvPr/>
        </p:nvGrpSpPr>
        <p:grpSpPr>
          <a:xfrm>
            <a:off x="581891" y="1434229"/>
            <a:ext cx="8582879" cy="379463"/>
            <a:chOff x="435142" y="1747933"/>
            <a:chExt cx="6439146" cy="28468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FB2E8E-EE46-954D-86AC-F802A023EDDE}"/>
                </a:ext>
              </a:extLst>
            </p:cNvPr>
            <p:cNvSpPr txBox="1"/>
            <p:nvPr/>
          </p:nvSpPr>
          <p:spPr>
            <a:xfrm>
              <a:off x="670100" y="1747933"/>
              <a:ext cx="6204188" cy="2846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After certain point a small input can cause radical changes</a:t>
              </a:r>
              <a:endParaRPr lang="en-US" sz="1866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2AADDD4-130C-E54D-8B20-480658CB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076C84-C897-D742-B001-8F77487DDD4C}"/>
              </a:ext>
            </a:extLst>
          </p:cNvPr>
          <p:cNvGrpSpPr/>
          <p:nvPr/>
        </p:nvGrpSpPr>
        <p:grpSpPr>
          <a:xfrm>
            <a:off x="581891" y="1966033"/>
            <a:ext cx="8323319" cy="379466"/>
            <a:chOff x="435142" y="2146908"/>
            <a:chExt cx="6244416" cy="28468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54A51B4-8FCA-324D-A697-2AC204E1BC77}"/>
                </a:ext>
              </a:extLst>
            </p:cNvPr>
            <p:cNvSpPr txBox="1"/>
            <p:nvPr/>
          </p:nvSpPr>
          <p:spPr>
            <a:xfrm>
              <a:off x="670100" y="2146908"/>
              <a:ext cx="6009458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Think of Mercury or Lead in the body</a:t>
              </a:r>
              <a:endParaRPr lang="id-ID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85F8616A-19AF-BA47-A048-CC596B2FB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199208"/>
              <a:ext cx="120822" cy="191173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9EE851-FC66-384C-AD46-282ADB2DED25}"/>
              </a:ext>
            </a:extLst>
          </p:cNvPr>
          <p:cNvGrpSpPr/>
          <p:nvPr/>
        </p:nvGrpSpPr>
        <p:grpSpPr>
          <a:xfrm>
            <a:off x="581891" y="2467091"/>
            <a:ext cx="7979908" cy="379463"/>
            <a:chOff x="435142" y="2522822"/>
            <a:chExt cx="5986778" cy="28468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77B9E10-5B21-2040-99C2-8753557B11EE}"/>
                </a:ext>
              </a:extLst>
            </p:cNvPr>
            <p:cNvSpPr txBox="1"/>
            <p:nvPr/>
          </p:nvSpPr>
          <p:spPr>
            <a:xfrm>
              <a:off x="670100" y="2522822"/>
              <a:ext cx="5751820" cy="2846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bird drops a new seed in a forest</a:t>
              </a: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EACD0377-1934-D94E-87F5-A640DD4A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581123"/>
              <a:ext cx="120822" cy="191173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E75FA1-7B5F-604D-85C4-391D9B1CDE86}"/>
              </a:ext>
            </a:extLst>
          </p:cNvPr>
          <p:cNvGrpSpPr/>
          <p:nvPr/>
        </p:nvGrpSpPr>
        <p:grpSpPr>
          <a:xfrm>
            <a:off x="581891" y="2998894"/>
            <a:ext cx="5666184" cy="379463"/>
            <a:chOff x="435142" y="2921797"/>
            <a:chExt cx="4250950" cy="28468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F85E130-D4F4-A24B-AEC1-A1B852663CCE}"/>
                </a:ext>
              </a:extLst>
            </p:cNvPr>
            <p:cNvSpPr/>
            <p:nvPr/>
          </p:nvSpPr>
          <p:spPr>
            <a:xfrm>
              <a:off x="670100" y="2921797"/>
              <a:ext cx="4015992" cy="284685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 new invention or idea such as the mobile phone</a:t>
              </a:r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859F735C-DAC1-F342-AED0-A3BDBC39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984096"/>
              <a:ext cx="120822" cy="19117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8EC676-EC9C-434E-BE22-8231B7E9171E}"/>
              </a:ext>
            </a:extLst>
          </p:cNvPr>
          <p:cNvGrpSpPr/>
          <p:nvPr/>
        </p:nvGrpSpPr>
        <p:grpSpPr>
          <a:xfrm>
            <a:off x="581891" y="3530704"/>
            <a:ext cx="8229676" cy="379466"/>
            <a:chOff x="435142" y="3320773"/>
            <a:chExt cx="6174162" cy="28468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2AB1E5-F81B-EC44-8B88-A55257D2DF5F}"/>
                </a:ext>
              </a:extLst>
            </p:cNvPr>
            <p:cNvSpPr txBox="1"/>
            <p:nvPr/>
          </p:nvSpPr>
          <p:spPr>
            <a:xfrm>
              <a:off x="670100" y="3320773"/>
              <a:ext cx="5939204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Once changed the system cannot revert back to what it was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57109FDB-0E6E-A140-9E75-595B2493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367544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7651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DFA78317-C080-8845-AFCD-DCD80FF92ECF}"/>
              </a:ext>
            </a:extLst>
          </p:cNvPr>
          <p:cNvSpPr txBox="1"/>
          <p:nvPr/>
        </p:nvSpPr>
        <p:spPr>
          <a:xfrm>
            <a:off x="225111" y="264683"/>
            <a:ext cx="986651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Peace Index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462293-2846-F94A-91DD-D1914DBE4D40}"/>
              </a:ext>
            </a:extLst>
          </p:cNvPr>
          <p:cNvSpPr/>
          <p:nvPr/>
        </p:nvSpPr>
        <p:spPr>
          <a:xfrm>
            <a:off x="586766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A9A74-558A-5147-9292-D9D27F66D3FA}"/>
              </a:ext>
            </a:extLst>
          </p:cNvPr>
          <p:cNvSpPr/>
          <p:nvPr/>
        </p:nvSpPr>
        <p:spPr>
          <a:xfrm>
            <a:off x="296963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22DB3F-FF44-E14F-A9A6-40BA520ED637}"/>
              </a:ext>
            </a:extLst>
          </p:cNvPr>
          <p:cNvSpPr/>
          <p:nvPr/>
        </p:nvSpPr>
        <p:spPr>
          <a:xfrm>
            <a:off x="5352502" y="1259832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7F127C-2CDA-0748-A1F8-09626C0F09A8}"/>
              </a:ext>
            </a:extLst>
          </p:cNvPr>
          <p:cNvSpPr txBox="1"/>
          <p:nvPr/>
        </p:nvSpPr>
        <p:spPr>
          <a:xfrm>
            <a:off x="5403982" y="2049739"/>
            <a:ext cx="2258711" cy="11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According to their relative states of peace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D2B352-89B1-E145-9547-0CFF6B3FE52A}"/>
              </a:ext>
            </a:extLst>
          </p:cNvPr>
          <p:cNvSpPr/>
          <p:nvPr/>
        </p:nvSpPr>
        <p:spPr>
          <a:xfrm>
            <a:off x="586766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5D3316-46BD-5D44-8170-4A0331608950}"/>
              </a:ext>
            </a:extLst>
          </p:cNvPr>
          <p:cNvSpPr/>
          <p:nvPr/>
        </p:nvSpPr>
        <p:spPr>
          <a:xfrm>
            <a:off x="296963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0F9686-C1DB-B941-BC39-B187388FD65B}"/>
              </a:ext>
            </a:extLst>
          </p:cNvPr>
          <p:cNvSpPr/>
          <p:nvPr/>
        </p:nvSpPr>
        <p:spPr>
          <a:xfrm>
            <a:off x="5352502" y="3589104"/>
            <a:ext cx="2237516" cy="2193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0A9254-6CA3-4740-9EDF-E265050FEF39}"/>
              </a:ext>
            </a:extLst>
          </p:cNvPr>
          <p:cNvGrpSpPr/>
          <p:nvPr/>
        </p:nvGrpSpPr>
        <p:grpSpPr>
          <a:xfrm>
            <a:off x="723291" y="1734086"/>
            <a:ext cx="2246340" cy="1241992"/>
            <a:chOff x="541224" y="1194635"/>
            <a:chExt cx="1685275" cy="931781"/>
          </a:xfrm>
        </p:grpSpPr>
        <p:sp>
          <p:nvSpPr>
            <p:cNvPr id="31" name="Google Shape;2296;p333">
              <a:extLst>
                <a:ext uri="{FF2B5EF4-FFF2-40B4-BE49-F238E27FC236}">
                  <a16:creationId xmlns:a16="http://schemas.microsoft.com/office/drawing/2014/main" id="{6E3F5264-6A2E-B944-85DF-89FDF6F3B809}"/>
                </a:ext>
              </a:extLst>
            </p:cNvPr>
            <p:cNvSpPr txBox="1"/>
            <p:nvPr/>
          </p:nvSpPr>
          <p:spPr>
            <a:xfrm>
              <a:off x="541224" y="1473884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11</a:t>
              </a:r>
              <a:r>
                <a:rPr lang="en" sz="6398" b="1" spc="-400" baseline="300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th</a:t>
              </a:r>
              <a:endParaRPr sz="6398" b="1" spc="-400" baseline="300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4A6C62B-C9DB-2244-AE72-5A00B6A2A5D9}"/>
                </a:ext>
              </a:extLst>
            </p:cNvPr>
            <p:cNvSpPr txBox="1"/>
            <p:nvPr/>
          </p:nvSpPr>
          <p:spPr>
            <a:xfrm>
              <a:off x="1583149" y="1780156"/>
              <a:ext cx="643350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150122-5408-E145-B33B-CEE82FB318E2}"/>
                </a:ext>
              </a:extLst>
            </p:cNvPr>
            <p:cNvSpPr txBox="1"/>
            <p:nvPr/>
          </p:nvSpPr>
          <p:spPr>
            <a:xfrm>
              <a:off x="562080" y="1194635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5C0B74-F60B-AC4A-B43F-3261E97B6669}"/>
              </a:ext>
            </a:extLst>
          </p:cNvPr>
          <p:cNvGrpSpPr/>
          <p:nvPr/>
        </p:nvGrpSpPr>
        <p:grpSpPr>
          <a:xfrm>
            <a:off x="3280227" y="1669775"/>
            <a:ext cx="1745469" cy="1582709"/>
            <a:chOff x="2541054" y="1216017"/>
            <a:chExt cx="1309506" cy="118739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FC8AAA-DB59-E84B-BD57-16D2C2B0E8B3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6" name="Google Shape;2296;p333">
              <a:extLst>
                <a:ext uri="{FF2B5EF4-FFF2-40B4-BE49-F238E27FC236}">
                  <a16:creationId xmlns:a16="http://schemas.microsoft.com/office/drawing/2014/main" id="{729D2F17-F2FC-E040-960B-286ACA58ABD2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400" dirty="0">
                  <a:latin typeface="Arial Black" panose="020B0604020202020204" pitchFamily="34" charset="0"/>
                  <a:cs typeface="Arial Black" panose="020B0604020202020204" pitchFamily="34" charset="0"/>
                </a:rPr>
                <a:t>163</a:t>
              </a:r>
              <a:endParaRPr sz="6398" b="1" spc="-400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73CBF6D-90EC-FC47-A734-D79DC924531C}"/>
                </a:ext>
              </a:extLst>
            </p:cNvPr>
            <p:cNvSpPr txBox="1"/>
            <p:nvPr/>
          </p:nvSpPr>
          <p:spPr>
            <a:xfrm>
              <a:off x="2551779" y="2057155"/>
              <a:ext cx="1149294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B45370-6BE1-C94B-A174-51539B054CD2}"/>
              </a:ext>
            </a:extLst>
          </p:cNvPr>
          <p:cNvGrpSpPr/>
          <p:nvPr/>
        </p:nvGrpSpPr>
        <p:grpSpPr>
          <a:xfrm>
            <a:off x="590110" y="3869143"/>
            <a:ext cx="2264632" cy="2242924"/>
            <a:chOff x="441308" y="2902752"/>
            <a:chExt cx="1698998" cy="168271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BC59A83-5396-D34E-8F1B-EC02C9812D93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46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40" name="Google Shape;2296;p333">
              <a:extLst>
                <a:ext uri="{FF2B5EF4-FFF2-40B4-BE49-F238E27FC236}">
                  <a16:creationId xmlns:a16="http://schemas.microsoft.com/office/drawing/2014/main" id="{50CABBD4-8896-4E42-935C-773A0917E4DC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6398" b="1" spc="-333" dirty="0">
                  <a:latin typeface="Arial Black" panose="020B0604020202020204" pitchFamily="34" charset="0"/>
                  <a:cs typeface="Arial Black" panose="020B0604020202020204" pitchFamily="34" charset="0"/>
                </a:rPr>
                <a:t>23</a:t>
              </a:r>
              <a:endParaRPr sz="6398" b="1" spc="-333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6F67E16-CDD0-DA41-BE8E-20C519CABDD7}"/>
                </a:ext>
              </a:extLst>
            </p:cNvPr>
            <p:cNvSpPr txBox="1"/>
            <p:nvPr/>
          </p:nvSpPr>
          <p:spPr>
            <a:xfrm>
              <a:off x="441308" y="3685228"/>
              <a:ext cx="1698998" cy="90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weighed on a 1-5 scale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94B051C-0A9B-794D-8A0F-AD6A0F0608C2}"/>
              </a:ext>
            </a:extLst>
          </p:cNvPr>
          <p:cNvSpPr txBox="1"/>
          <p:nvPr/>
        </p:nvSpPr>
        <p:spPr>
          <a:xfrm>
            <a:off x="3051909" y="4138276"/>
            <a:ext cx="2185835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C9D034-ECA3-8E4D-B77F-F6FBD801C675}"/>
              </a:ext>
            </a:extLst>
          </p:cNvPr>
          <p:cNvSpPr txBox="1"/>
          <p:nvPr/>
        </p:nvSpPr>
        <p:spPr>
          <a:xfrm>
            <a:off x="5476858" y="3906203"/>
            <a:ext cx="2185835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Guided and overseen by a panel of </a:t>
            </a:r>
            <a:r>
              <a:rPr lang="en-US" sz="2399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International Experts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423154-654A-C94B-9194-E8900151A167}"/>
              </a:ext>
            </a:extLst>
          </p:cNvPr>
          <p:cNvCxnSpPr>
            <a:cxnSpLocks/>
          </p:cNvCxnSpPr>
          <p:nvPr/>
        </p:nvCxnSpPr>
        <p:spPr>
          <a:xfrm flipV="1">
            <a:off x="2953325" y="1528047"/>
            <a:ext cx="0" cy="425418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BB29107-6FFB-8446-BB86-E121CB0A5207}"/>
              </a:ext>
            </a:extLst>
          </p:cNvPr>
          <p:cNvCxnSpPr>
            <a:cxnSpLocks/>
          </p:cNvCxnSpPr>
          <p:nvPr/>
        </p:nvCxnSpPr>
        <p:spPr>
          <a:xfrm flipV="1">
            <a:off x="5263421" y="1528046"/>
            <a:ext cx="0" cy="4254182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227C32-7398-734F-9873-3D8826D66DD2}"/>
              </a:ext>
            </a:extLst>
          </p:cNvPr>
          <p:cNvCxnSpPr>
            <a:cxnSpLocks/>
          </p:cNvCxnSpPr>
          <p:nvPr/>
        </p:nvCxnSpPr>
        <p:spPr>
          <a:xfrm flipH="1">
            <a:off x="586766" y="3594685"/>
            <a:ext cx="7003252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9EAB85C-92F2-FB40-8574-E6ABA5DF6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1" t="56689" r="17316"/>
          <a:stretch/>
        </p:blipFill>
        <p:spPr>
          <a:xfrm>
            <a:off x="7787049" y="3410875"/>
            <a:ext cx="3474889" cy="25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8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2" grpId="0"/>
      <p:bldP spid="4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86EFC28-4DDC-3A48-A3E5-4CBBE1F01C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519"/>
          <a:stretch/>
        </p:blipFill>
        <p:spPr>
          <a:xfrm>
            <a:off x="2498777" y="1299407"/>
            <a:ext cx="6331113" cy="471568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7053A9C-7062-7345-9FE5-195C1BE61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98777" y="970514"/>
            <a:ext cx="6331113" cy="5044576"/>
          </a:xfrm>
          <a:prstGeom prst="rect">
            <a:avLst/>
          </a:prstGeom>
        </p:spPr>
      </p:pic>
      <p:sp>
        <p:nvSpPr>
          <p:cNvPr id="10" name="Google Shape;2296;p333">
            <a:extLst>
              <a:ext uri="{FF2B5EF4-FFF2-40B4-BE49-F238E27FC236}">
                <a16:creationId xmlns:a16="http://schemas.microsoft.com/office/drawing/2014/main" id="{6C5BD66F-7E85-EF41-A6CE-F6CF733C93E7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D90B9-A601-044A-98E8-4C30DBC10290}"/>
              </a:ext>
            </a:extLst>
          </p:cNvPr>
          <p:cNvSpPr txBox="1"/>
          <p:nvPr/>
        </p:nvSpPr>
        <p:spPr>
          <a:xfrm>
            <a:off x="3170439" y="6200249"/>
            <a:ext cx="2341824" cy="29745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ED66CD-4833-D548-9F8A-C6D7127C79E4}"/>
              </a:ext>
            </a:extLst>
          </p:cNvPr>
          <p:cNvSpPr txBox="1"/>
          <p:nvPr/>
        </p:nvSpPr>
        <p:spPr>
          <a:xfrm>
            <a:off x="4641425" y="970514"/>
            <a:ext cx="1948482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66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Per Capita</a:t>
            </a:r>
          </a:p>
        </p:txBody>
      </p:sp>
    </p:spTree>
    <p:extLst>
      <p:ext uri="{BB962C8B-B14F-4D97-AF65-F5344CB8AC3E}">
        <p14:creationId xmlns:p14="http://schemas.microsoft.com/office/powerpoint/2010/main" val="37493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9E59C6-0414-3D4B-BA7B-B5486656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462"/>
          <a:stretch/>
        </p:blipFill>
        <p:spPr>
          <a:xfrm>
            <a:off x="2155983" y="1380756"/>
            <a:ext cx="6331113" cy="48194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4186C10-C41F-BD4F-B1A2-26DCBFEFB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5983" y="1155674"/>
            <a:ext cx="6331113" cy="5044576"/>
          </a:xfrm>
          <a:prstGeom prst="rect">
            <a:avLst/>
          </a:prstGeom>
        </p:spPr>
      </p:pic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8A00DD3F-F8A9-BC42-8FA2-78B1B2D743B7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A2067-7DDC-BC4D-814E-227FB8C0C231}"/>
              </a:ext>
            </a:extLst>
          </p:cNvPr>
          <p:cNvSpPr txBox="1"/>
          <p:nvPr/>
        </p:nvSpPr>
        <p:spPr>
          <a:xfrm>
            <a:off x="4333485" y="970514"/>
            <a:ext cx="2667717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66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Corruption and Peace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ED201C-AF77-4446-943F-6038481012F2}"/>
              </a:ext>
            </a:extLst>
          </p:cNvPr>
          <p:cNvSpPr txBox="1"/>
          <p:nvPr/>
        </p:nvSpPr>
        <p:spPr>
          <a:xfrm>
            <a:off x="3325520" y="6200250"/>
            <a:ext cx="2341824" cy="29745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30765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BA93414-330C-584D-8749-A969971CF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41"/>
          <a:stretch/>
        </p:blipFill>
        <p:spPr>
          <a:xfrm>
            <a:off x="2168679" y="1291884"/>
            <a:ext cx="6331113" cy="480541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6F94AB4-41E5-6541-9184-7881AA747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55983" y="1021329"/>
            <a:ext cx="6331113" cy="5044576"/>
          </a:xfrm>
          <a:prstGeom prst="rect">
            <a:avLst/>
          </a:prstGeom>
        </p:spPr>
      </p:pic>
      <p:sp>
        <p:nvSpPr>
          <p:cNvPr id="10" name="Google Shape;2296;p333">
            <a:extLst>
              <a:ext uri="{FF2B5EF4-FFF2-40B4-BE49-F238E27FC236}">
                <a16:creationId xmlns:a16="http://schemas.microsoft.com/office/drawing/2014/main" id="{3A506F41-B867-4E4C-9BB8-D3F37B052A62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A848A-239D-2447-B01E-E444A985A83C}"/>
              </a:ext>
            </a:extLst>
          </p:cNvPr>
          <p:cNvSpPr txBox="1"/>
          <p:nvPr/>
        </p:nvSpPr>
        <p:spPr>
          <a:xfrm>
            <a:off x="4434894" y="970514"/>
            <a:ext cx="2361544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66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 and Peace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964A0-EFB0-0E4E-B930-5DB85DDC59C0}"/>
              </a:ext>
            </a:extLst>
          </p:cNvPr>
          <p:cNvSpPr txBox="1"/>
          <p:nvPr/>
        </p:nvSpPr>
        <p:spPr>
          <a:xfrm>
            <a:off x="3170439" y="6186170"/>
            <a:ext cx="2341824" cy="29745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164523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2C4A4734-0860-8546-9EBE-6AF09BE62603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4DA7B-B655-F742-80B8-8EECA8950C2B}"/>
              </a:ext>
            </a:extLst>
          </p:cNvPr>
          <p:cNvSpPr txBox="1"/>
          <p:nvPr/>
        </p:nvSpPr>
        <p:spPr>
          <a:xfrm>
            <a:off x="4341920" y="983030"/>
            <a:ext cx="2547492" cy="379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866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Inequality and Peace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3EEEE-107F-5B47-A5D3-BAC7C7C3871B}"/>
              </a:ext>
            </a:extLst>
          </p:cNvPr>
          <p:cNvSpPr txBox="1"/>
          <p:nvPr/>
        </p:nvSpPr>
        <p:spPr>
          <a:xfrm>
            <a:off x="2745150" y="6200250"/>
            <a:ext cx="2341824" cy="29745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Source: IEP; United Nations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9AB7283-FF87-A044-BCD1-92A7A48B2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710"/>
          <a:stretch/>
        </p:blipFill>
        <p:spPr>
          <a:xfrm>
            <a:off x="2130590" y="1393272"/>
            <a:ext cx="6331113" cy="48069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2308926-4F41-E945-8B71-32F4D7BAB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30590" y="1155674"/>
            <a:ext cx="6331113" cy="50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174432" y="6422102"/>
            <a:ext cx="1015687" cy="363954"/>
          </a:xfrm>
          <a:prstGeom prst="rect">
            <a:avLst/>
          </a:prstGeom>
        </p:spPr>
        <p:txBody>
          <a:bodyPr/>
          <a:lstStyle/>
          <a:p>
            <a:pPr defTabSz="913935">
              <a:defRPr/>
            </a:pPr>
            <a:fld id="{3CA79994-879F-4458-94E2-9437ACB07F53}" type="slidenum">
              <a:rPr lang="en-US" smtClean="0">
                <a:solidFill>
                  <a:srgbClr val="737572"/>
                </a:solidFill>
              </a:rPr>
              <a:pPr defTabSz="913935">
                <a:defRPr/>
              </a:pPr>
              <a:t>74</a:t>
            </a:fld>
            <a:endParaRPr lang="en-US">
              <a:solidFill>
                <a:srgbClr val="73757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3C531A-2987-D54C-AEC8-F6C30FCC1E96}"/>
              </a:ext>
            </a:extLst>
          </p:cNvPr>
          <p:cNvGrpSpPr/>
          <p:nvPr/>
        </p:nvGrpSpPr>
        <p:grpSpPr>
          <a:xfrm>
            <a:off x="1553238" y="2001276"/>
            <a:ext cx="3918445" cy="3208483"/>
            <a:chOff x="1301503" y="1286795"/>
            <a:chExt cx="2939741" cy="2407105"/>
          </a:xfrm>
        </p:grpSpPr>
        <p:sp>
          <p:nvSpPr>
            <p:cNvPr id="4" name="Curved Right Arrow 3"/>
            <p:cNvSpPr/>
            <p:nvPr/>
          </p:nvSpPr>
          <p:spPr>
            <a:xfrm>
              <a:off x="1301503" y="1413485"/>
              <a:ext cx="1362168" cy="2280415"/>
            </a:xfrm>
            <a:prstGeom prst="curv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>
                <a:solidFill>
                  <a:schemeClr val="tx1"/>
                </a:solidFill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 rot="10800000">
              <a:off x="2863117" y="1286795"/>
              <a:ext cx="1378127" cy="2325085"/>
            </a:xfrm>
            <a:prstGeom prst="curv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588568" y="2247817"/>
              <a:ext cx="2387526" cy="37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666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Virtuous cycle</a:t>
              </a:r>
            </a:p>
          </p:txBody>
        </p:sp>
      </p:grpSp>
      <p:sp>
        <p:nvSpPr>
          <p:cNvPr id="11" name="Google Shape;2296;p333">
            <a:extLst>
              <a:ext uri="{FF2B5EF4-FFF2-40B4-BE49-F238E27FC236}">
                <a16:creationId xmlns:a16="http://schemas.microsoft.com/office/drawing/2014/main" id="{892E626A-B013-B643-848B-C3E6AE333147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are cyclic and changing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C876E-C368-874D-97CB-DA77789BB6E9}"/>
              </a:ext>
            </a:extLst>
          </p:cNvPr>
          <p:cNvSpPr txBox="1"/>
          <p:nvPr/>
        </p:nvSpPr>
        <p:spPr>
          <a:xfrm>
            <a:off x="111115" y="583336"/>
            <a:ext cx="5360568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 more important than position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34EEC4-D63F-EA41-B70E-97E8FA5F05E6}"/>
              </a:ext>
            </a:extLst>
          </p:cNvPr>
          <p:cNvGrpSpPr/>
          <p:nvPr/>
        </p:nvGrpSpPr>
        <p:grpSpPr>
          <a:xfrm>
            <a:off x="6562603" y="2001276"/>
            <a:ext cx="3918445" cy="3208483"/>
            <a:chOff x="5059687" y="1286795"/>
            <a:chExt cx="2939741" cy="2407105"/>
          </a:xfrm>
        </p:grpSpPr>
        <p:sp>
          <p:nvSpPr>
            <p:cNvPr id="9" name="Rectangle 8"/>
            <p:cNvSpPr/>
            <p:nvPr/>
          </p:nvSpPr>
          <p:spPr>
            <a:xfrm>
              <a:off x="5310168" y="2267117"/>
              <a:ext cx="2531503" cy="377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2666" b="1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Vicious cycle</a:t>
              </a:r>
            </a:p>
          </p:txBody>
        </p:sp>
        <p:sp>
          <p:nvSpPr>
            <p:cNvPr id="13" name="Curved Right Arrow 12">
              <a:extLst>
                <a:ext uri="{FF2B5EF4-FFF2-40B4-BE49-F238E27FC236}">
                  <a16:creationId xmlns:a16="http://schemas.microsoft.com/office/drawing/2014/main" id="{A3C84933-C0AA-E740-B872-DC58A2B2F0B5}"/>
                </a:ext>
              </a:extLst>
            </p:cNvPr>
            <p:cNvSpPr/>
            <p:nvPr/>
          </p:nvSpPr>
          <p:spPr>
            <a:xfrm>
              <a:off x="5059687" y="1413485"/>
              <a:ext cx="1362168" cy="228041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>
                <a:solidFill>
                  <a:schemeClr val="tx1"/>
                </a:solidFill>
              </a:endParaRPr>
            </a:p>
          </p:txBody>
        </p:sp>
        <p:sp>
          <p:nvSpPr>
            <p:cNvPr id="14" name="Curved Right Arrow 13">
              <a:extLst>
                <a:ext uri="{FF2B5EF4-FFF2-40B4-BE49-F238E27FC236}">
                  <a16:creationId xmlns:a16="http://schemas.microsoft.com/office/drawing/2014/main" id="{F55DDB7A-73A2-AC4E-B3B9-74744E0C7C21}"/>
                </a:ext>
              </a:extLst>
            </p:cNvPr>
            <p:cNvSpPr/>
            <p:nvPr/>
          </p:nvSpPr>
          <p:spPr>
            <a:xfrm rot="10800000">
              <a:off x="6621301" y="1286795"/>
              <a:ext cx="1378127" cy="2325085"/>
            </a:xfrm>
            <a:prstGeom prst="curved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674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35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44592A6C-A523-5341-8B58-C2170E0053B0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and resilience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D3F659-75C4-2640-B1C8-D79252D1C6C8}"/>
              </a:ext>
            </a:extLst>
          </p:cNvPr>
          <p:cNvGrpSpPr/>
          <p:nvPr/>
        </p:nvGrpSpPr>
        <p:grpSpPr>
          <a:xfrm>
            <a:off x="587506" y="933164"/>
            <a:ext cx="8395935" cy="379466"/>
            <a:chOff x="439354" y="1365434"/>
            <a:chExt cx="6298895" cy="284687"/>
          </a:xfrm>
        </p:grpSpPr>
        <p:sp>
          <p:nvSpPr>
            <p:cNvPr id="13" name="TextBox 12"/>
            <p:cNvSpPr txBox="1"/>
            <p:nvPr/>
          </p:nvSpPr>
          <p:spPr>
            <a:xfrm>
              <a:off x="645905" y="1365434"/>
              <a:ext cx="6092344" cy="284687"/>
            </a:xfrm>
            <a:prstGeom prst="rect">
              <a:avLst/>
            </a:prstGeom>
            <a:noFill/>
          </p:spPr>
          <p:txBody>
            <a:bodyPr wrap="square" lIns="0" tIns="45721" rIns="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Adaptation – the ability to adapt to a changed environment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B0DAD8D-9BAF-4747-8201-F406814F3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4F2DAE-5CD2-C94E-87D1-C586E6755369}"/>
              </a:ext>
            </a:extLst>
          </p:cNvPr>
          <p:cNvGrpSpPr/>
          <p:nvPr/>
        </p:nvGrpSpPr>
        <p:grpSpPr>
          <a:xfrm>
            <a:off x="581892" y="1428598"/>
            <a:ext cx="7256724" cy="666593"/>
            <a:chOff x="435142" y="1737124"/>
            <a:chExt cx="5444223" cy="500099"/>
          </a:xfrm>
        </p:grpSpPr>
        <p:sp>
          <p:nvSpPr>
            <p:cNvPr id="29" name="TextBox 28"/>
            <p:cNvSpPr txBox="1"/>
            <p:nvPr/>
          </p:nvSpPr>
          <p:spPr>
            <a:xfrm>
              <a:off x="645905" y="1737124"/>
              <a:ext cx="5233460" cy="5000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Resilience – ability to absorb shocks to the system and to successfully adapt to a changed environment</a:t>
              </a:r>
              <a:endParaRPr lang="en-US" sz="1866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6860E8C-F9C5-6A47-A090-DEB0786D3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A923DF-8C54-FE4B-BCEB-6ACB9D551605}"/>
              </a:ext>
            </a:extLst>
          </p:cNvPr>
          <p:cNvGrpSpPr/>
          <p:nvPr/>
        </p:nvGrpSpPr>
        <p:grpSpPr>
          <a:xfrm>
            <a:off x="581892" y="2187593"/>
            <a:ext cx="8291069" cy="379466"/>
            <a:chOff x="435142" y="2306545"/>
            <a:chExt cx="6220221" cy="284687"/>
          </a:xfrm>
        </p:grpSpPr>
        <p:sp>
          <p:nvSpPr>
            <p:cNvPr id="14" name="TextBox 13"/>
            <p:cNvSpPr txBox="1"/>
            <p:nvPr/>
          </p:nvSpPr>
          <p:spPr>
            <a:xfrm>
              <a:off x="645905" y="2306545"/>
              <a:ext cx="6009458" cy="284687"/>
            </a:xfrm>
            <a:prstGeom prst="rect">
              <a:avLst/>
            </a:prstGeom>
            <a:noFill/>
          </p:spPr>
          <p:txBody>
            <a:bodyPr wrap="square" lIns="0" tIns="45721" rIns="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Positive Peace can be used to measure resilience and adaptability</a:t>
              </a:r>
              <a:endParaRPr lang="id-ID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9AC538A-B7B5-1045-8207-7AAA9AE9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353330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340790D-F438-0E4A-89CF-7128CEE783B5}"/>
              </a:ext>
            </a:extLst>
          </p:cNvPr>
          <p:cNvGrpSpPr/>
          <p:nvPr/>
        </p:nvGrpSpPr>
        <p:grpSpPr>
          <a:xfrm>
            <a:off x="581892" y="2677430"/>
            <a:ext cx="7947658" cy="666593"/>
            <a:chOff x="435142" y="2674037"/>
            <a:chExt cx="5962583" cy="500099"/>
          </a:xfrm>
        </p:grpSpPr>
        <p:sp>
          <p:nvSpPr>
            <p:cNvPr id="2" name="TextBox 1"/>
            <p:cNvSpPr txBox="1"/>
            <p:nvPr/>
          </p:nvSpPr>
          <p:spPr>
            <a:xfrm>
              <a:off x="645905" y="2674037"/>
              <a:ext cx="5751820" cy="5000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Democracies are highest in Positive Peace and wealth because of their ability to adapt and recover from shocks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61DFCB0-933C-8943-9EB8-163C3E142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752549"/>
              <a:ext cx="120822" cy="19117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2F2EC0-786B-8144-B007-749955EB2B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2355"/>
          <a:stretch/>
        </p:blipFill>
        <p:spPr>
          <a:xfrm>
            <a:off x="1882" y="1710708"/>
            <a:ext cx="11083679" cy="484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8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0992" y="631635"/>
            <a:ext cx="6315832" cy="2460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democracies have the strongest average levels of Positive Peace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19E492F-E579-7F40-A207-5ACEC38AEC35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by government type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E0931F-6E73-294E-8976-0DC34AEC5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043"/>
          <a:stretch/>
        </p:blipFill>
        <p:spPr>
          <a:xfrm>
            <a:off x="3202696" y="1377270"/>
            <a:ext cx="5824698" cy="50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8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5111" y="631635"/>
            <a:ext cx="6795130" cy="2460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income countries have the strongest average levels of Positive Peace</a:t>
            </a:r>
          </a:p>
        </p:txBody>
      </p:sp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B6388BB2-FCEB-7949-B710-BD0B8A77DE70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by income group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978AA9-EC6A-D64C-94EF-92BD9E89B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5300"/>
          <a:stretch/>
        </p:blipFill>
        <p:spPr>
          <a:xfrm>
            <a:off x="4910031" y="1098370"/>
            <a:ext cx="5806901" cy="5253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49F84-A60A-6E41-9649-C9FA3A625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t="6195" r="19910"/>
          <a:stretch/>
        </p:blipFill>
        <p:spPr>
          <a:xfrm>
            <a:off x="1882" y="3356606"/>
            <a:ext cx="4445708" cy="320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4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11" y="631634"/>
            <a:ext cx="9064050" cy="4921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1945 and 2006, 91 per cent of violent resistance campaigns have occurred in countries with weaker Positive Peace 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F71506C2-268A-254E-8E6A-4874EB7D1BDF}"/>
              </a:ext>
            </a:extLst>
          </p:cNvPr>
          <p:cNvSpPr txBox="1"/>
          <p:nvPr/>
        </p:nvSpPr>
        <p:spPr>
          <a:xfrm>
            <a:off x="225111" y="264683"/>
            <a:ext cx="9368383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and nature of resistance campaigns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67683EB-F8F9-AD48-A559-D67F7CACF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4480"/>
          <a:stretch/>
        </p:blipFill>
        <p:spPr>
          <a:xfrm>
            <a:off x="3264519" y="1413497"/>
            <a:ext cx="5701051" cy="49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5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296;p333">
            <a:extLst>
              <a:ext uri="{FF2B5EF4-FFF2-40B4-BE49-F238E27FC236}">
                <a16:creationId xmlns:a16="http://schemas.microsoft.com/office/drawing/2014/main" id="{3A7A0F61-DC16-B441-8EC7-3039AC812259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adaptability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810B4C-AE51-8A48-BA4A-18662612CA70}"/>
              </a:ext>
            </a:extLst>
          </p:cNvPr>
          <p:cNvGrpSpPr/>
          <p:nvPr/>
        </p:nvGrpSpPr>
        <p:grpSpPr>
          <a:xfrm>
            <a:off x="587506" y="974957"/>
            <a:ext cx="8422762" cy="379466"/>
            <a:chOff x="439354" y="1411824"/>
            <a:chExt cx="6319021" cy="284687"/>
          </a:xfrm>
        </p:grpSpPr>
        <p:sp>
          <p:nvSpPr>
            <p:cNvPr id="13" name="TextBox 12"/>
            <p:cNvSpPr txBox="1"/>
            <p:nvPr/>
          </p:nvSpPr>
          <p:spPr>
            <a:xfrm>
              <a:off x="666031" y="1411824"/>
              <a:ext cx="6092344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Major changes facing humanity are global in nature</a:t>
              </a: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1B1A8DC-46A6-1840-95D2-32B6652B3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55738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087367-6DFF-534B-B562-CCE7AC3188A8}"/>
              </a:ext>
            </a:extLst>
          </p:cNvPr>
          <p:cNvGrpSpPr/>
          <p:nvPr/>
        </p:nvGrpSpPr>
        <p:grpSpPr>
          <a:xfrm>
            <a:off x="581892" y="1517976"/>
            <a:ext cx="8577455" cy="379463"/>
            <a:chOff x="435142" y="1819216"/>
            <a:chExt cx="6435077" cy="284685"/>
          </a:xfrm>
        </p:grpSpPr>
        <p:sp>
          <p:nvSpPr>
            <p:cNvPr id="29" name="TextBox 28"/>
            <p:cNvSpPr txBox="1"/>
            <p:nvPr/>
          </p:nvSpPr>
          <p:spPr>
            <a:xfrm>
              <a:off x="666031" y="1819216"/>
              <a:ext cx="6204188" cy="2846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These challenges are systemic in nature</a:t>
              </a:r>
              <a:endParaRPr lang="en-US" sz="1866" i="1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D1DF673-F62F-6E45-B8CA-74CBB7883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1883842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DBA350-0629-2841-B966-CFC08C0E8030}"/>
              </a:ext>
            </a:extLst>
          </p:cNvPr>
          <p:cNvGrpSpPr/>
          <p:nvPr/>
        </p:nvGrpSpPr>
        <p:grpSpPr>
          <a:xfrm>
            <a:off x="581892" y="2091741"/>
            <a:ext cx="8317895" cy="379466"/>
            <a:chOff x="435142" y="2249669"/>
            <a:chExt cx="6240347" cy="284687"/>
          </a:xfrm>
        </p:grpSpPr>
        <p:sp>
          <p:nvSpPr>
            <p:cNvPr id="14" name="TextBox 13"/>
            <p:cNvSpPr txBox="1"/>
            <p:nvPr/>
          </p:nvSpPr>
          <p:spPr>
            <a:xfrm>
              <a:off x="666031" y="2249669"/>
              <a:ext cx="6009458" cy="284687"/>
            </a:xfrm>
            <a:prstGeom prst="rect">
              <a:avLst/>
            </a:prstGeom>
            <a:noFill/>
          </p:spPr>
          <p:txBody>
            <a:bodyPr wrap="square" lIns="0" tIns="45721" rIns="91440" bIns="45721" rtlCol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Most of humanity’s thinking is causal and Darwinian</a:t>
              </a:r>
              <a:endParaRPr lang="id-ID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FD21A8-32E2-E745-A272-4583EBA26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296440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226541-115C-1844-A80A-63333D338809}"/>
              </a:ext>
            </a:extLst>
          </p:cNvPr>
          <p:cNvGrpSpPr/>
          <p:nvPr/>
        </p:nvGrpSpPr>
        <p:grpSpPr>
          <a:xfrm>
            <a:off x="581892" y="2634762"/>
            <a:ext cx="9148010" cy="379463"/>
            <a:chOff x="435142" y="2657061"/>
            <a:chExt cx="6863125" cy="284685"/>
          </a:xfrm>
        </p:grpSpPr>
        <p:sp>
          <p:nvSpPr>
            <p:cNvPr id="2" name="TextBox 1"/>
            <p:cNvSpPr txBox="1"/>
            <p:nvPr/>
          </p:nvSpPr>
          <p:spPr>
            <a:xfrm>
              <a:off x="666031" y="2657061"/>
              <a:ext cx="6632236" cy="28468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AU" sz="1866" dirty="0">
                  <a:solidFill>
                    <a:srgbClr val="171E2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Viewing societies systems more easily aligns with the challenges of our age</a:t>
              </a: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3404E95-D025-8F4D-BE15-EC12F39E1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715362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65E65A-4395-5E4A-A019-74D257393F9C}"/>
              </a:ext>
            </a:extLst>
          </p:cNvPr>
          <p:cNvGrpSpPr/>
          <p:nvPr/>
        </p:nvGrpSpPr>
        <p:grpSpPr>
          <a:xfrm>
            <a:off x="581892" y="3208518"/>
            <a:ext cx="7257737" cy="379463"/>
            <a:chOff x="435142" y="3087515"/>
            <a:chExt cx="5444983" cy="284685"/>
          </a:xfrm>
        </p:grpSpPr>
        <p:sp>
          <p:nvSpPr>
            <p:cNvPr id="3" name="Rectangle 2"/>
            <p:cNvSpPr/>
            <p:nvPr/>
          </p:nvSpPr>
          <p:spPr>
            <a:xfrm>
              <a:off x="666031" y="3087515"/>
              <a:ext cx="5214094" cy="284685"/>
            </a:xfrm>
            <a:prstGeom prst="rect">
              <a:avLst/>
            </a:prstGeom>
          </p:spPr>
          <p:txBody>
            <a:bodyPr wrap="none" lIns="0">
              <a:spAutoFit/>
            </a:bodyPr>
            <a:lstStyle/>
            <a:p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Therefore – systemic changes at all levels should become easier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4D80DE2-8A7E-1041-A848-25E64BDB6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145816"/>
              <a:ext cx="120822" cy="19117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85ACCD3-DF4B-B147-BD35-2372966A18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99"/>
          <a:stretch/>
        </p:blipFill>
        <p:spPr>
          <a:xfrm>
            <a:off x="7516" y="3541049"/>
            <a:ext cx="12176968" cy="30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82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96;p333">
            <a:extLst>
              <a:ext uri="{FF2B5EF4-FFF2-40B4-BE49-F238E27FC236}">
                <a16:creationId xmlns:a16="http://schemas.microsoft.com/office/drawing/2014/main" id="{608FEE0C-E1E7-714B-AE82-4E66FB8F8B5C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Peace Index indicators</a:t>
            </a:r>
            <a:endParaRPr sz="266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FC96D9-36BC-AF46-8BA6-695942B47C04}"/>
              </a:ext>
            </a:extLst>
          </p:cNvPr>
          <p:cNvGrpSpPr/>
          <p:nvPr/>
        </p:nvGrpSpPr>
        <p:grpSpPr>
          <a:xfrm>
            <a:off x="567983" y="2200243"/>
            <a:ext cx="3734659" cy="3639623"/>
            <a:chOff x="498132" y="1655190"/>
            <a:chExt cx="2801859" cy="27305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B376FC-D023-574A-88B3-56E46EC32E61}"/>
                </a:ext>
              </a:extLst>
            </p:cNvPr>
            <p:cNvSpPr txBox="1"/>
            <p:nvPr/>
          </p:nvSpPr>
          <p:spPr>
            <a:xfrm>
              <a:off x="1364476" y="3208735"/>
              <a:ext cx="1814405" cy="1177015"/>
            </a:xfrm>
            <a:prstGeom prst="rect">
              <a:avLst/>
            </a:prstGeom>
            <a:noFill/>
            <a:effectLst/>
          </p:spPr>
          <p:txBody>
            <a:bodyPr wrap="square" lIns="91416" tIns="45709" rIns="91416" bIns="45709" rtlCol="0" anchor="t">
              <a:spAutoFit/>
            </a:bodyPr>
            <a:lstStyle/>
            <a:p>
              <a:r>
                <a:rPr lang="en-AU" sz="1599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intensity of organized internal conflicts, relations with neighbouring countries and number of deaths from conflict</a:t>
              </a:r>
              <a:endParaRPr lang="en-US" sz="1599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Google Shape;2296;p333">
              <a:extLst>
                <a:ext uri="{FF2B5EF4-FFF2-40B4-BE49-F238E27FC236}">
                  <a16:creationId xmlns:a16="http://schemas.microsoft.com/office/drawing/2014/main" id="{BF4AC177-CB17-ED4E-8BE2-F9227C1A8F66}"/>
                </a:ext>
              </a:extLst>
            </p:cNvPr>
            <p:cNvSpPr txBox="1"/>
            <p:nvPr/>
          </p:nvSpPr>
          <p:spPr>
            <a:xfrm>
              <a:off x="498132" y="1655190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13329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</a:t>
              </a:r>
              <a:endParaRPr sz="13329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9503E95-5EAD-6149-B924-B46B148AE67A}"/>
                </a:ext>
              </a:extLst>
            </p:cNvPr>
            <p:cNvSpPr txBox="1"/>
            <p:nvPr/>
          </p:nvSpPr>
          <p:spPr>
            <a:xfrm>
              <a:off x="1364476" y="1754540"/>
              <a:ext cx="1935515" cy="1454195"/>
            </a:xfrm>
            <a:prstGeom prst="rect">
              <a:avLst/>
            </a:prstGeom>
            <a:noFill/>
            <a:effectLst/>
          </p:spPr>
          <p:txBody>
            <a:bodyPr wrap="square" lIns="91416" tIns="45709" rIns="91416" bIns="45709" rtlCol="0" anchor="t">
              <a:spAutoFit/>
            </a:bodyPr>
            <a:lstStyle/>
            <a:p>
              <a:r>
                <a:rPr lang="en-AU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ongoing domestic and international conflict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69A8C6-2CDA-A441-BA2C-DDAC7CBDE21A}"/>
              </a:ext>
            </a:extLst>
          </p:cNvPr>
          <p:cNvGrpSpPr/>
          <p:nvPr/>
        </p:nvGrpSpPr>
        <p:grpSpPr>
          <a:xfrm>
            <a:off x="4141212" y="2200243"/>
            <a:ext cx="4283005" cy="3612841"/>
            <a:chOff x="3105456" y="1655190"/>
            <a:chExt cx="3213245" cy="271046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FF9D56-A678-A145-86E3-09F0B59C9F76}"/>
                </a:ext>
              </a:extLst>
            </p:cNvPr>
            <p:cNvSpPr txBox="1"/>
            <p:nvPr/>
          </p:nvSpPr>
          <p:spPr>
            <a:xfrm>
              <a:off x="4586831" y="3188643"/>
              <a:ext cx="1442868" cy="1177015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AU" sz="1599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number of refugees and IDPs, impact of terrorism, homicide and incarceration rates</a:t>
              </a:r>
              <a:endParaRPr lang="id-ID" sz="1599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296;p333">
              <a:extLst>
                <a:ext uri="{FF2B5EF4-FFF2-40B4-BE49-F238E27FC236}">
                  <a16:creationId xmlns:a16="http://schemas.microsoft.com/office/drawing/2014/main" id="{3DC4971B-9D2F-F248-AF7A-9EEB133AB713}"/>
                </a:ext>
              </a:extLst>
            </p:cNvPr>
            <p:cNvSpPr txBox="1"/>
            <p:nvPr/>
          </p:nvSpPr>
          <p:spPr>
            <a:xfrm>
              <a:off x="3105456" y="1655190"/>
              <a:ext cx="1360361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13329" b="1" spc="-1866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13329" b="1" spc="-1866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2839D8-B4E8-A44E-90F1-68C2460BE2F2}"/>
                </a:ext>
              </a:extLst>
            </p:cNvPr>
            <p:cNvSpPr txBox="1"/>
            <p:nvPr/>
          </p:nvSpPr>
          <p:spPr>
            <a:xfrm>
              <a:off x="4586927" y="1734447"/>
              <a:ext cx="1731774" cy="900220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AU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societal safety </a:t>
              </a:r>
            </a:p>
            <a:p>
              <a:r>
                <a:rPr lang="en-AU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and security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8412D2-6135-0F47-B539-BB7A5BE437C1}"/>
              </a:ext>
            </a:extLst>
          </p:cNvPr>
          <p:cNvGrpSpPr/>
          <p:nvPr/>
        </p:nvGrpSpPr>
        <p:grpSpPr>
          <a:xfrm>
            <a:off x="8479505" y="2200242"/>
            <a:ext cx="3239743" cy="3612842"/>
            <a:chOff x="6360180" y="1650691"/>
            <a:chExt cx="2430557" cy="271046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8703DD-1619-464E-ABF4-B265D726CC52}"/>
                </a:ext>
              </a:extLst>
            </p:cNvPr>
            <p:cNvSpPr txBox="1"/>
            <p:nvPr/>
          </p:nvSpPr>
          <p:spPr>
            <a:xfrm>
              <a:off x="7188045" y="3184143"/>
              <a:ext cx="1389330" cy="1177015"/>
            </a:xfrm>
            <a:prstGeom prst="rect">
              <a:avLst/>
            </a:prstGeom>
            <a:noFill/>
          </p:spPr>
          <p:txBody>
            <a:bodyPr wrap="square" lIns="91416" tIns="45709" rIns="91416" bIns="45709" rtlCol="0">
              <a:spAutoFit/>
            </a:bodyPr>
            <a:lstStyle/>
            <a:p>
              <a:r>
                <a:rPr lang="en-AU" sz="1599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military expenditure, number of armed service personnel, ease of access to small weapons</a:t>
              </a:r>
              <a:endParaRPr lang="en-US" sz="1599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296;p333">
              <a:extLst>
                <a:ext uri="{FF2B5EF4-FFF2-40B4-BE49-F238E27FC236}">
                  <a16:creationId xmlns:a16="http://schemas.microsoft.com/office/drawing/2014/main" id="{EBB43DC6-15A0-8B48-82B9-6F9CA56E76E1}"/>
                </a:ext>
              </a:extLst>
            </p:cNvPr>
            <p:cNvSpPr txBox="1"/>
            <p:nvPr/>
          </p:nvSpPr>
          <p:spPr>
            <a:xfrm>
              <a:off x="6360180" y="1650691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" sz="13329" b="1" spc="-333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7</a:t>
              </a:r>
              <a:endParaRPr sz="13329" b="1" spc="-333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C64C17-3158-2743-8D61-0FCAD00C2681}"/>
                </a:ext>
              </a:extLst>
            </p:cNvPr>
            <p:cNvSpPr txBox="1"/>
            <p:nvPr/>
          </p:nvSpPr>
          <p:spPr>
            <a:xfrm>
              <a:off x="7188044" y="1719913"/>
              <a:ext cx="1602693" cy="623231"/>
            </a:xfrm>
            <a:prstGeom prst="rect">
              <a:avLst/>
            </a:prstGeom>
            <a:noFill/>
            <a:effectLst/>
          </p:spPr>
          <p:txBody>
            <a:bodyPr wrap="square" lIns="91416" tIns="45709" rIns="91416" bIns="45709" rtlCol="0" anchor="t">
              <a:spAutoFit/>
            </a:bodyPr>
            <a:lstStyle/>
            <a:p>
              <a:r>
                <a:rPr lang="en-AU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militarisation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1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296;p333">
            <a:extLst>
              <a:ext uri="{FF2B5EF4-FFF2-40B4-BE49-F238E27FC236}">
                <a16:creationId xmlns:a16="http://schemas.microsoft.com/office/drawing/2014/main" id="{B1AA89FA-5F5C-7E42-9ED0-6E6EB4D46287}"/>
              </a:ext>
            </a:extLst>
          </p:cNvPr>
          <p:cNvSpPr txBox="1"/>
          <p:nvPr/>
        </p:nvSpPr>
        <p:spPr>
          <a:xfrm>
            <a:off x="225111" y="264683"/>
            <a:ext cx="5890658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Peace Index - Summary</a:t>
            </a:r>
            <a:endParaRPr sz="2666" b="1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C9B6A7-2055-0341-B55B-21531B9ECF83}"/>
              </a:ext>
            </a:extLst>
          </p:cNvPr>
          <p:cNvGrpSpPr/>
          <p:nvPr/>
        </p:nvGrpSpPr>
        <p:grpSpPr>
          <a:xfrm>
            <a:off x="4194535" y="2788478"/>
            <a:ext cx="3742024" cy="707886"/>
            <a:chOff x="3119485" y="2204313"/>
            <a:chExt cx="2807384" cy="531078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3498449" y="2204313"/>
              <a:ext cx="2023929" cy="53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4000" b="1" dirty="0">
                  <a:solidFill>
                    <a:srgbClr val="131316"/>
                  </a:solidFill>
                  <a:latin typeface="Arial Black" panose="020B0604020202020204" pitchFamily="34" charset="0"/>
                  <a:ea typeface="Roboto" panose="020B0604020202020204" charset="0"/>
                  <a:cs typeface="Arial Black" panose="020B0604020202020204" pitchFamily="34" charset="0"/>
                </a:rPr>
                <a:t>ACTION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1F28235-61E3-EF49-9765-4FB1FFE4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19485" y="2260665"/>
              <a:ext cx="274591" cy="43447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EC93EB58-25EF-714C-80E2-00F43F40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0800000">
              <a:off x="5652278" y="2260664"/>
              <a:ext cx="274591" cy="43447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B0E786-149F-0143-ACBD-8476DE6099C7}"/>
              </a:ext>
            </a:extLst>
          </p:cNvPr>
          <p:cNvGrpSpPr/>
          <p:nvPr/>
        </p:nvGrpSpPr>
        <p:grpSpPr>
          <a:xfrm>
            <a:off x="8410633" y="1749166"/>
            <a:ext cx="2286148" cy="3383123"/>
            <a:chOff x="1227893" y="898812"/>
            <a:chExt cx="1715140" cy="2538125"/>
          </a:xfrm>
        </p:grpSpPr>
        <p:sp>
          <p:nvSpPr>
            <p:cNvPr id="166" name="TextBox 165"/>
            <p:cNvSpPr txBox="1"/>
            <p:nvPr/>
          </p:nvSpPr>
          <p:spPr>
            <a:xfrm>
              <a:off x="1759352" y="1141034"/>
              <a:ext cx="413103" cy="147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674" b="1" dirty="0">
                  <a:solidFill>
                    <a:schemeClr val="bg1"/>
                  </a:solidFill>
                  <a:latin typeface="Arial Black" charset="0"/>
                  <a:ea typeface="Arial Black" charset="0"/>
                  <a:cs typeface="Arial Black" charset="0"/>
                </a:rPr>
                <a:t>163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899C19-E093-9142-AEA7-42A2A603E215}"/>
                </a:ext>
              </a:extLst>
            </p:cNvPr>
            <p:cNvGrpSpPr/>
            <p:nvPr/>
          </p:nvGrpSpPr>
          <p:grpSpPr>
            <a:xfrm>
              <a:off x="1233083" y="898812"/>
              <a:ext cx="1709950" cy="1025970"/>
              <a:chOff x="932799" y="1301934"/>
              <a:chExt cx="1709950" cy="1025970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932799" y="1301934"/>
                <a:ext cx="1709950" cy="1025970"/>
              </a:xfrm>
              <a:prstGeom prst="rect">
                <a:avLst/>
              </a:prstGeom>
              <a:solidFill>
                <a:srgbClr val="25AAE2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12" name="Rounded Rectangle 4"/>
              <p:cNvSpPr/>
              <p:nvPr/>
            </p:nvSpPr>
            <p:spPr>
              <a:xfrm>
                <a:off x="951621" y="1446456"/>
                <a:ext cx="1691127" cy="6352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102866" tIns="102866" rIns="102866" bIns="102866" numCol="1" spcCol="1270" anchor="ctr" anchorCtr="0">
                <a:noAutofit/>
              </a:bodyPr>
              <a:lstStyle/>
              <a:p>
                <a:pPr algn="ctr" defTabSz="1200081">
                  <a:lnSpc>
                    <a:spcPct val="80000"/>
                  </a:lnSpc>
                  <a:spcAft>
                    <a:spcPct val="35000"/>
                  </a:spcAft>
                </a:pP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Measure and </a:t>
                </a:r>
                <a:r>
                  <a:rPr lang="en-US" sz="2133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analyse</a:t>
                </a: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 peace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233083" y="2292020"/>
              <a:ext cx="1709950" cy="1144917"/>
            </a:xfrm>
            <a:prstGeom prst="rect">
              <a:avLst/>
            </a:prstGeom>
            <a:solidFill>
              <a:srgbClr val="55C1AA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2">
              <a:schemeClr val="dk1"/>
            </a:lnRef>
            <a:fillRef idx="1001">
              <a:schemeClr val="dk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AU" sz="674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7893" y="2611818"/>
              <a:ext cx="1715140" cy="51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AU" sz="23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Factors that create peace</a:t>
              </a: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1868876" y="1924782"/>
              <a:ext cx="363569" cy="319798"/>
            </a:xfrm>
            <a:prstGeom prst="down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077493-A9D3-0C43-B5FB-551B4B28802F}"/>
              </a:ext>
            </a:extLst>
          </p:cNvPr>
          <p:cNvGrpSpPr/>
          <p:nvPr/>
        </p:nvGrpSpPr>
        <p:grpSpPr>
          <a:xfrm>
            <a:off x="1476690" y="1738452"/>
            <a:ext cx="2544631" cy="3393841"/>
            <a:chOff x="6368289" y="890773"/>
            <a:chExt cx="1909062" cy="25461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B08A94E-B183-AE4C-B19C-E13B69D8974E}"/>
                </a:ext>
              </a:extLst>
            </p:cNvPr>
            <p:cNvGrpSpPr/>
            <p:nvPr/>
          </p:nvGrpSpPr>
          <p:grpSpPr>
            <a:xfrm>
              <a:off x="6368289" y="890773"/>
              <a:ext cx="1709950" cy="1025970"/>
              <a:chOff x="6368289" y="1293895"/>
              <a:chExt cx="1709950" cy="102597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6368289" y="1293895"/>
                <a:ext cx="1709950" cy="102597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sp>
          <p:sp>
            <p:nvSpPr>
              <p:cNvPr id="24" name="Rounded Rectangle 4">
                <a:extLst>
                  <a:ext uri="{FF2B5EF4-FFF2-40B4-BE49-F238E27FC236}">
                    <a16:creationId xmlns:a16="http://schemas.microsoft.com/office/drawing/2014/main" id="{88F6122D-3FF5-6D48-9AF4-66038ADA8A4E}"/>
                  </a:ext>
                </a:extLst>
              </p:cNvPr>
              <p:cNvSpPr/>
              <p:nvPr/>
            </p:nvSpPr>
            <p:spPr>
              <a:xfrm>
                <a:off x="6377700" y="1446456"/>
                <a:ext cx="1691127" cy="635200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</p:spPr>
            <p:style>
              <a:lnRef idx="2">
                <a:schemeClr val="dk1"/>
              </a:lnRef>
              <a:fillRef idx="1001">
                <a:schemeClr val="dk2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spcFirstLastPara="0" vert="horz" wrap="square" lIns="102866" tIns="102866" rIns="102866" bIns="102866" numCol="1" spcCol="1270" anchor="ctr" anchorCtr="0">
                <a:noAutofit/>
              </a:bodyPr>
              <a:lstStyle/>
              <a:p>
                <a:pPr algn="ctr" defTabSz="1200081">
                  <a:lnSpc>
                    <a:spcPct val="80000"/>
                  </a:lnSpc>
                  <a:spcAft>
                    <a:spcPct val="35000"/>
                  </a:spcAft>
                </a:pP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Measure and </a:t>
                </a:r>
                <a:r>
                  <a:rPr lang="en-US" sz="2133" b="1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analyse</a:t>
                </a:r>
                <a:r>
                  <a:rPr lang="en-US" sz="2133" b="1" dirty="0">
                    <a:solidFill>
                      <a:schemeClr val="bg1"/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rPr>
                  <a:t> peace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F8DE82-8E8B-5D45-A968-BBB26C5037F3}"/>
                </a:ext>
              </a:extLst>
            </p:cNvPr>
            <p:cNvSpPr/>
            <p:nvPr/>
          </p:nvSpPr>
          <p:spPr>
            <a:xfrm>
              <a:off x="6373479" y="2292021"/>
              <a:ext cx="1709950" cy="114491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</p:spPr>
          <p:style>
            <a:lnRef idx="2">
              <a:schemeClr val="dk1"/>
            </a:lnRef>
            <a:fillRef idx="1001">
              <a:schemeClr val="dk2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AU" sz="674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2929" y="2593770"/>
              <a:ext cx="1434422" cy="609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AU" sz="2199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Lost opportunity cost</a:t>
              </a: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7033385" y="1916743"/>
              <a:ext cx="363569" cy="343046"/>
            </a:xfrm>
            <a:prstGeom prst="downArrow">
              <a:avLst/>
            </a:prstGeom>
            <a:solidFill>
              <a:srgbClr val="25A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 dirty="0">
                <a:solidFill>
                  <a:srgbClr val="FFFFFF"/>
                </a:solidFill>
                <a:latin typeface="Roboto" panose="020B0604020202020204" charset="0"/>
                <a:ea typeface="Roboto" panose="020B060402020202020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368FAC-0C88-1045-A42F-87C5F619FBA4}"/>
                </a:ext>
              </a:extLst>
            </p:cNvPr>
            <p:cNvSpPr txBox="1"/>
            <p:nvPr/>
          </p:nvSpPr>
          <p:spPr>
            <a:xfrm>
              <a:off x="6416475" y="2593770"/>
              <a:ext cx="383458" cy="6648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AU" sz="7198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$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DA18C2-21B0-5043-9835-E8700FF27B39}"/>
              </a:ext>
            </a:extLst>
          </p:cNvPr>
          <p:cNvGrpSpPr/>
          <p:nvPr/>
        </p:nvGrpSpPr>
        <p:grpSpPr>
          <a:xfrm>
            <a:off x="4480020" y="3854576"/>
            <a:ext cx="2623473" cy="307648"/>
            <a:chOff x="3359641" y="2891822"/>
            <a:chExt cx="1968212" cy="230807"/>
          </a:xfrm>
        </p:grpSpPr>
        <p:sp>
          <p:nvSpPr>
            <p:cNvPr id="19" name="TextBox 18"/>
            <p:cNvSpPr txBox="1"/>
            <p:nvPr/>
          </p:nvSpPr>
          <p:spPr>
            <a:xfrm>
              <a:off x="3590958" y="2891822"/>
              <a:ext cx="1736895" cy="230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999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predictions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62F7F5CC-67E7-DC4A-8B73-14D2F767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2911652"/>
              <a:ext cx="120822" cy="19117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D3D3BB-7B96-EB49-9F72-45F035832486}"/>
              </a:ext>
            </a:extLst>
          </p:cNvPr>
          <p:cNvGrpSpPr/>
          <p:nvPr/>
        </p:nvGrpSpPr>
        <p:grpSpPr>
          <a:xfrm>
            <a:off x="4480021" y="4282150"/>
            <a:ext cx="3980935" cy="307648"/>
            <a:chOff x="3359641" y="3212601"/>
            <a:chExt cx="2986623" cy="23080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9CE5F20-05D4-5141-A89A-0129E5BD9206}"/>
                </a:ext>
              </a:extLst>
            </p:cNvPr>
            <p:cNvSpPr txBox="1"/>
            <p:nvPr/>
          </p:nvSpPr>
          <p:spPr>
            <a:xfrm>
              <a:off x="3595507" y="3212601"/>
              <a:ext cx="2750757" cy="230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999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cost/benefit analysis</a:t>
              </a: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0CC43ED-A35A-7B4C-96D9-72847E11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3232431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C52632-5B03-274B-B28E-B05EA2BB3770}"/>
              </a:ext>
            </a:extLst>
          </p:cNvPr>
          <p:cNvGrpSpPr/>
          <p:nvPr/>
        </p:nvGrpSpPr>
        <p:grpSpPr>
          <a:xfrm>
            <a:off x="4480021" y="4697197"/>
            <a:ext cx="3962592" cy="307648"/>
            <a:chOff x="3359641" y="3523982"/>
            <a:chExt cx="2972861" cy="2308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47A603-D4C2-A942-A78D-33FF2BF7C2CF}"/>
                </a:ext>
              </a:extLst>
            </p:cNvPr>
            <p:cNvSpPr txBox="1"/>
            <p:nvPr/>
          </p:nvSpPr>
          <p:spPr>
            <a:xfrm>
              <a:off x="3581745" y="3523982"/>
              <a:ext cx="2750757" cy="230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en-AU" sz="1999" dirty="0">
                  <a:solidFill>
                    <a:srgbClr val="131316"/>
                  </a:solidFill>
                  <a:latin typeface="Arial" panose="020B0604020202020204" pitchFamily="34" charset="0"/>
                  <a:ea typeface="Roboto" panose="020B0604020202020204" charset="0"/>
                  <a:cs typeface="Arial" panose="020B0604020202020204" pitchFamily="34" charset="0"/>
                </a:rPr>
                <a:t>Better program outcomes</a:t>
              </a:r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7CE910-E975-1643-A68B-1947A4FE3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359641" y="354381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830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76494" y="1731239"/>
            <a:ext cx="7444902" cy="754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3000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532291" y="2110452"/>
            <a:ext cx="10314866" cy="2201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9330" b="1" spc="-4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Using and Creating Positive Peace</a:t>
            </a:r>
            <a:endParaRPr sz="9330" b="1" spc="-4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609242" y="1488360"/>
            <a:ext cx="852958" cy="432485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4798" b="1" spc="-2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06.</a:t>
            </a:r>
            <a:endParaRPr sz="4798" b="1" spc="-2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2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4"/>
          <a:stretch/>
        </p:blipFill>
        <p:spPr>
          <a:xfrm>
            <a:off x="999954" y="1901571"/>
            <a:ext cx="9738176" cy="3884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111" y="703955"/>
            <a:ext cx="10105994" cy="2460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1599" i="1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Levels of Corruption </a:t>
            </a:r>
            <a:r>
              <a:rPr lang="en-AU" sz="1599" dirty="0">
                <a:solidFill>
                  <a:srgbClr val="181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only Pillar that is strongly significant across all three levels of peacefulness</a:t>
            </a:r>
            <a:endParaRPr lang="en-AU" sz="1599" i="1" dirty="0">
              <a:solidFill>
                <a:srgbClr val="181E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2296;p333">
            <a:extLst>
              <a:ext uri="{FF2B5EF4-FFF2-40B4-BE49-F238E27FC236}">
                <a16:creationId xmlns:a16="http://schemas.microsoft.com/office/drawing/2014/main" id="{56102AFB-4E10-4348-803A-7458D3723342}"/>
              </a:ext>
            </a:extLst>
          </p:cNvPr>
          <p:cNvSpPr txBox="1"/>
          <p:nvPr/>
        </p:nvSpPr>
        <p:spPr>
          <a:xfrm>
            <a:off x="225111" y="219539"/>
            <a:ext cx="8759954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between Positive Peace and GPI Score</a:t>
            </a:r>
          </a:p>
        </p:txBody>
      </p:sp>
    </p:spTree>
    <p:extLst>
      <p:ext uri="{BB962C8B-B14F-4D97-AF65-F5344CB8AC3E}">
        <p14:creationId xmlns:p14="http://schemas.microsoft.com/office/powerpoint/2010/main" val="1089615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08BF3E-D149-CD4C-ABF9-6F5D7B27F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00" y="1618914"/>
            <a:ext cx="4182570" cy="44631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833" y="2360556"/>
            <a:ext cx="7188267" cy="230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Falls in Positive peace preceded falls in GPI score</a:t>
            </a: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Falls in Positive Peace precede falls in many macro economic indicators</a:t>
            </a: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Improvements in Positive Peace precede improvements in GPI score</a:t>
            </a: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Improvements in Positive Peace precede improvements in many macro economic indicators.</a:t>
            </a:r>
            <a:endParaRPr lang="en-GB" sz="15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5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833" y="1275560"/>
            <a:ext cx="7446027" cy="91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399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– </a:t>
            </a:r>
            <a:r>
              <a:rPr lang="en" sz="2399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Predicting changes in peace and economic performance 2007 to 2014</a:t>
            </a: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2AA80324-2941-DB46-B902-71EC0AC5AC55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8391E064-48D3-104F-958E-3F36BFB0B38E}"/>
              </a:ext>
            </a:extLst>
          </p:cNvPr>
          <p:cNvSpPr txBox="1"/>
          <p:nvPr/>
        </p:nvSpPr>
        <p:spPr>
          <a:xfrm>
            <a:off x="9237745" y="1696172"/>
            <a:ext cx="124904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SDG16</a:t>
            </a:r>
          </a:p>
        </p:txBody>
      </p:sp>
    </p:spTree>
    <p:extLst>
      <p:ext uri="{BB962C8B-B14F-4D97-AF65-F5344CB8AC3E}">
        <p14:creationId xmlns:p14="http://schemas.microsoft.com/office/powerpoint/2010/main" val="2447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00" y="2305003"/>
            <a:ext cx="7197501" cy="2799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improve in Positive Peace since 1996 have 2% higher GDP growth than countries that deteriorate in Positive Peace</a:t>
            </a: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improved in Positive Peace saw exchange rates improve by 1.9% compared to -0.2% for countries that deteriorated in Positive Peace.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Countries that deteriorated significantly in Positive Peace had a fall in their credit rating of 4.5 points on average – Non OECD</a:t>
            </a: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GB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marL="285734" indent="-285734">
              <a:buClr>
                <a:schemeClr val="accent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599" dirty="0">
                <a:solidFill>
                  <a:srgbClr val="181E28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Every 1% improvement in Positive Peace is associated with 2.9% per cent growth in real GDP per capita from 2005 to 2016.</a:t>
            </a:r>
            <a:endParaRPr lang="en-AU" sz="1599" dirty="0">
              <a:solidFill>
                <a:srgbClr val="181E28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600" y="1286506"/>
            <a:ext cx="7770086" cy="91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</a:pPr>
            <a:r>
              <a:rPr lang="en-AU" sz="2399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Positive Peace - </a:t>
            </a:r>
            <a:r>
              <a:rPr lang="en" sz="2399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Predicting changes in peace and economic performance 2007 to 2014</a:t>
            </a:r>
          </a:p>
        </p:txBody>
      </p:sp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3AE31F4F-9C2C-FB4E-86ED-7500A033DF62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Correlation to Common Development Goals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6C1D4-162A-E84D-86AB-29BB0A2FD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00" y="1618914"/>
            <a:ext cx="4182570" cy="4463109"/>
          </a:xfrm>
          <a:prstGeom prst="rect">
            <a:avLst/>
          </a:prstGeom>
        </p:spPr>
      </p:pic>
      <p:sp>
        <p:nvSpPr>
          <p:cNvPr id="8" name="Google Shape;2296;p333">
            <a:extLst>
              <a:ext uri="{FF2B5EF4-FFF2-40B4-BE49-F238E27FC236}">
                <a16:creationId xmlns:a16="http://schemas.microsoft.com/office/drawing/2014/main" id="{0A4182F8-51C0-B54E-B6C7-2C5D13D05CBB}"/>
              </a:ext>
            </a:extLst>
          </p:cNvPr>
          <p:cNvSpPr txBox="1"/>
          <p:nvPr/>
        </p:nvSpPr>
        <p:spPr>
          <a:xfrm>
            <a:off x="9237745" y="1696172"/>
            <a:ext cx="1249042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SDG16</a:t>
            </a:r>
          </a:p>
        </p:txBody>
      </p:sp>
    </p:spTree>
    <p:extLst>
      <p:ext uri="{BB962C8B-B14F-4D97-AF65-F5344CB8AC3E}">
        <p14:creationId xmlns:p14="http://schemas.microsoft.com/office/powerpoint/2010/main" val="29173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 Positive Peace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EEA3E9-A223-4B43-94F1-75B86228CACF}"/>
              </a:ext>
            </a:extLst>
          </p:cNvPr>
          <p:cNvGrpSpPr/>
          <p:nvPr/>
        </p:nvGrpSpPr>
        <p:grpSpPr>
          <a:xfrm>
            <a:off x="587506" y="1807201"/>
            <a:ext cx="6476077" cy="1041969"/>
            <a:chOff x="439354" y="1355819"/>
            <a:chExt cx="4858557" cy="781718"/>
          </a:xfrm>
        </p:grpSpPr>
        <p:sp>
          <p:nvSpPr>
            <p:cNvPr id="26" name="Google Shape;303;p35"/>
            <p:cNvSpPr/>
            <p:nvPr/>
          </p:nvSpPr>
          <p:spPr>
            <a:xfrm>
              <a:off x="601496" y="1355819"/>
              <a:ext cx="4561284" cy="364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45686" rIns="91397" bIns="45686" anchor="t" anchorCtr="0">
              <a:noAutofit/>
            </a:bodyPr>
            <a:lstStyle/>
            <a:p>
              <a:pPr>
                <a:defRPr/>
              </a:pPr>
              <a:r>
                <a:rPr lang="en-US" sz="2199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Positive Peace Workshops with 17 partners</a:t>
              </a:r>
              <a:endParaRPr sz="3599" dirty="0">
                <a:solidFill>
                  <a:srgbClr val="181E28"/>
                </a:solidFill>
                <a:latin typeface="Lato Light"/>
              </a:endParaRPr>
            </a:p>
          </p:txBody>
        </p:sp>
        <p:sp>
          <p:nvSpPr>
            <p:cNvPr id="27" name="Google Shape;305;p35"/>
            <p:cNvSpPr/>
            <p:nvPr/>
          </p:nvSpPr>
          <p:spPr>
            <a:xfrm>
              <a:off x="601497" y="1625488"/>
              <a:ext cx="4696414" cy="512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45686" rIns="91397" bIns="45686" anchor="t" anchorCtr="0">
              <a:noAutofit/>
            </a:bodyPr>
            <a:lstStyle/>
            <a:p>
              <a:pPr>
                <a:defRPr/>
              </a:pPr>
              <a:r>
                <a:rPr lang="en-US" sz="1999" i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Workshops in Uganda, Kenya, Columbia, Libya, Thailand, Mexico, Cambodia, Australia… more</a:t>
              </a:r>
              <a:endParaRPr sz="1999" dirty="0">
                <a:solidFill>
                  <a:srgbClr val="181E2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E1746BAD-3119-184D-9B96-9590554D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EBAACB-F11A-0D4F-BD74-417307C79185}"/>
              </a:ext>
            </a:extLst>
          </p:cNvPr>
          <p:cNvGrpSpPr/>
          <p:nvPr/>
        </p:nvGrpSpPr>
        <p:grpSpPr>
          <a:xfrm>
            <a:off x="581891" y="3051587"/>
            <a:ext cx="6262621" cy="430759"/>
            <a:chOff x="435142" y="2289396"/>
            <a:chExt cx="4698415" cy="323169"/>
          </a:xfrm>
        </p:grpSpPr>
        <p:sp>
          <p:nvSpPr>
            <p:cNvPr id="2" name="Rectangle 1"/>
            <p:cNvSpPr/>
            <p:nvPr/>
          </p:nvSpPr>
          <p:spPr>
            <a:xfrm>
              <a:off x="601496" y="2289396"/>
              <a:ext cx="4532061" cy="323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99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Training a million people on Positive Peace </a:t>
              </a:r>
              <a:endParaRPr lang="en-US" sz="2199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B1F89CD5-0F33-1D44-87F1-94430FDBA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355686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8DC0B41-0E26-1543-9271-D6C85F8072DA}"/>
              </a:ext>
            </a:extLst>
          </p:cNvPr>
          <p:cNvGrpSpPr/>
          <p:nvPr/>
        </p:nvGrpSpPr>
        <p:grpSpPr>
          <a:xfrm>
            <a:off x="581892" y="3677400"/>
            <a:ext cx="7561952" cy="430759"/>
            <a:chOff x="435142" y="2758901"/>
            <a:chExt cx="5673215" cy="323169"/>
          </a:xfrm>
        </p:grpSpPr>
        <p:sp>
          <p:nvSpPr>
            <p:cNvPr id="13" name="Rectangle 12"/>
            <p:cNvSpPr/>
            <p:nvPr/>
          </p:nvSpPr>
          <p:spPr>
            <a:xfrm>
              <a:off x="601496" y="2758901"/>
              <a:ext cx="5506861" cy="323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99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Created over 1500 IEP ambassadors in 106 countries </a:t>
              </a:r>
              <a:endParaRPr lang="en-US" sz="2199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B27CD54-4500-5149-8020-6D1172DE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2833278"/>
              <a:ext cx="120822" cy="1911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BC3FBA0-5784-3F49-8EB5-AC70F963DDB2}"/>
              </a:ext>
            </a:extLst>
          </p:cNvPr>
          <p:cNvGrpSpPr/>
          <p:nvPr/>
        </p:nvGrpSpPr>
        <p:grpSpPr>
          <a:xfrm>
            <a:off x="581891" y="4303214"/>
            <a:ext cx="6435298" cy="430759"/>
            <a:chOff x="435142" y="3228406"/>
            <a:chExt cx="4827963" cy="323169"/>
          </a:xfrm>
        </p:grpSpPr>
        <p:sp>
          <p:nvSpPr>
            <p:cNvPr id="3" name="Rectangle 2"/>
            <p:cNvSpPr/>
            <p:nvPr/>
          </p:nvSpPr>
          <p:spPr>
            <a:xfrm>
              <a:off x="601496" y="3228406"/>
              <a:ext cx="4661609" cy="3231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199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Developing masters course with </a:t>
              </a:r>
              <a:r>
                <a:rPr lang="en-US" sz="2199" b="1" dirty="0" err="1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Blanquerna</a:t>
              </a:r>
              <a:r>
                <a:rPr lang="en-US" sz="2199" b="1" dirty="0">
                  <a:solidFill>
                    <a:srgbClr val="181E28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lang="en-US" sz="2199" dirty="0">
                <a:solidFill>
                  <a:srgbClr val="181E28"/>
                </a:solidFill>
                <a:latin typeface="Lato Ligh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7629534-A36D-5841-82B8-3955C5CB0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5142" y="3311520"/>
              <a:ext cx="120822" cy="19117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2D948AD-0482-8A44-AE77-167D64DEE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81" y="2780611"/>
            <a:ext cx="5640838" cy="37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9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6;p333">
            <a:extLst>
              <a:ext uri="{FF2B5EF4-FFF2-40B4-BE49-F238E27FC236}">
                <a16:creationId xmlns:a16="http://schemas.microsoft.com/office/drawing/2014/main" id="{EA2591C2-4820-844E-A952-7C46A8C9AF0D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Project example of Positive Peace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4EA769-84BE-334D-8522-8924BFC55B67}"/>
              </a:ext>
            </a:extLst>
          </p:cNvPr>
          <p:cNvGrpSpPr/>
          <p:nvPr/>
        </p:nvGrpSpPr>
        <p:grpSpPr>
          <a:xfrm>
            <a:off x="587505" y="1818039"/>
            <a:ext cx="6523555" cy="379463"/>
            <a:chOff x="439354" y="1363949"/>
            <a:chExt cx="4894176" cy="284685"/>
          </a:xfrm>
        </p:grpSpPr>
        <p:sp>
          <p:nvSpPr>
            <p:cNvPr id="5" name="TextBox 4"/>
            <p:cNvSpPr txBox="1"/>
            <p:nvPr/>
          </p:nvSpPr>
          <p:spPr>
            <a:xfrm>
              <a:off x="565875" y="1363949"/>
              <a:ext cx="4767655" cy="28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Literacy project post Rotary workshop in Uganda 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12C8E4A-FA11-6646-9F07-BF3C20B7F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5520D4-1D23-064F-8ECA-1CF80738DE1F}"/>
              </a:ext>
            </a:extLst>
          </p:cNvPr>
          <p:cNvGrpSpPr/>
          <p:nvPr/>
        </p:nvGrpSpPr>
        <p:grpSpPr>
          <a:xfrm>
            <a:off x="581891" y="2369641"/>
            <a:ext cx="6529169" cy="379463"/>
            <a:chOff x="435142" y="1777777"/>
            <a:chExt cx="4898388" cy="284685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BCB26D0-4402-EF4D-AFA2-947AD4607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5142" y="1833383"/>
              <a:ext cx="120822" cy="1911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C7317B-A210-CD4C-9BF5-821F44D1A033}"/>
                </a:ext>
              </a:extLst>
            </p:cNvPr>
            <p:cNvSpPr txBox="1"/>
            <p:nvPr/>
          </p:nvSpPr>
          <p:spPr>
            <a:xfrm>
              <a:off x="565875" y="1777777"/>
              <a:ext cx="4767655" cy="284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Jude </a:t>
              </a:r>
              <a:r>
                <a:rPr lang="en-AU" sz="1866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Kakuba</a:t>
              </a: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Rotaract Club of Kampala </a:t>
              </a:r>
              <a:r>
                <a:rPr lang="en-AU" sz="1866" dirty="0" err="1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Ssese</a:t>
              </a: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Islands.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3B5272-CE15-C64C-BFC1-B60B43F56635}"/>
              </a:ext>
            </a:extLst>
          </p:cNvPr>
          <p:cNvGrpSpPr/>
          <p:nvPr/>
        </p:nvGrpSpPr>
        <p:grpSpPr>
          <a:xfrm>
            <a:off x="581891" y="2922748"/>
            <a:ext cx="6529169" cy="2389372"/>
            <a:chOff x="435142" y="2192738"/>
            <a:chExt cx="4898388" cy="179258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8118368-3EE8-6247-8BAD-61FAD494F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35142" y="2253367"/>
              <a:ext cx="120822" cy="1911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A8EFCD-8422-7545-85C3-211CFC86AE20}"/>
                </a:ext>
              </a:extLst>
            </p:cNvPr>
            <p:cNvSpPr txBox="1"/>
            <p:nvPr/>
          </p:nvSpPr>
          <p:spPr>
            <a:xfrm>
              <a:off x="565875" y="2192738"/>
              <a:ext cx="4767655" cy="1792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Outcome:</a:t>
              </a:r>
            </a:p>
            <a:p>
              <a:pPr marL="837957" lvl="1" indent="-380876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implementation of the project, 51.5% achieved poor results</a:t>
              </a:r>
            </a:p>
            <a:p>
              <a:pPr marL="837957" lvl="1" indent="-380876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After implementation of the project, 67.8% of the candidates achieved desirable results. </a:t>
              </a:r>
            </a:p>
            <a:p>
              <a:pPr marL="837957" lvl="1" indent="-380876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of students enrolled jumped by 38.5%. </a:t>
              </a:r>
            </a:p>
            <a:p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AU" sz="186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77533A4-6C9B-9F49-8351-CB3EAB31D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256" y="2495493"/>
            <a:ext cx="6070862" cy="406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62858" y="961103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Kakuba Primary School, Busedde, Uganda.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2858" y="1269570"/>
            <a:ext cx="800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Improving student conditions, enrolment rates and academic performance.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2858" y="1578036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When: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2016 – 2018. </a:t>
            </a:r>
          </a:p>
        </p:txBody>
      </p:sp>
      <p:pic>
        <p:nvPicPr>
          <p:cNvPr id="25" name="Picture 24" descr="Screen Clippi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96" y="2968042"/>
            <a:ext cx="4383729" cy="2914088"/>
          </a:xfrm>
          <a:prstGeom prst="rect">
            <a:avLst/>
          </a:prstGeom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8" name="Picture 27" descr="Screen Clippi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24" y="999932"/>
            <a:ext cx="2552396" cy="1698926"/>
          </a:xfrm>
          <a:prstGeom prst="rect">
            <a:avLst/>
          </a:prstGeom>
          <a:effectLst/>
        </p:spPr>
      </p:pic>
      <p:sp>
        <p:nvSpPr>
          <p:cNvPr id="29" name="TextBox 28"/>
          <p:cNvSpPr txBox="1"/>
          <p:nvPr/>
        </p:nvSpPr>
        <p:spPr>
          <a:xfrm>
            <a:off x="555636" y="2534492"/>
            <a:ext cx="61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Levels of Human Capital: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Training community members in vocational skills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5636" y="3232902"/>
            <a:ext cx="61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Levels of Corruption: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Labelling and monitoring school materials and resources. Shared responsibility, students, parents, teachers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636" y="3931312"/>
            <a:ext cx="61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Distribution of resources: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Implementing lunch at school (porridge program), planting fruit trees, shared learning aids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636" y="4629722"/>
            <a:ext cx="61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Acceptance of the Rights of Others: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 of female hygiene products reduced absenteeism among girls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2858" y="2048570"/>
            <a:ext cx="61164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initiatives: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5636" y="5328132"/>
            <a:ext cx="61164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Flow of Information: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Partnering with local radio station Busoga 90.6 FM to update community members each stage of the project</a:t>
            </a:r>
          </a:p>
        </p:txBody>
      </p:sp>
      <p:sp>
        <p:nvSpPr>
          <p:cNvPr id="56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 err="1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Kakuba</a:t>
            </a: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Literacy Project, Uganda</a:t>
            </a:r>
          </a:p>
        </p:txBody>
      </p:sp>
    </p:spTree>
    <p:extLst>
      <p:ext uri="{BB962C8B-B14F-4D97-AF65-F5344CB8AC3E}">
        <p14:creationId xmlns:p14="http://schemas.microsoft.com/office/powerpoint/2010/main" val="4212579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9496" y="201924"/>
            <a:ext cx="9238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bg1"/>
                </a:solidFill>
              </a:rPr>
              <a:t>Positive Peace in practice – Kakuba Literacy Project, Uganda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58978" y="1588597"/>
          <a:ext cx="5165579" cy="12741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929">
                  <a:extLst>
                    <a:ext uri="{9D8B030D-6E8A-4147-A177-3AD203B41FA5}">
                      <a16:colId xmlns:a16="http://schemas.microsoft.com/office/drawing/2014/main" val="74305248"/>
                    </a:ext>
                  </a:extLst>
                </a:gridCol>
                <a:gridCol w="1769942">
                  <a:extLst>
                    <a:ext uri="{9D8B030D-6E8A-4147-A177-3AD203B41FA5}">
                      <a16:colId xmlns:a16="http://schemas.microsoft.com/office/drawing/2014/main" val="1653782230"/>
                    </a:ext>
                  </a:extLst>
                </a:gridCol>
                <a:gridCol w="2003708">
                  <a:extLst>
                    <a:ext uri="{9D8B030D-6E8A-4147-A177-3AD203B41FA5}">
                      <a16:colId xmlns:a16="http://schemas.microsoft.com/office/drawing/2014/main" val="3582773400"/>
                    </a:ext>
                  </a:extLst>
                </a:gridCol>
              </a:tblGrid>
              <a:tr h="318316">
                <a:tc>
                  <a:txBody>
                    <a:bodyPr/>
                    <a:lstStyle/>
                    <a:p>
                      <a:endParaRPr lang="en-A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implementation 2016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implementation  2019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450004697"/>
                  </a:ext>
                </a:extLst>
              </a:tr>
              <a:tr h="287557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356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1111655516"/>
                  </a:ext>
                </a:extLst>
              </a:tr>
              <a:tr h="287557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Girls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449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2561695572"/>
                  </a:ext>
                </a:extLst>
              </a:tr>
              <a:tr h="287557">
                <a:tc>
                  <a:txBody>
                    <a:bodyPr/>
                    <a:lstStyle/>
                    <a:p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</a:t>
                      </a:r>
                    </a:p>
                  </a:txBody>
                  <a:tcPr marL="45720" marR="45720" marT="22860" marB="228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</a:t>
                      </a:r>
                    </a:p>
                  </a:txBody>
                  <a:tcPr marL="45720" marR="45720" marT="22860" marB="22860"/>
                </a:tc>
                <a:extLst>
                  <a:ext uri="{0D108BD9-81ED-4DB2-BD59-A6C34878D82A}">
                    <a16:rowId xmlns:a16="http://schemas.microsoft.com/office/drawing/2014/main" val="726662129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82778" y="1068487"/>
            <a:ext cx="61164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 </a:t>
            </a:r>
            <a:r>
              <a:rPr lang="en-AU" sz="15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</a:t>
            </a:r>
            <a:endParaRPr lang="en-AU" sz="15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64" y="1117137"/>
            <a:ext cx="4798409" cy="4816029"/>
          </a:xfrm>
          <a:prstGeom prst="rect">
            <a:avLst/>
          </a:prstGeom>
          <a:effectLst/>
        </p:spPr>
      </p:pic>
      <p:sp>
        <p:nvSpPr>
          <p:cNvPr id="17" name="TextBox 16"/>
          <p:cNvSpPr txBox="1"/>
          <p:nvPr/>
        </p:nvSpPr>
        <p:spPr>
          <a:xfrm>
            <a:off x="482778" y="3204763"/>
            <a:ext cx="61164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 performance</a:t>
            </a:r>
            <a:endParaRPr lang="en-AU" sz="15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0039" y="3785954"/>
            <a:ext cx="2793080" cy="1960619"/>
            <a:chOff x="1939611" y="8880988"/>
            <a:chExt cx="3100596" cy="3921238"/>
          </a:xfrm>
        </p:grpSpPr>
        <p:sp>
          <p:nvSpPr>
            <p:cNvPr id="22" name="Rectangle 21"/>
            <p:cNvSpPr/>
            <p:nvPr/>
          </p:nvSpPr>
          <p:spPr>
            <a:xfrm>
              <a:off x="2125505" y="10855060"/>
              <a:ext cx="1159188" cy="119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39611" y="9774302"/>
              <a:ext cx="1530978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Grades 1 &amp; 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22988" y="9800414"/>
              <a:ext cx="1159188" cy="224844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09229" y="8880988"/>
              <a:ext cx="1530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grades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57499" y="12155896"/>
              <a:ext cx="1530978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7705" y="11071738"/>
              <a:ext cx="125959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713381" y="10512966"/>
              <a:ext cx="125959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81029" y="3790558"/>
            <a:ext cx="2804579" cy="1931298"/>
            <a:chOff x="2857198" y="8954258"/>
            <a:chExt cx="3307763" cy="3862596"/>
          </a:xfrm>
        </p:grpSpPr>
        <p:sp>
          <p:nvSpPr>
            <p:cNvPr id="38" name="Rectangle 37"/>
            <p:cNvSpPr/>
            <p:nvPr/>
          </p:nvSpPr>
          <p:spPr>
            <a:xfrm>
              <a:off x="2964520" y="10013128"/>
              <a:ext cx="1159188" cy="200725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57198" y="8954258"/>
              <a:ext cx="1695197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Grades 1 &amp; 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62002" y="10614302"/>
              <a:ext cx="1159188" cy="14060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85760" y="9512610"/>
              <a:ext cx="1779201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grades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17799" y="12170524"/>
              <a:ext cx="153097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66720" y="10809598"/>
              <a:ext cx="125959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62%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52395" y="11043262"/>
              <a:ext cx="125959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38%</a:t>
              </a:r>
            </a:p>
          </p:txBody>
        </p:sp>
      </p:grpSp>
      <p:sp>
        <p:nvSpPr>
          <p:cNvPr id="46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 err="1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Kakuba</a:t>
            </a: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Literacy Project, Uganda</a:t>
            </a:r>
          </a:p>
        </p:txBody>
      </p:sp>
    </p:spTree>
    <p:extLst>
      <p:ext uri="{BB962C8B-B14F-4D97-AF65-F5344CB8AC3E}">
        <p14:creationId xmlns:p14="http://schemas.microsoft.com/office/powerpoint/2010/main" val="2946091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9496" y="201924"/>
            <a:ext cx="9238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bg1"/>
                </a:solidFill>
              </a:rPr>
              <a:t>Positive Peace in practice – Kakuba Literacy Project, Uganda  </a:t>
            </a:r>
          </a:p>
        </p:txBody>
      </p:sp>
      <p:sp>
        <p:nvSpPr>
          <p:cNvPr id="46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Water &amp; sanitation project, </a:t>
            </a:r>
            <a:r>
              <a:rPr lang="en-AU" sz="2666" b="1" dirty="0" err="1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Luubu</a:t>
            </a: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Uganda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5636" y="1229176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Luubu, Mayuge District, Uganda.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636" y="1537643"/>
            <a:ext cx="800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Improving sanitation in the Luubu community of the blind.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5636" y="1846109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When: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2018.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5639" y="3028266"/>
            <a:ext cx="48408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Business Environment: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Employing local youths in the building of latrines and sourcing construction materials from local providers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5639" y="3954150"/>
            <a:ext cx="51355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Levels of Corruption: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Involving community in the allocation and monitoring of funding and construction materials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5639" y="4880034"/>
            <a:ext cx="50085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Equitable Distribution of Resources:</a:t>
            </a:r>
            <a:r>
              <a:rPr lang="en-A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Multiple and better latrines offered a fairer distribution of sanitation facilities in the area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5636" y="2542344"/>
            <a:ext cx="61164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initiatives:</a:t>
            </a:r>
          </a:p>
        </p:txBody>
      </p:sp>
      <p:pic>
        <p:nvPicPr>
          <p:cNvPr id="34" name="Picture 3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57" y="1999997"/>
            <a:ext cx="5822494" cy="37070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72254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0">
            <a:extLst>
              <a:ext uri="{FF2B5EF4-FFF2-40B4-BE49-F238E27FC236}">
                <a16:creationId xmlns:a16="http://schemas.microsoft.com/office/drawing/2014/main" id="{1FFE08D2-205F-A04A-A788-075FDA18FF1A}"/>
              </a:ext>
            </a:extLst>
          </p:cNvPr>
          <p:cNvGrpSpPr>
            <a:grpSpLocks/>
          </p:cNvGrpSpPr>
          <p:nvPr/>
        </p:nvGrpSpPr>
        <p:grpSpPr bwMode="auto">
          <a:xfrm>
            <a:off x="6283088" y="3264774"/>
            <a:ext cx="469755" cy="1333089"/>
            <a:chOff x="156923" y="666147"/>
            <a:chExt cx="468491" cy="133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2F5F4F-BE2F-B149-BF05-F7479CB10C10}"/>
                </a:ext>
              </a:extLst>
            </p:cNvPr>
            <p:cNvSpPr/>
            <p:nvPr/>
          </p:nvSpPr>
          <p:spPr>
            <a:xfrm>
              <a:off x="156923" y="666147"/>
              <a:ext cx="468491" cy="1332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821647-8AF8-0447-B936-BF87BBA74F51}"/>
                </a:ext>
              </a:extLst>
            </p:cNvPr>
            <p:cNvSpPr/>
            <p:nvPr/>
          </p:nvSpPr>
          <p:spPr>
            <a:xfrm>
              <a:off x="156923" y="666147"/>
              <a:ext cx="468491" cy="1332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375804" rIns="0" bIns="375804" spcCol="1270" anchor="ctr"/>
            <a:lstStyle/>
            <a:p>
              <a:pPr algn="ctr" defTabSz="164411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99" dirty="0">
                  <a:solidFill>
                    <a:srgbClr val="002060">
                      <a:hueOff val="0"/>
                      <a:satOff val="0"/>
                      <a:lumOff val="0"/>
                      <a:alphaOff val="0"/>
                    </a:srgbClr>
                  </a:solidFill>
                  <a:latin typeface="Lato Light"/>
                </a:rPr>
                <a:t>  </a:t>
              </a:r>
            </a:p>
          </p:txBody>
        </p:sp>
      </p:grpSp>
      <p:sp>
        <p:nvSpPr>
          <p:cNvPr id="21" name="Google Shape;2296;p333">
            <a:extLst>
              <a:ext uri="{FF2B5EF4-FFF2-40B4-BE49-F238E27FC236}">
                <a16:creationId xmlns:a16="http://schemas.microsoft.com/office/drawing/2014/main" id="{FD5115C0-7B08-FC44-8EF2-97C900B93027}"/>
              </a:ext>
            </a:extLst>
          </p:cNvPr>
          <p:cNvSpPr txBox="1"/>
          <p:nvPr/>
        </p:nvSpPr>
        <p:spPr>
          <a:xfrm>
            <a:off x="225112" y="264683"/>
            <a:ext cx="6018506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2666" b="1" dirty="0">
                <a:latin typeface="Arial" panose="020B0604020202020204" pitchFamily="34" charset="0"/>
                <a:cs typeface="Arial" panose="020B0604020202020204" pitchFamily="34" charset="0"/>
              </a:rPr>
              <a:t>Defining and measuring peace</a:t>
            </a:r>
            <a:endParaRPr sz="266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AA43C7-FC74-C84D-AA2E-2050EB86F58E}"/>
              </a:ext>
            </a:extLst>
          </p:cNvPr>
          <p:cNvGrpSpPr/>
          <p:nvPr/>
        </p:nvGrpSpPr>
        <p:grpSpPr>
          <a:xfrm>
            <a:off x="7095436" y="4946293"/>
            <a:ext cx="4594964" cy="1128396"/>
            <a:chOff x="5236269" y="3593224"/>
            <a:chExt cx="3447287" cy="846558"/>
          </a:xfrm>
        </p:grpSpPr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0C6E623D-F441-664D-A725-514EBB7490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6269" y="3989616"/>
              <a:ext cx="3447287" cy="45016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3920"/>
              <a:r>
                <a:rPr lang="en-US" altLang="en-US" sz="3299" b="1" dirty="0"/>
                <a:t>Positive Peace Index</a:t>
              </a:r>
              <a:endParaRPr lang="en-US" altLang="en-US" sz="2699" b="1" dirty="0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DF79834-2D53-F544-8E97-5E59F2254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5400000">
              <a:off x="6814370" y="3513281"/>
              <a:ext cx="274591" cy="43447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E0F3E85-FD11-F64E-9D66-0C3A5550BF6C}"/>
              </a:ext>
            </a:extLst>
          </p:cNvPr>
          <p:cNvGrpSpPr/>
          <p:nvPr/>
        </p:nvGrpSpPr>
        <p:grpSpPr>
          <a:xfrm>
            <a:off x="631733" y="1710029"/>
            <a:ext cx="6357606" cy="3176679"/>
            <a:chOff x="472535" y="1282917"/>
            <a:chExt cx="4769676" cy="23832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48789-4077-8043-85E3-A66A1F74EE31}"/>
                </a:ext>
              </a:extLst>
            </p:cNvPr>
            <p:cNvGrpSpPr/>
            <p:nvPr/>
          </p:nvGrpSpPr>
          <p:grpSpPr>
            <a:xfrm>
              <a:off x="472535" y="1282917"/>
              <a:ext cx="2974152" cy="2383244"/>
              <a:chOff x="472535" y="1282917"/>
              <a:chExt cx="2974152" cy="2383244"/>
            </a:xfrm>
          </p:grpSpPr>
          <p:sp>
            <p:nvSpPr>
              <p:cNvPr id="32" name="L-Shape 31">
                <a:extLst>
                  <a:ext uri="{FF2B5EF4-FFF2-40B4-BE49-F238E27FC236}">
                    <a16:creationId xmlns:a16="http://schemas.microsoft.com/office/drawing/2014/main" id="{7B357C3A-40F5-9D40-8267-ECA715D3F095}"/>
                  </a:ext>
                </a:extLst>
              </p:cNvPr>
              <p:cNvSpPr/>
              <p:nvPr/>
            </p:nvSpPr>
            <p:spPr>
              <a:xfrm>
                <a:off x="472535" y="3360953"/>
                <a:ext cx="305208" cy="305208"/>
              </a:xfrm>
              <a:prstGeom prst="corner">
                <a:avLst/>
              </a:prstGeom>
              <a:solidFill>
                <a:srgbClr val="DA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3" name="L-Shape 32">
                <a:extLst>
                  <a:ext uri="{FF2B5EF4-FFF2-40B4-BE49-F238E27FC236}">
                    <a16:creationId xmlns:a16="http://schemas.microsoft.com/office/drawing/2014/main" id="{6A907071-96AB-CC44-89D5-829DD2A92A8F}"/>
                  </a:ext>
                </a:extLst>
              </p:cNvPr>
              <p:cNvSpPr/>
              <p:nvPr/>
            </p:nvSpPr>
            <p:spPr>
              <a:xfrm rot="10800000">
                <a:off x="3141479" y="1282917"/>
                <a:ext cx="305208" cy="305208"/>
              </a:xfrm>
              <a:prstGeom prst="corner">
                <a:avLst/>
              </a:prstGeom>
              <a:solidFill>
                <a:srgbClr val="DA21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FD4E24D-A09F-4043-8E03-604866B32329}"/>
                  </a:ext>
                </a:extLst>
              </p:cNvPr>
              <p:cNvSpPr/>
              <p:nvPr/>
            </p:nvSpPr>
            <p:spPr>
              <a:xfrm>
                <a:off x="685800" y="1499617"/>
                <a:ext cx="2552486" cy="1949844"/>
              </a:xfrm>
              <a:prstGeom prst="rect">
                <a:avLst/>
              </a:prstGeom>
              <a:solidFill>
                <a:srgbClr val="C0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0" name="TextBox 3">
                <a:extLst>
                  <a:ext uri="{FF2B5EF4-FFF2-40B4-BE49-F238E27FC236}">
                    <a16:creationId xmlns:a16="http://schemas.microsoft.com/office/drawing/2014/main" id="{A8E34568-499A-BA44-ADE1-59BB342C77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540" y="1581013"/>
                <a:ext cx="2151849" cy="175838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defTabSz="913920" eaLnBrk="1" hangingPunct="1">
                  <a:spcAft>
                    <a:spcPts val="800"/>
                  </a:spcAft>
                  <a:defRPr/>
                </a:pPr>
                <a:r>
                  <a:rPr lang="en-US" sz="3299" b="1" u="sng" dirty="0">
                    <a:latin typeface="Arial"/>
                  </a:rPr>
                  <a:t>Actual Peace</a:t>
                </a:r>
              </a:p>
              <a:p>
                <a:pPr defTabSz="913920" eaLnBrk="1" hangingPunct="1">
                  <a:buClr>
                    <a:schemeClr val="tx1"/>
                  </a:buClr>
                  <a:defRPr/>
                </a:pPr>
                <a:r>
                  <a:rPr lang="en-US" sz="2133" dirty="0">
                    <a:latin typeface="Arial"/>
                  </a:rPr>
                  <a:t>Measures:</a:t>
                </a:r>
              </a:p>
              <a:p>
                <a:pPr marL="380876" indent="-380876" algn="thaiDist" defTabSz="913920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2133" dirty="0">
                    <a:latin typeface="Arial"/>
                  </a:rPr>
                  <a:t>Crime</a:t>
                </a:r>
              </a:p>
              <a:p>
                <a:pPr marL="380876" indent="-380876" algn="thaiDist" defTabSz="913920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2133" dirty="0">
                    <a:latin typeface="Arial"/>
                  </a:rPr>
                  <a:t>Suppression</a:t>
                </a:r>
              </a:p>
              <a:p>
                <a:pPr marL="380876" indent="-380876" algn="thaiDist" defTabSz="913920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2133" dirty="0">
                    <a:latin typeface="Arial"/>
                  </a:rPr>
                  <a:t>Military</a:t>
                </a:r>
              </a:p>
              <a:p>
                <a:pPr marL="380876" indent="-380876" algn="thaiDist" defTabSz="913920" eaLnBrk="1" hangingPunct="1">
                  <a:buClr>
                    <a:schemeClr val="tx1"/>
                  </a:buClr>
                  <a:buSzPct val="79000"/>
                  <a:buFont typeface="Arial" panose="020B0604020202020204" pitchFamily="34" charset="0"/>
                  <a:buChar char="•"/>
                  <a:defRPr/>
                </a:pPr>
                <a:r>
                  <a:rPr lang="en-US" sz="2133" dirty="0">
                    <a:latin typeface="Arial"/>
                  </a:rPr>
                  <a:t>Armed Conflict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6DD7C96-69A8-8A44-B9C1-D9A1E6F911C6}"/>
                </a:ext>
              </a:extLst>
            </p:cNvPr>
            <p:cNvGrpSpPr/>
            <p:nvPr/>
          </p:nvGrpSpPr>
          <p:grpSpPr>
            <a:xfrm>
              <a:off x="3619198" y="2178722"/>
              <a:ext cx="1623013" cy="623200"/>
              <a:chOff x="3619198" y="2178722"/>
              <a:chExt cx="1623013" cy="623200"/>
            </a:xfrm>
          </p:grpSpPr>
          <p:sp>
            <p:nvSpPr>
              <p:cNvPr id="23" name="TextBox 6">
                <a:extLst>
                  <a:ext uri="{FF2B5EF4-FFF2-40B4-BE49-F238E27FC236}">
                    <a16:creationId xmlns:a16="http://schemas.microsoft.com/office/drawing/2014/main" id="{3D38BBDC-01F8-A244-B18C-A4409DA98F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2515" y="2178722"/>
                <a:ext cx="1409696" cy="62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defTabSz="913920"/>
                <a:r>
                  <a:rPr lang="en-US" altLang="en-US" sz="4798" b="1" dirty="0"/>
                  <a:t>GPI</a:t>
                </a: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655A8E1F-A0A5-6448-B503-6A18073A9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3619198" y="2284648"/>
                <a:ext cx="274591" cy="434477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E8A0CF-78C0-D941-80F5-D4CF1DFBB6AA}"/>
              </a:ext>
            </a:extLst>
          </p:cNvPr>
          <p:cNvGrpSpPr/>
          <p:nvPr/>
        </p:nvGrpSpPr>
        <p:grpSpPr>
          <a:xfrm>
            <a:off x="7010901" y="1710028"/>
            <a:ext cx="4477422" cy="3176678"/>
            <a:chOff x="5258387" y="1282917"/>
            <a:chExt cx="3359103" cy="2383244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11CD465C-3CC7-A84D-A678-4857CC148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58387" y="2284648"/>
              <a:ext cx="274591" cy="434477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04E76F-165F-FC40-8C14-E557590269DD}"/>
                </a:ext>
              </a:extLst>
            </p:cNvPr>
            <p:cNvGrpSpPr/>
            <p:nvPr/>
          </p:nvGrpSpPr>
          <p:grpSpPr>
            <a:xfrm>
              <a:off x="5601849" y="1282917"/>
              <a:ext cx="3015641" cy="2383244"/>
              <a:chOff x="5601849" y="1282917"/>
              <a:chExt cx="3015641" cy="238324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4BAA3E3-745B-AE48-9D3B-9E5E7C45E527}"/>
                  </a:ext>
                </a:extLst>
              </p:cNvPr>
              <p:cNvSpPr/>
              <p:nvPr/>
            </p:nvSpPr>
            <p:spPr>
              <a:xfrm>
                <a:off x="5810250" y="1499617"/>
                <a:ext cx="2587792" cy="1949844"/>
              </a:xfrm>
              <a:prstGeom prst="rect">
                <a:avLst/>
              </a:prstGeom>
              <a:solidFill>
                <a:srgbClr val="55C1AA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3A21983F-080A-4E41-B759-33C5044150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2602" y="1647787"/>
                <a:ext cx="2405697" cy="151213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defTabSz="913920">
                  <a:spcAft>
                    <a:spcPts val="800"/>
                  </a:spcAft>
                </a:pPr>
                <a:r>
                  <a:rPr lang="en-US" altLang="en-US" sz="3299" b="1" u="sng" dirty="0"/>
                  <a:t>Positive Peace</a:t>
                </a:r>
              </a:p>
              <a:p>
                <a:pPr defTabSz="913920"/>
                <a:r>
                  <a:rPr lang="en-US" altLang="en-US" sz="2133" dirty="0"/>
                  <a:t>Derived through statistical analysis of datasets, indices and attitudes with the GPI</a:t>
                </a:r>
              </a:p>
            </p:txBody>
          </p:sp>
          <p:sp>
            <p:nvSpPr>
              <p:cNvPr id="36" name="L-Shape 35">
                <a:extLst>
                  <a:ext uri="{FF2B5EF4-FFF2-40B4-BE49-F238E27FC236}">
                    <a16:creationId xmlns:a16="http://schemas.microsoft.com/office/drawing/2014/main" id="{C823311E-186F-BC46-884E-38C32AE08221}"/>
                  </a:ext>
                </a:extLst>
              </p:cNvPr>
              <p:cNvSpPr/>
              <p:nvPr/>
            </p:nvSpPr>
            <p:spPr>
              <a:xfrm>
                <a:off x="5601849" y="3360953"/>
                <a:ext cx="305208" cy="305208"/>
              </a:xfrm>
              <a:prstGeom prst="corner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 dirty="0"/>
              </a:p>
            </p:txBody>
          </p:sp>
          <p:sp>
            <p:nvSpPr>
              <p:cNvPr id="37" name="L-Shape 36">
                <a:extLst>
                  <a:ext uri="{FF2B5EF4-FFF2-40B4-BE49-F238E27FC236}">
                    <a16:creationId xmlns:a16="http://schemas.microsoft.com/office/drawing/2014/main" id="{B1E5BF5A-95CB-C644-8941-34479ACA6D75}"/>
                  </a:ext>
                </a:extLst>
              </p:cNvPr>
              <p:cNvSpPr/>
              <p:nvPr/>
            </p:nvSpPr>
            <p:spPr>
              <a:xfrm rot="10800000">
                <a:off x="8312282" y="1282917"/>
                <a:ext cx="305208" cy="305208"/>
              </a:xfrm>
              <a:prstGeom prst="corner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AE9012C-C5FF-8249-857D-E75F748DD8FD}"/>
              </a:ext>
            </a:extLst>
          </p:cNvPr>
          <p:cNvSpPr txBox="1"/>
          <p:nvPr/>
        </p:nvSpPr>
        <p:spPr>
          <a:xfrm>
            <a:off x="110336" y="586685"/>
            <a:ext cx="9064050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99" dirty="0">
                <a:latin typeface="Arial" panose="020B0604020202020204" pitchFamily="34" charset="0"/>
                <a:cs typeface="Arial" panose="020B0604020202020204" pitchFamily="34" charset="0"/>
              </a:rPr>
              <a:t>The perfect state would have no police, jails or crime.</a:t>
            </a:r>
          </a:p>
        </p:txBody>
      </p:sp>
    </p:spTree>
    <p:extLst>
      <p:ext uri="{BB962C8B-B14F-4D97-AF65-F5344CB8AC3E}">
        <p14:creationId xmlns:p14="http://schemas.microsoft.com/office/powerpoint/2010/main" val="3016916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49496" y="201924"/>
            <a:ext cx="9238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chemeClr val="bg1"/>
                </a:solidFill>
              </a:rPr>
              <a:t>Positive Peace in practice – Kakuba Literacy Project, Uganda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95481" y="1050433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Where: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Luubu, Mayuge District, Uganda.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95481" y="1358900"/>
            <a:ext cx="8008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Improving sanitation in the Luubu community of the blind.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81" y="1667366"/>
            <a:ext cx="5837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Arial" panose="020B0604020202020204" pitchFamily="34" charset="0"/>
                <a:cs typeface="Arial" panose="020B0604020202020204" pitchFamily="34" charset="0"/>
              </a:rPr>
              <a:t>When: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2018. </a:t>
            </a:r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99" y="2280621"/>
            <a:ext cx="4205349" cy="3277041"/>
          </a:xfrm>
          <a:prstGeom prst="rect">
            <a:avLst/>
          </a:prstGeom>
          <a:effectLst/>
        </p:spPr>
      </p:pic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04" y="2280621"/>
            <a:ext cx="4660427" cy="3277041"/>
          </a:xfrm>
          <a:prstGeom prst="rect">
            <a:avLst/>
          </a:prstGeom>
          <a:effectLst/>
        </p:spPr>
      </p:pic>
      <p:sp>
        <p:nvSpPr>
          <p:cNvPr id="24" name="TextBox 23"/>
          <p:cNvSpPr txBox="1"/>
          <p:nvPr/>
        </p:nvSpPr>
        <p:spPr>
          <a:xfrm>
            <a:off x="2968542" y="5816290"/>
            <a:ext cx="10714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13215" y="5816290"/>
            <a:ext cx="10714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27" name="Google Shape;2296;p333">
            <a:extLst>
              <a:ext uri="{FF2B5EF4-FFF2-40B4-BE49-F238E27FC236}">
                <a16:creationId xmlns:a16="http://schemas.microsoft.com/office/drawing/2014/main" id="{ABBAA6C7-2611-4740-8EB9-C968AB093D30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Water &amp; sanitation project, </a:t>
            </a:r>
            <a:r>
              <a:rPr lang="en-AU" sz="2666" b="1" dirty="0" err="1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Luubu</a:t>
            </a: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Uganda</a:t>
            </a:r>
          </a:p>
        </p:txBody>
      </p:sp>
    </p:spTree>
    <p:extLst>
      <p:ext uri="{BB962C8B-B14F-4D97-AF65-F5344CB8AC3E}">
        <p14:creationId xmlns:p14="http://schemas.microsoft.com/office/powerpoint/2010/main" val="4119671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20E4D600-C9AE-AA4E-BD86-863D5346A51F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6230E6-75B4-4446-B9E0-ED25282F9EF5}"/>
              </a:ext>
            </a:extLst>
          </p:cNvPr>
          <p:cNvGrpSpPr/>
          <p:nvPr/>
        </p:nvGrpSpPr>
        <p:grpSpPr>
          <a:xfrm>
            <a:off x="816548" y="2141288"/>
            <a:ext cx="8127225" cy="3836196"/>
            <a:chOff x="611188" y="1606461"/>
            <a:chExt cx="6097300" cy="2878035"/>
          </a:xfrm>
        </p:grpSpPr>
        <p:sp>
          <p:nvSpPr>
            <p:cNvPr id="5" name="Rectangle 4"/>
            <p:cNvSpPr/>
            <p:nvPr/>
          </p:nvSpPr>
          <p:spPr>
            <a:xfrm>
              <a:off x="630275" y="1606461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0275" y="2178473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30275" y="2565819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0275" y="2953165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0275" y="3340511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0275" y="3727857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99869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F95A760-8870-584A-8AE9-CB4958B775FB}"/>
              </a:ext>
            </a:extLst>
          </p:cNvPr>
          <p:cNvGrpSpPr/>
          <p:nvPr/>
        </p:nvGrpSpPr>
        <p:grpSpPr>
          <a:xfrm>
            <a:off x="587505" y="1296790"/>
            <a:ext cx="9765773" cy="574260"/>
            <a:chOff x="439354" y="972894"/>
            <a:chExt cx="7326590" cy="430828"/>
          </a:xfrm>
        </p:grpSpPr>
        <p:sp>
          <p:nvSpPr>
            <p:cNvPr id="4" name="TextBox 3"/>
            <p:cNvSpPr txBox="1"/>
            <p:nvPr/>
          </p:nvSpPr>
          <p:spPr>
            <a:xfrm>
              <a:off x="630275" y="972894"/>
              <a:ext cx="7135669" cy="43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C3ADA04D-7A36-624D-995D-369DDAF2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975367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02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4D445E-68EF-1746-924B-281BC7BE3007}"/>
              </a:ext>
            </a:extLst>
          </p:cNvPr>
          <p:cNvGrpSpPr/>
          <p:nvPr/>
        </p:nvGrpSpPr>
        <p:grpSpPr>
          <a:xfrm>
            <a:off x="816548" y="1334680"/>
            <a:ext cx="9520473" cy="4619765"/>
            <a:chOff x="611188" y="993824"/>
            <a:chExt cx="7142559" cy="3465893"/>
          </a:xfrm>
        </p:grpSpPr>
        <p:sp>
          <p:nvSpPr>
            <p:cNvPr id="4" name="TextBox 3"/>
            <p:cNvSpPr txBox="1"/>
            <p:nvPr/>
          </p:nvSpPr>
          <p:spPr>
            <a:xfrm>
              <a:off x="618078" y="993824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078" y="2191166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8078" y="2574394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078" y="2957622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078" y="3340850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724078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078" y="4275090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A703B02A-875A-D245-B7E9-F08D17E2DD38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286DED-0DD0-2041-98F5-D58926188BB9}"/>
              </a:ext>
            </a:extLst>
          </p:cNvPr>
          <p:cNvGrpSpPr/>
          <p:nvPr/>
        </p:nvGrpSpPr>
        <p:grpSpPr>
          <a:xfrm>
            <a:off x="587505" y="2081645"/>
            <a:ext cx="8560278" cy="574260"/>
            <a:chOff x="439354" y="1592495"/>
            <a:chExt cx="6422190" cy="430828"/>
          </a:xfrm>
        </p:grpSpPr>
        <p:sp>
          <p:nvSpPr>
            <p:cNvPr id="5" name="Rectangle 4"/>
            <p:cNvSpPr/>
            <p:nvPr/>
          </p:nvSpPr>
          <p:spPr>
            <a:xfrm>
              <a:off x="611188" y="1592495"/>
              <a:ext cx="6250356" cy="4308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CD1F63B-8578-C74D-870D-ABAD5EF3B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159990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0001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CE6315-F102-0746-9D72-4A151649D985}"/>
              </a:ext>
            </a:extLst>
          </p:cNvPr>
          <p:cNvGrpSpPr/>
          <p:nvPr/>
        </p:nvGrpSpPr>
        <p:grpSpPr>
          <a:xfrm>
            <a:off x="816548" y="1340041"/>
            <a:ext cx="9511289" cy="4548338"/>
            <a:chOff x="611188" y="1005341"/>
            <a:chExt cx="7135669" cy="3412306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5341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14872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445392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840432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58272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53313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33020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0997ED2C-BB9E-8B40-B946-5BBF8DE1E5AC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BA3A9E-801A-774C-8293-D73F476C013E}"/>
              </a:ext>
            </a:extLst>
          </p:cNvPr>
          <p:cNvGrpSpPr/>
          <p:nvPr/>
        </p:nvGrpSpPr>
        <p:grpSpPr>
          <a:xfrm>
            <a:off x="587505" y="2777483"/>
            <a:ext cx="8326129" cy="287130"/>
            <a:chOff x="439354" y="2083756"/>
            <a:chExt cx="6246524" cy="215414"/>
          </a:xfrm>
        </p:grpSpPr>
        <p:sp>
          <p:nvSpPr>
            <p:cNvPr id="6" name="Rectangle 5"/>
            <p:cNvSpPr/>
            <p:nvPr/>
          </p:nvSpPr>
          <p:spPr>
            <a:xfrm>
              <a:off x="611188" y="2083756"/>
              <a:ext cx="6074690" cy="2154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A9643F1-F627-644A-B06D-15E90139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099798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4727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98DCD3-F985-9D41-AD7E-43F7D4544A5E}"/>
              </a:ext>
            </a:extLst>
          </p:cNvPr>
          <p:cNvGrpSpPr/>
          <p:nvPr/>
        </p:nvGrpSpPr>
        <p:grpSpPr>
          <a:xfrm>
            <a:off x="816548" y="1333149"/>
            <a:ext cx="9511289" cy="4584190"/>
            <a:chOff x="611188" y="992675"/>
            <a:chExt cx="7135669" cy="3439203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2675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58741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078" y="2124807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078" y="2918385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8078" y="3299785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81185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8078" y="4247251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91702410-A268-5E4F-8223-17F81F9E4F14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16EBF5-0663-6B4D-BD8D-7DF9972E9F88}"/>
              </a:ext>
            </a:extLst>
          </p:cNvPr>
          <p:cNvGrpSpPr/>
          <p:nvPr/>
        </p:nvGrpSpPr>
        <p:grpSpPr>
          <a:xfrm>
            <a:off x="587506" y="3340576"/>
            <a:ext cx="8126235" cy="287130"/>
            <a:chOff x="439354" y="2506207"/>
            <a:chExt cx="6096557" cy="215414"/>
          </a:xfrm>
        </p:grpSpPr>
        <p:sp>
          <p:nvSpPr>
            <p:cNvPr id="7" name="Rectangle 6"/>
            <p:cNvSpPr/>
            <p:nvPr/>
          </p:nvSpPr>
          <p:spPr>
            <a:xfrm>
              <a:off x="618078" y="2506207"/>
              <a:ext cx="5917833" cy="2154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06A2B58-E728-C04F-8B25-E1D07D97C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518342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87119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9D1201-6975-E546-8834-6D06592BC97C}"/>
              </a:ext>
            </a:extLst>
          </p:cNvPr>
          <p:cNvGrpSpPr/>
          <p:nvPr/>
        </p:nvGrpSpPr>
        <p:grpSpPr>
          <a:xfrm>
            <a:off x="816548" y="1332893"/>
            <a:ext cx="9511289" cy="4584190"/>
            <a:chOff x="611188" y="999978"/>
            <a:chExt cx="7135669" cy="3439203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9978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66044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32110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13510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307088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88488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4554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D5AE1873-9320-9143-BD65-A6E69E928F56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BF3362-58A9-B84C-8B23-90DFE5BC64D9}"/>
              </a:ext>
            </a:extLst>
          </p:cNvPr>
          <p:cNvGrpSpPr/>
          <p:nvPr/>
        </p:nvGrpSpPr>
        <p:grpSpPr>
          <a:xfrm>
            <a:off x="587506" y="3883566"/>
            <a:ext cx="8098183" cy="287130"/>
            <a:chOff x="439354" y="2913575"/>
            <a:chExt cx="6075512" cy="215414"/>
          </a:xfrm>
        </p:grpSpPr>
        <p:sp>
          <p:nvSpPr>
            <p:cNvPr id="8" name="Rectangle 7"/>
            <p:cNvSpPr/>
            <p:nvPr/>
          </p:nvSpPr>
          <p:spPr>
            <a:xfrm>
              <a:off x="611188" y="2913575"/>
              <a:ext cx="5903678" cy="21541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A4F3F82-6551-764B-98DC-BD259B60A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291918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2574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8D7FEC-49BA-1F4C-9056-7691503801B6}"/>
              </a:ext>
            </a:extLst>
          </p:cNvPr>
          <p:cNvGrpSpPr/>
          <p:nvPr/>
        </p:nvGrpSpPr>
        <p:grpSpPr>
          <a:xfrm>
            <a:off x="816548" y="1325326"/>
            <a:ext cx="9511289" cy="4584190"/>
            <a:chOff x="611188" y="1001796"/>
            <a:chExt cx="7135669" cy="3439203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1796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67862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33928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15328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896728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90306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6372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525B8376-525D-674E-8C88-3BAEE38E99E2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2E09AA-9263-2F48-A422-2A735EEC1C22}"/>
              </a:ext>
            </a:extLst>
          </p:cNvPr>
          <p:cNvGrpSpPr/>
          <p:nvPr/>
        </p:nvGrpSpPr>
        <p:grpSpPr>
          <a:xfrm>
            <a:off x="587506" y="4336293"/>
            <a:ext cx="6719601" cy="287130"/>
            <a:chOff x="439354" y="3253225"/>
            <a:chExt cx="5041256" cy="215414"/>
          </a:xfrm>
        </p:grpSpPr>
        <p:sp>
          <p:nvSpPr>
            <p:cNvPr id="9" name="Rectangle 8"/>
            <p:cNvSpPr/>
            <p:nvPr/>
          </p:nvSpPr>
          <p:spPr>
            <a:xfrm>
              <a:off x="611188" y="3253225"/>
              <a:ext cx="4869422" cy="21541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93C4C71-2000-3C48-AD96-B71ABF47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3265361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6910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616A52B-538D-9A49-9C83-DD0CC99E14E9}"/>
              </a:ext>
            </a:extLst>
          </p:cNvPr>
          <p:cNvGrpSpPr/>
          <p:nvPr/>
        </p:nvGrpSpPr>
        <p:grpSpPr>
          <a:xfrm>
            <a:off x="816548" y="1323929"/>
            <a:ext cx="9511289" cy="4584190"/>
            <a:chOff x="611188" y="1000748"/>
            <a:chExt cx="7135669" cy="3439203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1000748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71211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41674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27471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913268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99065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188" y="4255324"/>
              <a:ext cx="6097300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403EE94B-FD67-0549-9FD4-83869E219B12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AFAC1-48BC-9443-98A5-4F686281181D}"/>
              </a:ext>
            </a:extLst>
          </p:cNvPr>
          <p:cNvGrpSpPr/>
          <p:nvPr/>
        </p:nvGrpSpPr>
        <p:grpSpPr>
          <a:xfrm>
            <a:off x="587505" y="4870605"/>
            <a:ext cx="7742661" cy="574260"/>
            <a:chOff x="439354" y="3654083"/>
            <a:chExt cx="5808788" cy="430828"/>
          </a:xfrm>
        </p:grpSpPr>
        <p:sp>
          <p:nvSpPr>
            <p:cNvPr id="10" name="Rectangle 9"/>
            <p:cNvSpPr/>
            <p:nvPr/>
          </p:nvSpPr>
          <p:spPr>
            <a:xfrm>
              <a:off x="611188" y="3654083"/>
              <a:ext cx="5636954" cy="43082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US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866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20E32E6-1BF5-5E47-B17D-4F9D6175E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3678355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87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7C4A181-EA9C-E04F-B8B2-9F110EE3E850}"/>
              </a:ext>
            </a:extLst>
          </p:cNvPr>
          <p:cNvGrpSpPr/>
          <p:nvPr/>
        </p:nvGrpSpPr>
        <p:grpSpPr>
          <a:xfrm>
            <a:off x="816547" y="1326493"/>
            <a:ext cx="9511290" cy="4046459"/>
            <a:chOff x="611188" y="995177"/>
            <a:chExt cx="7135669" cy="3035781"/>
          </a:xfrm>
        </p:grpSpPr>
        <p:sp>
          <p:nvSpPr>
            <p:cNvPr id="4" name="TextBox 3"/>
            <p:cNvSpPr txBox="1"/>
            <p:nvPr/>
          </p:nvSpPr>
          <p:spPr>
            <a:xfrm>
              <a:off x="611188" y="995177"/>
              <a:ext cx="7135669" cy="369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Well-functioning government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including local community leaders on the planning and implementation committee.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1188" y="1583227"/>
              <a:ext cx="5766793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Sound business environment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been addressed through construction of classroom blocks.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1188" y="2171277"/>
              <a:ext cx="4857125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Equitable distribution -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scholastic material for all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1188" y="2543884"/>
              <a:ext cx="5917833" cy="1846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Acceptance of the rights of others –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provision of sanitary pads for girls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1188" y="2916491"/>
              <a:ext cx="5076273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Good relations with neighbours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planting fruit trees and porridge lunch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1188" y="3289098"/>
              <a:ext cx="4187534" cy="18462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AU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 flow of information – </a:t>
              </a:r>
              <a:r>
                <a:rPr lang="en-AU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partnered with local radio station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1188" y="3661705"/>
              <a:ext cx="5636954" cy="3692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599" b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level of human capital – </a:t>
              </a:r>
              <a:r>
                <a:rPr lang="en-US" sz="1599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medical checks and class room construction  </a:t>
              </a:r>
              <a:endParaRPr lang="en-AU" sz="1599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Google Shape;2296;p333">
            <a:extLst>
              <a:ext uri="{FF2B5EF4-FFF2-40B4-BE49-F238E27FC236}">
                <a16:creationId xmlns:a16="http://schemas.microsoft.com/office/drawing/2014/main" id="{3DB887E4-32B0-0444-87A3-F7A4509961F2}"/>
              </a:ext>
            </a:extLst>
          </p:cNvPr>
          <p:cNvSpPr txBox="1"/>
          <p:nvPr/>
        </p:nvSpPr>
        <p:spPr>
          <a:xfrm>
            <a:off x="225112" y="219539"/>
            <a:ext cx="7416989" cy="36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1111"/>
              </a:lnSpc>
              <a:buClr>
                <a:srgbClr val="FFFFFF"/>
              </a:buClr>
              <a:buSzPts val="3600"/>
              <a:defRPr/>
            </a:pPr>
            <a:r>
              <a:rPr lang="en-AU" sz="2666" b="1" dirty="0">
                <a:solidFill>
                  <a:srgbClr val="181E28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Ugandan school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9609B3-6BEC-4D43-BDEE-7A2131609F8D}"/>
              </a:ext>
            </a:extLst>
          </p:cNvPr>
          <p:cNvGrpSpPr/>
          <p:nvPr/>
        </p:nvGrpSpPr>
        <p:grpSpPr>
          <a:xfrm>
            <a:off x="587506" y="5664586"/>
            <a:ext cx="9675539" cy="287130"/>
            <a:chOff x="439354" y="4249753"/>
            <a:chExt cx="7258894" cy="215414"/>
          </a:xfrm>
        </p:grpSpPr>
        <p:sp>
          <p:nvSpPr>
            <p:cNvPr id="11" name="Rectangle 10"/>
            <p:cNvSpPr/>
            <p:nvPr/>
          </p:nvSpPr>
          <p:spPr>
            <a:xfrm>
              <a:off x="611188" y="4249753"/>
              <a:ext cx="7087060" cy="21541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FF0000"/>
                </a:buClr>
              </a:pPr>
              <a:r>
                <a:rPr lang="en-AU" sz="1866" b="1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levels of corruption – </a:t>
              </a:r>
              <a:r>
                <a:rPr lang="en-AU" sz="1866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branding donated items and setting up committee to monitor 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4B15465-F989-1E40-BD14-02C2489B6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9354" y="4262250"/>
              <a:ext cx="120822" cy="191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2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DB50FC-81BC-7144-92C0-D0E39312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2116"/>
            <a:ext cx="12188240" cy="68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6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00847F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5203</Words>
  <Application>Microsoft Office PowerPoint</Application>
  <PresentationFormat>Widescreen</PresentationFormat>
  <Paragraphs>678</Paragraphs>
  <Slides>102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4" baseType="lpstr">
      <vt:lpstr>Arial</vt:lpstr>
      <vt:lpstr>Arial Black</vt:lpstr>
      <vt:lpstr>Calibri</vt:lpstr>
      <vt:lpstr>Calibri Light</vt:lpstr>
      <vt:lpstr>Lato</vt:lpstr>
      <vt:lpstr>Lato Light</vt:lpstr>
      <vt:lpstr>MillerDailyTwo Roman</vt:lpstr>
      <vt:lpstr>Muli Black</vt:lpstr>
      <vt:lpstr>Muli Regular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Lewis</dc:creator>
  <cp:lastModifiedBy>Lucie Paleckova</cp:lastModifiedBy>
  <cp:revision>101</cp:revision>
  <dcterms:created xsi:type="dcterms:W3CDTF">2019-10-20T22:13:34Z</dcterms:created>
  <dcterms:modified xsi:type="dcterms:W3CDTF">2020-02-06T01:50:46Z</dcterms:modified>
</cp:coreProperties>
</file>