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972" r:id="rId1"/>
  </p:sldMasterIdLst>
  <p:notesMasterIdLst>
    <p:notesMasterId r:id="rId34"/>
  </p:notesMasterIdLst>
  <p:handoutMasterIdLst>
    <p:handoutMasterId r:id="rId35"/>
  </p:handoutMasterIdLst>
  <p:sldIdLst>
    <p:sldId id="256" r:id="rId2"/>
    <p:sldId id="269" r:id="rId3"/>
    <p:sldId id="260" r:id="rId4"/>
    <p:sldId id="329" r:id="rId5"/>
    <p:sldId id="273" r:id="rId6"/>
    <p:sldId id="311" r:id="rId7"/>
    <p:sldId id="330" r:id="rId8"/>
    <p:sldId id="344" r:id="rId9"/>
    <p:sldId id="334" r:id="rId10"/>
    <p:sldId id="337" r:id="rId11"/>
    <p:sldId id="262" r:id="rId12"/>
    <p:sldId id="338" r:id="rId13"/>
    <p:sldId id="313" r:id="rId14"/>
    <p:sldId id="352" r:id="rId15"/>
    <p:sldId id="332" r:id="rId16"/>
    <p:sldId id="280" r:id="rId17"/>
    <p:sldId id="339" r:id="rId18"/>
    <p:sldId id="322" r:id="rId19"/>
    <p:sldId id="342" r:id="rId20"/>
    <p:sldId id="324" r:id="rId21"/>
    <p:sldId id="335" r:id="rId22"/>
    <p:sldId id="355" r:id="rId23"/>
    <p:sldId id="343" r:id="rId24"/>
    <p:sldId id="331" r:id="rId25"/>
    <p:sldId id="345" r:id="rId26"/>
    <p:sldId id="290" r:id="rId27"/>
    <p:sldId id="347" r:id="rId28"/>
    <p:sldId id="292" r:id="rId29"/>
    <p:sldId id="349" r:id="rId30"/>
    <p:sldId id="318" r:id="rId31"/>
    <p:sldId id="298" r:id="rId32"/>
    <p:sldId id="333" r:id="rId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B77D6E16-66AE-F94B-A1E5-582C1FF3DACC}">
          <p14:sldIdLst>
            <p14:sldId id="256"/>
            <p14:sldId id="269"/>
            <p14:sldId id="260"/>
            <p14:sldId id="329"/>
            <p14:sldId id="273"/>
            <p14:sldId id="311"/>
            <p14:sldId id="330"/>
            <p14:sldId id="344"/>
            <p14:sldId id="334"/>
            <p14:sldId id="337"/>
            <p14:sldId id="262"/>
            <p14:sldId id="338"/>
            <p14:sldId id="313"/>
            <p14:sldId id="352"/>
            <p14:sldId id="332"/>
            <p14:sldId id="280"/>
            <p14:sldId id="339"/>
            <p14:sldId id="322"/>
            <p14:sldId id="342"/>
            <p14:sldId id="324"/>
            <p14:sldId id="335"/>
            <p14:sldId id="355"/>
            <p14:sldId id="343"/>
            <p14:sldId id="331"/>
            <p14:sldId id="345"/>
            <p14:sldId id="290"/>
            <p14:sldId id="347"/>
            <p14:sldId id="292"/>
            <p14:sldId id="349"/>
            <p14:sldId id="318"/>
            <p14:sldId id="298"/>
            <p14:sldId id="3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59" userDrawn="1">
          <p15:clr>
            <a:srgbClr val="A4A3A4"/>
          </p15:clr>
        </p15:guide>
        <p15:guide id="2" pos="2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C0E9"/>
    <a:srgbClr val="DA2128"/>
    <a:srgbClr val="0063A2"/>
    <a:srgbClr val="989A9D"/>
    <a:srgbClr val="55C1AA"/>
    <a:srgbClr val="4FC0EA"/>
    <a:srgbClr val="14314F"/>
    <a:srgbClr val="FAFAFA"/>
    <a:srgbClr val="F5F5F5"/>
    <a:srgbClr val="BFD0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44" autoAdjust="0"/>
    <p:restoredTop sz="94498"/>
  </p:normalViewPr>
  <p:slideViewPr>
    <p:cSldViewPr snapToGrid="0">
      <p:cViewPr varScale="1">
        <p:scale>
          <a:sx n="105" d="100"/>
          <a:sy n="105" d="100"/>
        </p:scale>
        <p:origin x="437" y="62"/>
      </p:cViewPr>
      <p:guideLst>
        <p:guide orient="horz" pos="259"/>
        <p:guide pos="2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howGuides="1">
      <p:cViewPr varScale="1">
        <p:scale>
          <a:sx n="101" d="100"/>
          <a:sy n="101" d="100"/>
        </p:scale>
        <p:origin x="372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2A5CAC-D499-8446-95C5-4D0AA276E3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887905-793B-5D44-A52A-20F2DF06ED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A9022-EDBE-FB42-9C2F-ED399C6DEEF4}" type="datetimeFigureOut">
              <a:rPr lang="en-US" smtClean="0"/>
              <a:t>06-Feb-20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0E5C98-A664-9145-AC82-7E2FC7F4DF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6C4DEA-B36E-5D45-ACEB-6951F1C6B6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07C67-FB07-0F45-B243-9CBB5839F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2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6" name="Google Shape;223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7" name="Google Shape;223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Google Shape;2341;g54fbc788ad_0_33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42" name="Google Shape;2342;g54fbc788ad_0_3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4984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Google Shape;2341;g54fbc788ad_0_33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2" name="Google Shape;2342;g54fbc788ad_0_3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Google Shape;2341;g54fbc788ad_0_33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2" name="Google Shape;2342;g54fbc788ad_0_3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5813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Google Shape;2341;g54fbc788ad_0_33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42" name="Google Shape;2342;g54fbc788ad_0_3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7353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Google Shape;2341;g54fbc788ad_0_33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42" name="Google Shape;2342;g54fbc788ad_0_3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8689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74792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9" name="Google Shape;2349;g54fbc788ad_0_40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0" name="Google Shape;2350;g54fbc788ad_0_4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50045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9" name="Google Shape;2349;g54fbc788ad_0_40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0" name="Google Shape;2350;g54fbc788ad_0_4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8621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07755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905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45507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5963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745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Google Shape;2341;g54fbc788ad_0_33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2" name="Google Shape;2342;g54fbc788ad_0_3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0681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63944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9" name="Google Shape;2349;g54fbc788ad_0_40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0" name="Google Shape;2350;g54fbc788ad_0_4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75941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Google Shape;2341;g54fbc788ad_0_33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42" name="Google Shape;2342;g54fbc788ad_0_3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01471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9" name="Google Shape;2349;g54fbc788ad_0_40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0" name="Google Shape;2350;g54fbc788ad_0_4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29084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78018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4215" y="4686340"/>
            <a:ext cx="5387335" cy="443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49" tIns="45875" rIns="91749" bIns="45875"/>
          <a:lstStyle/>
          <a:p>
            <a:pPr marL="172030" indent="-172030">
              <a:buFont typeface="Wingdings" pitchFamily="2" charset="2"/>
              <a:buChar char="§"/>
            </a:pPr>
            <a:r>
              <a:rPr lang="en-AU" altLang="en-US" dirty="0"/>
              <a:t>There are two types of peace. Negative and positive. </a:t>
            </a:r>
          </a:p>
          <a:p>
            <a:pPr marL="172030" indent="-172030">
              <a:buFont typeface="Wingdings" pitchFamily="2" charset="2"/>
              <a:buChar char="§"/>
            </a:pPr>
            <a:r>
              <a:rPr lang="en-AU" altLang="en-US" dirty="0"/>
              <a:t>Starting point for the GPI is to image a state with no need for jails, crime and therefore no peace. </a:t>
            </a:r>
          </a:p>
          <a:p>
            <a:pPr marL="172030" indent="-172030">
              <a:buFont typeface="Wingdings" pitchFamily="2" charset="2"/>
              <a:buChar char="§"/>
            </a:pPr>
            <a:r>
              <a:rPr lang="en-AU" altLang="en-US" dirty="0"/>
              <a:t>The definition in the Global Peace Index is ‘absence of violence’ and ‘absence of fear of violence’ </a:t>
            </a:r>
          </a:p>
          <a:p>
            <a:pPr marL="172030" indent="-172030">
              <a:buFont typeface="Wingdings" pitchFamily="2" charset="2"/>
              <a:buChar char="§"/>
            </a:pPr>
            <a:r>
              <a:rPr lang="en-AU" altLang="en-US" dirty="0"/>
              <a:t>But negative peace doesn’t tell you anything about what is necessary for a peaceful society </a:t>
            </a:r>
          </a:p>
          <a:p>
            <a:pPr marL="172030" indent="-172030">
              <a:buFont typeface="Wingdings" pitchFamily="2" charset="2"/>
              <a:buChar char="§"/>
            </a:pPr>
            <a:r>
              <a:rPr lang="en-AU" altLang="en-US" dirty="0"/>
              <a:t>Positive peace index is derived through statistical analysis of over 9,000 datasets, indexes and attitudinal surveys </a:t>
            </a:r>
          </a:p>
          <a:p>
            <a:pPr marL="172030" indent="-172030">
              <a:buFont typeface="Wingdings" pitchFamily="2" charset="2"/>
              <a:buChar char="§"/>
            </a:pPr>
            <a:r>
              <a:rPr lang="en-AU" altLang="en-US" dirty="0"/>
              <a:t>This</a:t>
            </a:r>
            <a:r>
              <a:rPr lang="en-AU" altLang="en-US" baseline="0" dirty="0"/>
              <a:t> is</a:t>
            </a:r>
            <a:r>
              <a:rPr lang="en-AU" altLang="en-US" dirty="0"/>
              <a:t> first empiric attempt to derive positive peace, this enables one to imagine how a world can become more peaceful. </a:t>
            </a:r>
          </a:p>
        </p:txBody>
      </p:sp>
    </p:spTree>
    <p:extLst>
      <p:ext uri="{BB962C8B-B14F-4D97-AF65-F5344CB8AC3E}">
        <p14:creationId xmlns:p14="http://schemas.microsoft.com/office/powerpoint/2010/main" val="8529559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9" name="Google Shape;2349;g54fbc788ad_0_40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0" name="Google Shape;2350;g54fbc788ad_0_4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9804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5" name="Google Shape;2285;g54fbc788ad_0_5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6" name="Google Shape;2286;g54fbc788ad_0_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9" name="Google Shape;2349;g54fbc788ad_0_40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0" name="Google Shape;2350;g54fbc788ad_0_4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4454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Google Shape;2341;g54fbc788ad_0_33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2" name="Google Shape;2342;g54fbc788ad_0_3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2886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Google Shape;2341;g54fbc788ad_0_33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2" name="Google Shape;2342;g54fbc788ad_0_3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204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3176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Google Shape;2341;g54fbc788ad_0_33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2" name="Google Shape;2342;g54fbc788ad_0_3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002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Google Shape;2341;g54fbc788ad_0_33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2" name="Google Shape;2342;g54fbc788ad_0_3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6372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Google Shape;2341;g54fbc788ad_0_33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42" name="Google Shape;2342;g54fbc788ad_0_3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3980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3">
  <p:cSld name="Team 3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4"/>
          <p:cNvSpPr>
            <a:spLocks noGrp="1"/>
          </p:cNvSpPr>
          <p:nvPr>
            <p:ph type="pic" idx="2"/>
          </p:nvPr>
        </p:nvSpPr>
        <p:spPr>
          <a:xfrm>
            <a:off x="628651" y="1396276"/>
            <a:ext cx="1428900" cy="228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0000" tIns="270000" rIns="270000" bIns="270000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4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Muli Black"/>
                <a:ea typeface="Muli Black"/>
                <a:cs typeface="Muli Black"/>
                <a:sym typeface="Muli Black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4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Muli ExtraBold"/>
                <a:ea typeface="Muli ExtraBold"/>
                <a:cs typeface="Muli ExtraBold"/>
                <a:sym typeface="Muli ExtraBold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4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24"/>
          <p:cNvSpPr>
            <a:spLocks noGrp="1"/>
          </p:cNvSpPr>
          <p:nvPr>
            <p:ph type="pic" idx="3"/>
          </p:nvPr>
        </p:nvSpPr>
        <p:spPr>
          <a:xfrm>
            <a:off x="2242777" y="1396276"/>
            <a:ext cx="1428900" cy="228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0000" tIns="270000" rIns="270000" bIns="270000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4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Muli Black"/>
                <a:ea typeface="Muli Black"/>
                <a:cs typeface="Muli Black"/>
                <a:sym typeface="Muli Black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4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Muli ExtraBold"/>
                <a:ea typeface="Muli ExtraBold"/>
                <a:cs typeface="Muli ExtraBold"/>
                <a:sym typeface="Muli ExtraBold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4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24"/>
          <p:cNvSpPr>
            <a:spLocks noGrp="1"/>
          </p:cNvSpPr>
          <p:nvPr>
            <p:ph type="pic" idx="4"/>
          </p:nvPr>
        </p:nvSpPr>
        <p:spPr>
          <a:xfrm>
            <a:off x="3856903" y="1396276"/>
            <a:ext cx="1428900" cy="228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0000" tIns="270000" rIns="270000" bIns="270000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4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Muli Black"/>
                <a:ea typeface="Muli Black"/>
                <a:cs typeface="Muli Black"/>
                <a:sym typeface="Muli Black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4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Muli ExtraBold"/>
                <a:ea typeface="Muli ExtraBold"/>
                <a:cs typeface="Muli ExtraBold"/>
                <a:sym typeface="Muli ExtraBold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4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24"/>
          <p:cNvSpPr>
            <a:spLocks noGrp="1"/>
          </p:cNvSpPr>
          <p:nvPr>
            <p:ph type="pic" idx="5"/>
          </p:nvPr>
        </p:nvSpPr>
        <p:spPr>
          <a:xfrm>
            <a:off x="5471030" y="1396276"/>
            <a:ext cx="1428900" cy="228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0000" tIns="270000" rIns="270000" bIns="270000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4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Muli Black"/>
                <a:ea typeface="Muli Black"/>
                <a:cs typeface="Muli Black"/>
                <a:sym typeface="Muli Black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4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Muli ExtraBold"/>
                <a:ea typeface="Muli ExtraBold"/>
                <a:cs typeface="Muli ExtraBold"/>
                <a:sym typeface="Muli ExtraBold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4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24"/>
          <p:cNvSpPr>
            <a:spLocks noGrp="1"/>
          </p:cNvSpPr>
          <p:nvPr>
            <p:ph type="pic" idx="6"/>
          </p:nvPr>
        </p:nvSpPr>
        <p:spPr>
          <a:xfrm>
            <a:off x="7085154" y="1396276"/>
            <a:ext cx="1428900" cy="228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0000" tIns="270000" rIns="270000" bIns="270000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4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Muli Black"/>
                <a:ea typeface="Muli Black"/>
                <a:cs typeface="Muli Black"/>
                <a:sym typeface="Muli Black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4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Muli ExtraBold"/>
                <a:ea typeface="Muli ExtraBold"/>
                <a:cs typeface="Muli ExtraBold"/>
                <a:sym typeface="Muli ExtraBold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4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ftr" idx="11"/>
          </p:nvPr>
        </p:nvSpPr>
        <p:spPr>
          <a:xfrm>
            <a:off x="628651" y="472230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1" i="0" cap="none">
                <a:solidFill>
                  <a:schemeClr val="dk1"/>
                </a:solidFill>
                <a:latin typeface="Muli Black"/>
                <a:ea typeface="Muli Black"/>
                <a:cs typeface="Muli Black"/>
                <a:sym typeface="Muli Black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8" name="Google Shape;2310;p333">
            <a:extLst>
              <a:ext uri="{FF2B5EF4-FFF2-40B4-BE49-F238E27FC236}">
                <a16:creationId xmlns:a16="http://schemas.microsoft.com/office/drawing/2014/main" id="{C70A1EFC-344F-3040-8644-E9560A97C972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98042" y="198573"/>
            <a:ext cx="552606" cy="461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A3400B4-2828-C64C-B1D6-400F5843158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43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FE6C11-195D-C749-86A3-1E9BCB819AFE}"/>
              </a:ext>
            </a:extLst>
          </p:cNvPr>
          <p:cNvSpPr/>
          <p:nvPr userDrawn="1"/>
        </p:nvSpPr>
        <p:spPr>
          <a:xfrm>
            <a:off x="431800" y="3145891"/>
            <a:ext cx="1347153" cy="89721"/>
          </a:xfrm>
          <a:prstGeom prst="rect">
            <a:avLst/>
          </a:prstGeom>
          <a:solidFill>
            <a:srgbClr val="4FC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BC8A2ED0-AC4D-A049-920F-53F35509EE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96626" y="3595192"/>
            <a:ext cx="1150179" cy="63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9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501D8B-D694-AC4B-8DB7-A7E50C723765}"/>
              </a:ext>
            </a:extLst>
          </p:cNvPr>
          <p:cNvSpPr/>
          <p:nvPr userDrawn="1"/>
        </p:nvSpPr>
        <p:spPr>
          <a:xfrm>
            <a:off x="0" y="4916910"/>
            <a:ext cx="9143999" cy="226590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oogle Shape;2310;p333">
            <a:extLst>
              <a:ext uri="{FF2B5EF4-FFF2-40B4-BE49-F238E27FC236}">
                <a16:creationId xmlns:a16="http://schemas.microsoft.com/office/drawing/2014/main" id="{763D23C8-39B7-B54E-9700-8034C787BEA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98042" y="198573"/>
            <a:ext cx="552606" cy="46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3F0DD84-8981-284C-ACF3-F8C8EAB5F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8398042" y="4635796"/>
            <a:ext cx="786809" cy="5077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C49A77-D5F8-2145-B3B0-307F28CDEE1D}"/>
              </a:ext>
            </a:extLst>
          </p:cNvPr>
          <p:cNvSpPr txBox="1"/>
          <p:nvPr userDrawn="1"/>
        </p:nvSpPr>
        <p:spPr>
          <a:xfrm>
            <a:off x="6624599" y="4916909"/>
            <a:ext cx="1834403" cy="226591"/>
          </a:xfrm>
          <a:prstGeom prst="rect">
            <a:avLst/>
          </a:prstGeom>
          <a:noFill/>
          <a:effectLst/>
        </p:spPr>
        <p:txBody>
          <a:bodyPr wrap="none" lIns="0" tIns="36000" rIns="72000" bIns="0" rtlCol="0" anchor="t">
            <a:noAutofit/>
          </a:bodyPr>
          <a:lstStyle/>
          <a:p>
            <a:pPr algn="r"/>
            <a:r>
              <a:rPr lang="en-AU" sz="1000" b="1" dirty="0">
                <a:solidFill>
                  <a:srgbClr val="F5F5F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GLOBAL PEACE INDEX 2019</a:t>
            </a:r>
          </a:p>
        </p:txBody>
      </p:sp>
    </p:spTree>
    <p:extLst>
      <p:ext uri="{BB962C8B-B14F-4D97-AF65-F5344CB8AC3E}">
        <p14:creationId xmlns:p14="http://schemas.microsoft.com/office/powerpoint/2010/main" val="251184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26E5E9-A45F-584D-B2AD-56626511C94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43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oogle Shape;2310;p333">
            <a:extLst>
              <a:ext uri="{FF2B5EF4-FFF2-40B4-BE49-F238E27FC236}">
                <a16:creationId xmlns:a16="http://schemas.microsoft.com/office/drawing/2014/main" id="{43E8CCA9-C246-6242-8451-EB6D9FD24A83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98042" y="198573"/>
            <a:ext cx="552606" cy="46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7DAA772-5DA8-7642-8E32-C4DC75D049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398042" y="198573"/>
            <a:ext cx="552606" cy="4616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C71ABD-0720-554C-8635-EBD3D728AC97}"/>
              </a:ext>
            </a:extLst>
          </p:cNvPr>
          <p:cNvSpPr txBox="1"/>
          <p:nvPr userDrawn="1"/>
        </p:nvSpPr>
        <p:spPr>
          <a:xfrm>
            <a:off x="6700139" y="4822043"/>
            <a:ext cx="1761701" cy="153888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pPr algn="r"/>
            <a:r>
              <a:rPr lang="en-AU" sz="1000" b="1" dirty="0">
                <a:solidFill>
                  <a:srgbClr val="989A9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GLOBAL PEACE INDEX 2019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19DFC0B-D2B8-2945-A787-40B762E858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9693" t="8528" r="41529" b="39597"/>
          <a:stretch/>
        </p:blipFill>
        <p:spPr>
          <a:xfrm>
            <a:off x="8527312" y="4561366"/>
            <a:ext cx="616687" cy="5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86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26E5E9-A45F-584D-B2AD-56626511C94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oogle Shape;2310;p333">
            <a:extLst>
              <a:ext uri="{FF2B5EF4-FFF2-40B4-BE49-F238E27FC236}">
                <a16:creationId xmlns:a16="http://schemas.microsoft.com/office/drawing/2014/main" id="{43E8CCA9-C246-6242-8451-EB6D9FD24A83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98042" y="198573"/>
            <a:ext cx="552606" cy="46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7DAA772-5DA8-7642-8E32-C4DC75D049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398042" y="198573"/>
            <a:ext cx="552606" cy="4616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5D5166-9038-CB47-BA2B-9F585D1C4D95}"/>
              </a:ext>
            </a:extLst>
          </p:cNvPr>
          <p:cNvSpPr txBox="1"/>
          <p:nvPr userDrawn="1"/>
        </p:nvSpPr>
        <p:spPr>
          <a:xfrm>
            <a:off x="6700139" y="4822043"/>
            <a:ext cx="1761701" cy="153888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pPr algn="r"/>
            <a:r>
              <a:rPr lang="en-AU" sz="1000" b="1" dirty="0">
                <a:solidFill>
                  <a:srgbClr val="989A9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GLOBAL PEACE INDEX 2019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C595291-4052-0648-B2C2-8A8342F278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9693" t="8528" r="41529" b="39597"/>
          <a:stretch/>
        </p:blipFill>
        <p:spPr>
          <a:xfrm>
            <a:off x="8527312" y="4561366"/>
            <a:ext cx="616687" cy="5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34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310;p333">
            <a:extLst>
              <a:ext uri="{FF2B5EF4-FFF2-40B4-BE49-F238E27FC236}">
                <a16:creationId xmlns:a16="http://schemas.microsoft.com/office/drawing/2014/main" id="{C8A83B18-B758-6A46-9E5E-FB6AF1E8D5E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98042" y="198573"/>
            <a:ext cx="552606" cy="4614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6875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1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uli Black"/>
              <a:buNone/>
              <a:defRPr sz="3300" b="1" i="0" u="none" strike="noStrike" cap="none">
                <a:solidFill>
                  <a:schemeClr val="dk1"/>
                </a:solidFill>
                <a:latin typeface="Muli Black"/>
                <a:ea typeface="Muli Black"/>
                <a:cs typeface="Muli Black"/>
                <a:sym typeface="Muli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Muli Black"/>
                <a:ea typeface="Muli Black"/>
                <a:cs typeface="Muli Black"/>
                <a:sym typeface="Muli Black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Muli Black"/>
                <a:ea typeface="Muli Black"/>
                <a:cs typeface="Muli Black"/>
                <a:sym typeface="Muli Black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4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Muli ExtraBold"/>
                <a:ea typeface="Muli ExtraBold"/>
                <a:cs typeface="Muli ExtraBold"/>
                <a:sym typeface="Muli ExtraBold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4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ftr" idx="11"/>
          </p:nvPr>
        </p:nvSpPr>
        <p:spPr>
          <a:xfrm>
            <a:off x="628651" y="472230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1" i="0" u="none" strike="noStrike" cap="none">
                <a:solidFill>
                  <a:schemeClr val="dk1"/>
                </a:solidFill>
                <a:latin typeface="Muli Black"/>
                <a:ea typeface="Muli Black"/>
                <a:cs typeface="Muli Black"/>
                <a:sym typeface="Muli Blac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6457951" y="472230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dk1"/>
                </a:solidFill>
                <a:latin typeface="Muli Black"/>
                <a:ea typeface="Muli Black"/>
                <a:cs typeface="Muli Black"/>
                <a:sym typeface="Muli Black"/>
              </a:defRPr>
            </a:lvl1pPr>
            <a:lvl2pPr marL="0" marR="0" lvl="1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dk1"/>
                </a:solidFill>
                <a:latin typeface="Muli Black"/>
                <a:ea typeface="Muli Black"/>
                <a:cs typeface="Muli Black"/>
                <a:sym typeface="Muli Black"/>
              </a:defRPr>
            </a:lvl2pPr>
            <a:lvl3pPr marL="0" marR="0" lvl="2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dk1"/>
                </a:solidFill>
                <a:latin typeface="Muli Black"/>
                <a:ea typeface="Muli Black"/>
                <a:cs typeface="Muli Black"/>
                <a:sym typeface="Muli Black"/>
              </a:defRPr>
            </a:lvl3pPr>
            <a:lvl4pPr marL="0" marR="0" lvl="3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dk1"/>
                </a:solidFill>
                <a:latin typeface="Muli Black"/>
                <a:ea typeface="Muli Black"/>
                <a:cs typeface="Muli Black"/>
                <a:sym typeface="Muli Black"/>
              </a:defRPr>
            </a:lvl4pPr>
            <a:lvl5pPr marL="0" marR="0" lvl="4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dk1"/>
                </a:solidFill>
                <a:latin typeface="Muli Black"/>
                <a:ea typeface="Muli Black"/>
                <a:cs typeface="Muli Black"/>
                <a:sym typeface="Muli Black"/>
              </a:defRPr>
            </a:lvl5pPr>
            <a:lvl6pPr marL="0" marR="0" lvl="5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dk1"/>
                </a:solidFill>
                <a:latin typeface="Muli Black"/>
                <a:ea typeface="Muli Black"/>
                <a:cs typeface="Muli Black"/>
                <a:sym typeface="Muli Black"/>
              </a:defRPr>
            </a:lvl6pPr>
            <a:lvl7pPr marL="0" marR="0" lvl="6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dk1"/>
                </a:solidFill>
                <a:latin typeface="Muli Black"/>
                <a:ea typeface="Muli Black"/>
                <a:cs typeface="Muli Black"/>
                <a:sym typeface="Muli Black"/>
              </a:defRPr>
            </a:lvl7pPr>
            <a:lvl8pPr marL="0" marR="0" lvl="7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dk1"/>
                </a:solidFill>
                <a:latin typeface="Muli Black"/>
                <a:ea typeface="Muli Black"/>
                <a:cs typeface="Muli Black"/>
                <a:sym typeface="Muli Black"/>
              </a:defRPr>
            </a:lvl8pPr>
            <a:lvl9pPr marL="0" marR="0" lvl="8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dk1"/>
                </a:solidFill>
                <a:latin typeface="Muli Black"/>
                <a:ea typeface="Muli Black"/>
                <a:cs typeface="Muli Black"/>
                <a:sym typeface="Muli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4011" r:id="rId2"/>
    <p:sldLayoutId id="2147484008" r:id="rId3"/>
    <p:sldLayoutId id="2147484022" r:id="rId4"/>
    <p:sldLayoutId id="2147484020" r:id="rId5"/>
    <p:sldLayoutId id="214748401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6.png"/><Relationship Id="rId18" Type="http://schemas.openxmlformats.org/officeDocument/2006/relationships/image" Target="../media/image45.svg"/><Relationship Id="rId3" Type="http://schemas.openxmlformats.org/officeDocument/2006/relationships/image" Target="../media/image21.png"/><Relationship Id="rId21" Type="http://schemas.openxmlformats.org/officeDocument/2006/relationships/image" Target="../media/image30.png"/><Relationship Id="rId7" Type="http://schemas.openxmlformats.org/officeDocument/2006/relationships/image" Target="../media/image23.png"/><Relationship Id="rId12" Type="http://schemas.openxmlformats.org/officeDocument/2006/relationships/image" Target="../media/image39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3.svg"/><Relationship Id="rId20" Type="http://schemas.openxmlformats.org/officeDocument/2006/relationships/image" Target="../media/image47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svg"/><Relationship Id="rId11" Type="http://schemas.openxmlformats.org/officeDocument/2006/relationships/image" Target="../media/image25.png"/><Relationship Id="rId24" Type="http://schemas.openxmlformats.org/officeDocument/2006/relationships/image" Target="../media/image51.sv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23" Type="http://schemas.openxmlformats.org/officeDocument/2006/relationships/image" Target="../media/image31.png"/><Relationship Id="rId10" Type="http://schemas.openxmlformats.org/officeDocument/2006/relationships/image" Target="../media/image37.svg"/><Relationship Id="rId19" Type="http://schemas.openxmlformats.org/officeDocument/2006/relationships/image" Target="../media/image29.png"/><Relationship Id="rId4" Type="http://schemas.openxmlformats.org/officeDocument/2006/relationships/image" Target="../media/image31.svg"/><Relationship Id="rId9" Type="http://schemas.openxmlformats.org/officeDocument/2006/relationships/image" Target="../media/image24.png"/><Relationship Id="rId14" Type="http://schemas.openxmlformats.org/officeDocument/2006/relationships/image" Target="../media/image41.svg"/><Relationship Id="rId22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svg"/><Relationship Id="rId5" Type="http://schemas.openxmlformats.org/officeDocument/2006/relationships/image" Target="../media/image33.png"/><Relationship Id="rId4" Type="http://schemas.openxmlformats.org/officeDocument/2006/relationships/image" Target="../media/image53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68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.png"/><Relationship Id="rId9" Type="http://schemas.openxmlformats.org/officeDocument/2006/relationships/image" Target="../media/image7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78.sv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sv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26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4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10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sv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svg"/><Relationship Id="rId5" Type="http://schemas.openxmlformats.org/officeDocument/2006/relationships/image" Target="../media/image16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167474" y="198573"/>
            <a:ext cx="3969706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2019 </a:t>
            </a:r>
            <a:r>
              <a:rPr lang="en" sz="20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highlights - continued</a:t>
            </a:r>
            <a:endParaRPr sz="2000" b="1" i="0" cap="none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Google Shape;2344;p335">
            <a:extLst>
              <a:ext uri="{FF2B5EF4-FFF2-40B4-BE49-F238E27FC236}">
                <a16:creationId xmlns:a16="http://schemas.microsoft.com/office/drawing/2014/main" id="{1D2F44D0-9DE7-4F4B-B29D-C40034440701}"/>
              </a:ext>
            </a:extLst>
          </p:cNvPr>
          <p:cNvSpPr txBox="1"/>
          <p:nvPr/>
        </p:nvSpPr>
        <p:spPr>
          <a:xfrm>
            <a:off x="688784" y="1421437"/>
            <a:ext cx="6701277" cy="21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2">
              <a:lnSpc>
                <a:spcPct val="90000"/>
              </a:lnSpc>
              <a:buClr>
                <a:schemeClr val="accent4"/>
              </a:buClr>
              <a:buSzPts val="1100"/>
            </a:pPr>
            <a:r>
              <a:rPr lang="en-AU" dirty="0">
                <a:solidFill>
                  <a:schemeClr val="tx1"/>
                </a:solidFill>
              </a:rPr>
              <a:t>Afghanistan is now the world’s least peaceful nation, followed by Syria</a:t>
            </a:r>
          </a:p>
        </p:txBody>
      </p:sp>
      <p:sp>
        <p:nvSpPr>
          <p:cNvPr id="16" name="Google Shape;2344;p335">
            <a:extLst>
              <a:ext uri="{FF2B5EF4-FFF2-40B4-BE49-F238E27FC236}">
                <a16:creationId xmlns:a16="http://schemas.microsoft.com/office/drawing/2014/main" id="{1675B9CC-100D-2F4F-AD5E-CB42A1CC0AD4}"/>
              </a:ext>
            </a:extLst>
          </p:cNvPr>
          <p:cNvSpPr txBox="1"/>
          <p:nvPr/>
        </p:nvSpPr>
        <p:spPr>
          <a:xfrm>
            <a:off x="688786" y="2472368"/>
            <a:ext cx="5878992" cy="21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2">
              <a:lnSpc>
                <a:spcPct val="90000"/>
              </a:lnSpc>
              <a:buClr>
                <a:schemeClr val="accent4"/>
              </a:buClr>
              <a:buSzPts val="1100"/>
            </a:pPr>
            <a:r>
              <a:rPr lang="en-AU" dirty="0">
                <a:solidFill>
                  <a:schemeClr val="tx1"/>
                </a:solidFill>
              </a:rPr>
              <a:t>Central America and North America had the largest regional deteriorations</a:t>
            </a:r>
          </a:p>
        </p:txBody>
      </p:sp>
      <p:sp>
        <p:nvSpPr>
          <p:cNvPr id="24" name="Google Shape;2344;p335">
            <a:extLst>
              <a:ext uri="{FF2B5EF4-FFF2-40B4-BE49-F238E27FC236}">
                <a16:creationId xmlns:a16="http://schemas.microsoft.com/office/drawing/2014/main" id="{43D904D2-E9D7-3448-BFA9-41F2D5E535CE}"/>
              </a:ext>
            </a:extLst>
          </p:cNvPr>
          <p:cNvSpPr txBox="1"/>
          <p:nvPr/>
        </p:nvSpPr>
        <p:spPr>
          <a:xfrm>
            <a:off x="688784" y="1950510"/>
            <a:ext cx="6701277" cy="21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2">
              <a:lnSpc>
                <a:spcPct val="90000"/>
              </a:lnSpc>
              <a:buClr>
                <a:schemeClr val="accent4"/>
              </a:buClr>
              <a:buSzPts val="1100"/>
            </a:pPr>
            <a:r>
              <a:rPr lang="en-AU" dirty="0">
                <a:solidFill>
                  <a:schemeClr val="tx1"/>
                </a:solidFill>
              </a:rPr>
              <a:t>Nicaragua and Burkina Faso had the largest deteriorations</a:t>
            </a:r>
          </a:p>
        </p:txBody>
      </p:sp>
      <p:sp>
        <p:nvSpPr>
          <p:cNvPr id="26" name="Google Shape;2344;p335">
            <a:extLst>
              <a:ext uri="{FF2B5EF4-FFF2-40B4-BE49-F238E27FC236}">
                <a16:creationId xmlns:a16="http://schemas.microsoft.com/office/drawing/2014/main" id="{944A2DD9-B0DB-0440-B989-AF8E4E16695D}"/>
              </a:ext>
            </a:extLst>
          </p:cNvPr>
          <p:cNvSpPr txBox="1"/>
          <p:nvPr/>
        </p:nvSpPr>
        <p:spPr>
          <a:xfrm>
            <a:off x="688786" y="2965142"/>
            <a:ext cx="4904405" cy="175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2">
              <a:lnSpc>
                <a:spcPct val="90000"/>
              </a:lnSpc>
              <a:buClr>
                <a:schemeClr val="accent4"/>
              </a:buClr>
              <a:buSzPts val="1100"/>
            </a:pPr>
            <a:r>
              <a:rPr lang="en-AU" dirty="0">
                <a:solidFill>
                  <a:schemeClr val="tx1"/>
                </a:solidFill>
              </a:rPr>
              <a:t>Iran drops 9 places to </a:t>
            </a:r>
            <a:r>
              <a:rPr lang="en-AU" b="1" dirty="0">
                <a:solidFill>
                  <a:schemeClr val="tx1"/>
                </a:solidFill>
              </a:rPr>
              <a:t>139</a:t>
            </a:r>
          </a:p>
        </p:txBody>
      </p:sp>
      <p:sp>
        <p:nvSpPr>
          <p:cNvPr id="27" name="Google Shape;2344;p335">
            <a:extLst>
              <a:ext uri="{FF2B5EF4-FFF2-40B4-BE49-F238E27FC236}">
                <a16:creationId xmlns:a16="http://schemas.microsoft.com/office/drawing/2014/main" id="{2C4F9F1E-447E-C347-93FF-35901CC1B9BE}"/>
              </a:ext>
            </a:extLst>
          </p:cNvPr>
          <p:cNvSpPr txBox="1"/>
          <p:nvPr/>
        </p:nvSpPr>
        <p:spPr>
          <a:xfrm>
            <a:off x="688785" y="3471866"/>
            <a:ext cx="4678345" cy="391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2">
              <a:lnSpc>
                <a:spcPct val="90000"/>
              </a:lnSpc>
              <a:buClr>
                <a:schemeClr val="accent4"/>
              </a:buClr>
              <a:buSzPts val="1100"/>
            </a:pPr>
            <a:r>
              <a:rPr lang="en-AU" dirty="0">
                <a:solidFill>
                  <a:schemeClr val="tx1"/>
                </a:solidFill>
              </a:rPr>
              <a:t>US drops 4 places to </a:t>
            </a:r>
            <a:r>
              <a:rPr lang="en-AU" b="1" dirty="0">
                <a:solidFill>
                  <a:schemeClr val="tx1"/>
                </a:solidFill>
              </a:rPr>
              <a:t>128</a:t>
            </a:r>
            <a:r>
              <a:rPr lang="en-AU" dirty="0">
                <a:solidFill>
                  <a:schemeClr val="tx1"/>
                </a:solidFill>
              </a:rPr>
              <a:t> – Homicide, Violent crime, </a:t>
            </a:r>
            <a:r>
              <a:rPr lang="en-AU" dirty="0" err="1">
                <a:solidFill>
                  <a:schemeClr val="tx1"/>
                </a:solidFill>
              </a:rPr>
              <a:t>Milex</a:t>
            </a:r>
            <a:r>
              <a:rPr lang="en-AU" dirty="0">
                <a:solidFill>
                  <a:schemeClr val="tx1"/>
                </a:solidFill>
              </a:rPr>
              <a:t>, Weapons Exports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081ADD73-585A-6D46-80A9-F6EB0FCAD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39354" y="1418791"/>
            <a:ext cx="120822" cy="19117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533C0375-6076-8A4D-A3B6-8F5732132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39354" y="1922065"/>
            <a:ext cx="120822" cy="191173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7B75D16A-2739-4347-A19B-29420DA7B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39354" y="2446605"/>
            <a:ext cx="120822" cy="191173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9468234-7FB0-0243-9C79-67D758178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39354" y="2949879"/>
            <a:ext cx="120822" cy="191173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74D27193-8C73-D94F-9038-4A3B6895D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39354" y="3453153"/>
            <a:ext cx="120822" cy="191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D44BA5-EF74-ED48-8545-6E3B03DA7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5317" y="2376792"/>
            <a:ext cx="1968165" cy="169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90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4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2BE46AA-1FDA-0943-9C9F-126DC450F545}"/>
              </a:ext>
            </a:extLst>
          </p:cNvPr>
          <p:cNvGrpSpPr/>
          <p:nvPr/>
        </p:nvGrpSpPr>
        <p:grpSpPr>
          <a:xfrm>
            <a:off x="2155802" y="1222354"/>
            <a:ext cx="1811479" cy="465929"/>
            <a:chOff x="2155802" y="1222354"/>
            <a:chExt cx="1811479" cy="465929"/>
          </a:xfrm>
        </p:grpSpPr>
        <p:sp>
          <p:nvSpPr>
            <p:cNvPr id="10" name="TextBox 9"/>
            <p:cNvSpPr txBox="1"/>
            <p:nvPr/>
          </p:nvSpPr>
          <p:spPr>
            <a:xfrm>
              <a:off x="2711932" y="1249697"/>
              <a:ext cx="1105780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ICELAND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</a:t>
              </a:r>
              <a:endParaRPr lang="en-US" sz="1200" dirty="0">
                <a:solidFill>
                  <a:schemeClr val="accent6">
                    <a:lumMod val="10000"/>
                  </a:schemeClr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01" name="Left-Right Arrow 100">
              <a:extLst>
                <a:ext uri="{FF2B5EF4-FFF2-40B4-BE49-F238E27FC236}">
                  <a16:creationId xmlns:a16="http://schemas.microsoft.com/office/drawing/2014/main" id="{5021D7EA-DE0D-1E4E-BE76-1009DC5DA71A}"/>
                </a:ext>
              </a:extLst>
            </p:cNvPr>
            <p:cNvSpPr/>
            <p:nvPr/>
          </p:nvSpPr>
          <p:spPr>
            <a:xfrm>
              <a:off x="3762629" y="1522556"/>
              <a:ext cx="204652" cy="104763"/>
            </a:xfrm>
            <a:prstGeom prst="leftRightArrow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897CF00-515C-364C-8638-345A115E568F}"/>
                </a:ext>
              </a:extLst>
            </p:cNvPr>
            <p:cNvSpPr/>
            <p:nvPr/>
          </p:nvSpPr>
          <p:spPr>
            <a:xfrm>
              <a:off x="2155802" y="1222354"/>
              <a:ext cx="460827" cy="460827"/>
            </a:xfrm>
            <a:prstGeom prst="ellipse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DA94EB0-7B11-A44D-8745-8594F366853A}"/>
                </a:ext>
              </a:extLst>
            </p:cNvPr>
            <p:cNvSpPr txBox="1"/>
            <p:nvPr/>
          </p:nvSpPr>
          <p:spPr>
            <a:xfrm>
              <a:off x="2192410" y="1242745"/>
              <a:ext cx="381722" cy="341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A6317E-4983-C846-B7FF-376DCB16CEF1}"/>
              </a:ext>
            </a:extLst>
          </p:cNvPr>
          <p:cNvGrpSpPr/>
          <p:nvPr/>
        </p:nvGrpSpPr>
        <p:grpSpPr>
          <a:xfrm>
            <a:off x="2155802" y="2423833"/>
            <a:ext cx="1874982" cy="487232"/>
            <a:chOff x="2155802" y="2423833"/>
            <a:chExt cx="1874982" cy="487232"/>
          </a:xfrm>
        </p:grpSpPr>
        <p:sp>
          <p:nvSpPr>
            <p:cNvPr id="16" name="TextBox 15"/>
            <p:cNvSpPr txBox="1"/>
            <p:nvPr/>
          </p:nvSpPr>
          <p:spPr>
            <a:xfrm>
              <a:off x="2711931" y="2472480"/>
              <a:ext cx="1282245" cy="438585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PORTUGAL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200" b="1" dirty="0">
                  <a:solidFill>
                    <a:schemeClr val="accent6">
                      <a:lumMod val="75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2</a:t>
              </a:r>
              <a:endParaRPr lang="en-US" sz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9" name="Up Arrow 58">
              <a:extLst>
                <a:ext uri="{FF2B5EF4-FFF2-40B4-BE49-F238E27FC236}">
                  <a16:creationId xmlns:a16="http://schemas.microsoft.com/office/drawing/2014/main" id="{85B8A899-5CAF-7747-90CE-9C76FC93EF38}"/>
                </a:ext>
              </a:extLst>
            </p:cNvPr>
            <p:cNvSpPr/>
            <p:nvPr/>
          </p:nvSpPr>
          <p:spPr>
            <a:xfrm>
              <a:off x="3903465" y="2698974"/>
              <a:ext cx="127319" cy="153734"/>
            </a:xfrm>
            <a:prstGeom prst="upArrow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08E5D195-0FE4-DD4C-884A-66D6843A3C93}"/>
                </a:ext>
              </a:extLst>
            </p:cNvPr>
            <p:cNvGrpSpPr/>
            <p:nvPr/>
          </p:nvGrpSpPr>
          <p:grpSpPr>
            <a:xfrm>
              <a:off x="2155802" y="2423833"/>
              <a:ext cx="460827" cy="460827"/>
              <a:chOff x="648586" y="1468990"/>
              <a:chExt cx="540532" cy="540532"/>
            </a:xfrm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6221D06E-F0C0-C241-BB2C-4702B1C4DFA8}"/>
                  </a:ext>
                </a:extLst>
              </p:cNvPr>
              <p:cNvSpPr/>
              <p:nvPr/>
            </p:nvSpPr>
            <p:spPr>
              <a:xfrm>
                <a:off x="648586" y="1468990"/>
                <a:ext cx="540532" cy="540532"/>
              </a:xfrm>
              <a:prstGeom prst="ellipse">
                <a:avLst/>
              </a:prstGeom>
              <a:solidFill>
                <a:srgbClr val="55C1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B0F722DC-6B9F-1A42-B989-B71195FC4D06}"/>
                  </a:ext>
                </a:extLst>
              </p:cNvPr>
              <p:cNvSpPr txBox="1"/>
              <p:nvPr/>
            </p:nvSpPr>
            <p:spPr>
              <a:xfrm>
                <a:off x="691526" y="1515166"/>
                <a:ext cx="447745" cy="469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+mn-lt"/>
                    <a:ea typeface="Roboto" panose="02000000000000000000" pitchFamily="2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C1C21D-5FEA-9741-9F08-27E37E2299A7}"/>
              </a:ext>
            </a:extLst>
          </p:cNvPr>
          <p:cNvGrpSpPr/>
          <p:nvPr/>
        </p:nvGrpSpPr>
        <p:grpSpPr>
          <a:xfrm>
            <a:off x="2155802" y="1796512"/>
            <a:ext cx="1838374" cy="484087"/>
            <a:chOff x="2155802" y="1796512"/>
            <a:chExt cx="1838374" cy="484087"/>
          </a:xfrm>
        </p:grpSpPr>
        <p:sp>
          <p:nvSpPr>
            <p:cNvPr id="27" name="TextBox 26"/>
            <p:cNvSpPr txBox="1"/>
            <p:nvPr/>
          </p:nvSpPr>
          <p:spPr>
            <a:xfrm>
              <a:off x="2711931" y="1842013"/>
              <a:ext cx="1282245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NEW ZEALAND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</a:t>
              </a:r>
              <a:endParaRPr lang="en-US" sz="1200" dirty="0">
                <a:solidFill>
                  <a:schemeClr val="accent6">
                    <a:lumMod val="10000"/>
                  </a:schemeClr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5661B3AF-D373-824C-B637-7D931D37C062}"/>
                </a:ext>
              </a:extLst>
            </p:cNvPr>
            <p:cNvSpPr/>
            <p:nvPr/>
          </p:nvSpPr>
          <p:spPr>
            <a:xfrm>
              <a:off x="2155802" y="1796512"/>
              <a:ext cx="460827" cy="460827"/>
            </a:xfrm>
            <a:prstGeom prst="ellipse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61871C0D-FE3E-1347-8FDF-1A166A90A904}"/>
                </a:ext>
              </a:extLst>
            </p:cNvPr>
            <p:cNvSpPr txBox="1"/>
            <p:nvPr/>
          </p:nvSpPr>
          <p:spPr>
            <a:xfrm>
              <a:off x="2192410" y="1817591"/>
              <a:ext cx="3817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37" name="Left-Right Arrow 136">
              <a:extLst>
                <a:ext uri="{FF2B5EF4-FFF2-40B4-BE49-F238E27FC236}">
                  <a16:creationId xmlns:a16="http://schemas.microsoft.com/office/drawing/2014/main" id="{A074A12D-8139-EE44-A1FA-7675978C3C23}"/>
                </a:ext>
              </a:extLst>
            </p:cNvPr>
            <p:cNvSpPr/>
            <p:nvPr/>
          </p:nvSpPr>
          <p:spPr>
            <a:xfrm>
              <a:off x="3755541" y="2119855"/>
              <a:ext cx="204652" cy="104763"/>
            </a:xfrm>
            <a:prstGeom prst="leftRightArrow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A9BEEE-E65C-2347-B634-BC976FAC891A}"/>
              </a:ext>
            </a:extLst>
          </p:cNvPr>
          <p:cNvGrpSpPr/>
          <p:nvPr/>
        </p:nvGrpSpPr>
        <p:grpSpPr>
          <a:xfrm>
            <a:off x="4973430" y="2423833"/>
            <a:ext cx="2457030" cy="487232"/>
            <a:chOff x="4973430" y="2423833"/>
            <a:chExt cx="2457030" cy="487232"/>
          </a:xfrm>
        </p:grpSpPr>
        <p:sp>
          <p:nvSpPr>
            <p:cNvPr id="35" name="TextBox 34"/>
            <p:cNvSpPr txBox="1"/>
            <p:nvPr/>
          </p:nvSpPr>
          <p:spPr>
            <a:xfrm>
              <a:off x="5532757" y="2472479"/>
              <a:ext cx="1897703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SLOVENIA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200" b="1" dirty="0">
                  <a:solidFill>
                    <a:schemeClr val="accent6">
                      <a:lumMod val="75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2</a:t>
              </a:r>
              <a:endParaRPr lang="en-US" sz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E106E709-AC09-E242-AD88-FAED693E119A}"/>
                </a:ext>
              </a:extLst>
            </p:cNvPr>
            <p:cNvSpPr/>
            <p:nvPr/>
          </p:nvSpPr>
          <p:spPr>
            <a:xfrm>
              <a:off x="4973430" y="2423833"/>
              <a:ext cx="460827" cy="460827"/>
            </a:xfrm>
            <a:prstGeom prst="ellipse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7BC08AB1-0C83-4141-8708-470CCFF6A0F3}"/>
                </a:ext>
              </a:extLst>
            </p:cNvPr>
            <p:cNvSpPr txBox="1"/>
            <p:nvPr/>
          </p:nvSpPr>
          <p:spPr>
            <a:xfrm>
              <a:off x="5010038" y="2444912"/>
              <a:ext cx="3817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38" name="Up Arrow 137">
              <a:extLst>
                <a:ext uri="{FF2B5EF4-FFF2-40B4-BE49-F238E27FC236}">
                  <a16:creationId xmlns:a16="http://schemas.microsoft.com/office/drawing/2014/main" id="{C68622F9-4866-8F4F-8644-292E887FB94E}"/>
                </a:ext>
              </a:extLst>
            </p:cNvPr>
            <p:cNvSpPr/>
            <p:nvPr/>
          </p:nvSpPr>
          <p:spPr>
            <a:xfrm>
              <a:off x="6706225" y="2698974"/>
              <a:ext cx="127319" cy="153734"/>
            </a:xfrm>
            <a:prstGeom prst="upArrow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97B3F8B-B39A-8C46-9DBF-205781EB4E45}"/>
              </a:ext>
            </a:extLst>
          </p:cNvPr>
          <p:cNvGrpSpPr/>
          <p:nvPr/>
        </p:nvGrpSpPr>
        <p:grpSpPr>
          <a:xfrm>
            <a:off x="4973430" y="1796512"/>
            <a:ext cx="1867202" cy="484087"/>
            <a:chOff x="4973430" y="1796512"/>
            <a:chExt cx="1867202" cy="484087"/>
          </a:xfrm>
        </p:grpSpPr>
        <p:sp>
          <p:nvSpPr>
            <p:cNvPr id="46" name="TextBox 45"/>
            <p:cNvSpPr txBox="1"/>
            <p:nvPr/>
          </p:nvSpPr>
          <p:spPr>
            <a:xfrm>
              <a:off x="5529662" y="1842013"/>
              <a:ext cx="1261533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SINGAPORE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200" b="1" dirty="0">
                  <a:solidFill>
                    <a:schemeClr val="accent6">
                      <a:lumMod val="75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2</a:t>
              </a:r>
              <a:endParaRPr lang="en-US" sz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52C96AAB-9768-5849-B722-0CA8AF869798}"/>
                </a:ext>
              </a:extLst>
            </p:cNvPr>
            <p:cNvSpPr/>
            <p:nvPr/>
          </p:nvSpPr>
          <p:spPr>
            <a:xfrm>
              <a:off x="4973430" y="1796512"/>
              <a:ext cx="460827" cy="460827"/>
            </a:xfrm>
            <a:prstGeom prst="ellipse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CC0C572A-23BA-D14D-839A-6783FD2A4551}"/>
                </a:ext>
              </a:extLst>
            </p:cNvPr>
            <p:cNvSpPr txBox="1"/>
            <p:nvPr/>
          </p:nvSpPr>
          <p:spPr>
            <a:xfrm>
              <a:off x="5010038" y="1835879"/>
              <a:ext cx="3817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39" name="Up Arrow 138">
              <a:extLst>
                <a:ext uri="{FF2B5EF4-FFF2-40B4-BE49-F238E27FC236}">
                  <a16:creationId xmlns:a16="http://schemas.microsoft.com/office/drawing/2014/main" id="{4A973D91-6116-CE4B-B29F-92766D812C25}"/>
                </a:ext>
              </a:extLst>
            </p:cNvPr>
            <p:cNvSpPr/>
            <p:nvPr/>
          </p:nvSpPr>
          <p:spPr>
            <a:xfrm>
              <a:off x="6713313" y="2061306"/>
              <a:ext cx="127319" cy="153734"/>
            </a:xfrm>
            <a:prstGeom prst="upArrow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CB573B-53FC-9345-92B4-0A0A6F69D6A5}"/>
              </a:ext>
            </a:extLst>
          </p:cNvPr>
          <p:cNvGrpSpPr/>
          <p:nvPr/>
        </p:nvGrpSpPr>
        <p:grpSpPr>
          <a:xfrm>
            <a:off x="2155802" y="3072419"/>
            <a:ext cx="1856279" cy="469114"/>
            <a:chOff x="2155802" y="3072419"/>
            <a:chExt cx="1856279" cy="469114"/>
          </a:xfrm>
        </p:grpSpPr>
        <p:sp>
          <p:nvSpPr>
            <p:cNvPr id="20" name="TextBox 19"/>
            <p:cNvSpPr txBox="1"/>
            <p:nvPr/>
          </p:nvSpPr>
          <p:spPr>
            <a:xfrm>
              <a:off x="2711932" y="3102947"/>
              <a:ext cx="1282244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AUSTRIA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200" b="1" dirty="0">
                  <a:solidFill>
                    <a:schemeClr val="accent6">
                      <a:lumMod val="75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</a:t>
              </a:r>
              <a:endParaRPr lang="en-US" sz="12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B2625F2D-5856-4944-8213-92B80ADBFFB3}"/>
                </a:ext>
              </a:extLst>
            </p:cNvPr>
            <p:cNvSpPr/>
            <p:nvPr/>
          </p:nvSpPr>
          <p:spPr>
            <a:xfrm>
              <a:off x="2155802" y="3072419"/>
              <a:ext cx="460827" cy="460827"/>
            </a:xfrm>
            <a:prstGeom prst="ellipse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6600A08F-2C82-6B4F-95AD-E0353C8CDAC5}"/>
                </a:ext>
              </a:extLst>
            </p:cNvPr>
            <p:cNvSpPr txBox="1"/>
            <p:nvPr/>
          </p:nvSpPr>
          <p:spPr>
            <a:xfrm>
              <a:off x="2184459" y="3094826"/>
              <a:ext cx="3817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40" name="Up Arrow 139">
              <a:extLst>
                <a:ext uri="{FF2B5EF4-FFF2-40B4-BE49-F238E27FC236}">
                  <a16:creationId xmlns:a16="http://schemas.microsoft.com/office/drawing/2014/main" id="{61BE3808-A17D-9D44-886E-99A2DBAAE380}"/>
                </a:ext>
              </a:extLst>
            </p:cNvPr>
            <p:cNvSpPr/>
            <p:nvPr/>
          </p:nvSpPr>
          <p:spPr>
            <a:xfrm rot="10800000">
              <a:off x="3884762" y="3352254"/>
              <a:ext cx="127319" cy="153734"/>
            </a:xfrm>
            <a:prstGeom prst="upArrow">
              <a:avLst/>
            </a:prstGeom>
            <a:solidFill>
              <a:srgbClr val="DA2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DDF7836-AB59-B046-8C8C-8F882D4ACB93}"/>
              </a:ext>
            </a:extLst>
          </p:cNvPr>
          <p:cNvGrpSpPr/>
          <p:nvPr/>
        </p:nvGrpSpPr>
        <p:grpSpPr>
          <a:xfrm>
            <a:off x="4973430" y="3072419"/>
            <a:ext cx="1845646" cy="469115"/>
            <a:chOff x="4973430" y="3072419"/>
            <a:chExt cx="1845646" cy="469115"/>
          </a:xfrm>
        </p:grpSpPr>
        <p:sp>
          <p:nvSpPr>
            <p:cNvPr id="39" name="TextBox 38"/>
            <p:cNvSpPr txBox="1"/>
            <p:nvPr/>
          </p:nvSpPr>
          <p:spPr>
            <a:xfrm>
              <a:off x="5529663" y="3102948"/>
              <a:ext cx="1250940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JAPAN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200" b="1" dirty="0">
                  <a:solidFill>
                    <a:schemeClr val="accent6">
                      <a:lumMod val="75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</a:t>
              </a:r>
              <a:endParaRPr lang="en-US" sz="12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65C179CB-9B9C-8C4F-981F-48C10161A337}"/>
                </a:ext>
              </a:extLst>
            </p:cNvPr>
            <p:cNvSpPr/>
            <p:nvPr/>
          </p:nvSpPr>
          <p:spPr>
            <a:xfrm>
              <a:off x="4973430" y="3072419"/>
              <a:ext cx="460827" cy="460827"/>
            </a:xfrm>
            <a:prstGeom prst="ellipse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F935C9C2-1A3B-C041-ADE6-B9B66D76E364}"/>
                </a:ext>
              </a:extLst>
            </p:cNvPr>
            <p:cNvSpPr txBox="1"/>
            <p:nvPr/>
          </p:nvSpPr>
          <p:spPr>
            <a:xfrm>
              <a:off x="5010038" y="3092810"/>
              <a:ext cx="3817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41" name="Up Arrow 140">
              <a:extLst>
                <a:ext uri="{FF2B5EF4-FFF2-40B4-BE49-F238E27FC236}">
                  <a16:creationId xmlns:a16="http://schemas.microsoft.com/office/drawing/2014/main" id="{2898BFA2-8586-1D48-93A4-244931AE3DFC}"/>
                </a:ext>
              </a:extLst>
            </p:cNvPr>
            <p:cNvSpPr/>
            <p:nvPr/>
          </p:nvSpPr>
          <p:spPr>
            <a:xfrm rot="10800000">
              <a:off x="6691757" y="3352254"/>
              <a:ext cx="127319" cy="153734"/>
            </a:xfrm>
            <a:prstGeom prst="upArrow">
              <a:avLst/>
            </a:prstGeom>
            <a:solidFill>
              <a:srgbClr val="DA2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281491-FD7D-E943-A51B-5544BDE49D54}"/>
              </a:ext>
            </a:extLst>
          </p:cNvPr>
          <p:cNvGrpSpPr/>
          <p:nvPr/>
        </p:nvGrpSpPr>
        <p:grpSpPr>
          <a:xfrm>
            <a:off x="2155802" y="3689107"/>
            <a:ext cx="1836010" cy="482893"/>
            <a:chOff x="2155802" y="3689107"/>
            <a:chExt cx="1836010" cy="482893"/>
          </a:xfrm>
        </p:grpSpPr>
        <p:sp>
          <p:nvSpPr>
            <p:cNvPr id="24" name="TextBox 23"/>
            <p:cNvSpPr txBox="1"/>
            <p:nvPr/>
          </p:nvSpPr>
          <p:spPr>
            <a:xfrm>
              <a:off x="2695763" y="3733414"/>
              <a:ext cx="1202160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DENMARK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200" b="1" dirty="0">
                  <a:solidFill>
                    <a:schemeClr val="accent6">
                      <a:lumMod val="75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</a:t>
              </a:r>
              <a:endParaRPr lang="en-US" sz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F06EF1F8-2C12-E54D-A410-F9ABFFA192FD}"/>
                </a:ext>
              </a:extLst>
            </p:cNvPr>
            <p:cNvSpPr/>
            <p:nvPr/>
          </p:nvSpPr>
          <p:spPr>
            <a:xfrm>
              <a:off x="2155802" y="3689107"/>
              <a:ext cx="460827" cy="460827"/>
            </a:xfrm>
            <a:prstGeom prst="ellipse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7E5E6712-2B81-5B44-A892-C60EC4A1E1B7}"/>
                </a:ext>
              </a:extLst>
            </p:cNvPr>
            <p:cNvSpPr txBox="1"/>
            <p:nvPr/>
          </p:nvSpPr>
          <p:spPr>
            <a:xfrm>
              <a:off x="2192410" y="3718642"/>
              <a:ext cx="3817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42" name="Up Arrow 141">
              <a:extLst>
                <a:ext uri="{FF2B5EF4-FFF2-40B4-BE49-F238E27FC236}">
                  <a16:creationId xmlns:a16="http://schemas.microsoft.com/office/drawing/2014/main" id="{22422CF0-401E-FE49-AC7F-0A7455819EAA}"/>
                </a:ext>
              </a:extLst>
            </p:cNvPr>
            <p:cNvSpPr/>
            <p:nvPr/>
          </p:nvSpPr>
          <p:spPr>
            <a:xfrm rot="10800000">
              <a:off x="3864493" y="3976339"/>
              <a:ext cx="127319" cy="153734"/>
            </a:xfrm>
            <a:prstGeom prst="upArrow">
              <a:avLst/>
            </a:prstGeom>
            <a:solidFill>
              <a:srgbClr val="DA2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33E94C-94FB-F34E-9328-A2F0C9994DC2}"/>
              </a:ext>
            </a:extLst>
          </p:cNvPr>
          <p:cNvGrpSpPr/>
          <p:nvPr/>
        </p:nvGrpSpPr>
        <p:grpSpPr>
          <a:xfrm>
            <a:off x="4911442" y="3689107"/>
            <a:ext cx="2515923" cy="482893"/>
            <a:chOff x="4911442" y="3689107"/>
            <a:chExt cx="2515923" cy="482893"/>
          </a:xfrm>
        </p:grpSpPr>
        <p:sp>
          <p:nvSpPr>
            <p:cNvPr id="43" name="TextBox 42"/>
            <p:cNvSpPr txBox="1"/>
            <p:nvPr/>
          </p:nvSpPr>
          <p:spPr>
            <a:xfrm>
              <a:off x="5529662" y="3733414"/>
              <a:ext cx="1897703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CZECH REPUBLIC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200" b="1" dirty="0">
                  <a:solidFill>
                    <a:schemeClr val="accent6">
                      <a:lumMod val="75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3</a:t>
              </a:r>
              <a:endParaRPr lang="en-US" sz="12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CDEA2B0D-013F-B643-BD8E-7210A9E6037D}"/>
                </a:ext>
              </a:extLst>
            </p:cNvPr>
            <p:cNvSpPr/>
            <p:nvPr/>
          </p:nvSpPr>
          <p:spPr>
            <a:xfrm>
              <a:off x="4973430" y="3689107"/>
              <a:ext cx="460827" cy="460827"/>
            </a:xfrm>
            <a:prstGeom prst="ellipse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E144E6F9-3535-6C4C-9E76-889FB0727B68}"/>
                </a:ext>
              </a:extLst>
            </p:cNvPr>
            <p:cNvSpPr txBox="1"/>
            <p:nvPr/>
          </p:nvSpPr>
          <p:spPr>
            <a:xfrm>
              <a:off x="4911442" y="3726593"/>
              <a:ext cx="522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150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143" name="Up Arrow 142">
              <a:extLst>
                <a:ext uri="{FF2B5EF4-FFF2-40B4-BE49-F238E27FC236}">
                  <a16:creationId xmlns:a16="http://schemas.microsoft.com/office/drawing/2014/main" id="{B2B3B24D-996F-7E43-811F-FCFBCC36AB14}"/>
                </a:ext>
              </a:extLst>
            </p:cNvPr>
            <p:cNvSpPr/>
            <p:nvPr/>
          </p:nvSpPr>
          <p:spPr>
            <a:xfrm rot="10800000">
              <a:off x="6714018" y="3976339"/>
              <a:ext cx="127319" cy="153734"/>
            </a:xfrm>
            <a:prstGeom prst="upArrow">
              <a:avLst/>
            </a:prstGeom>
            <a:solidFill>
              <a:srgbClr val="DA2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26EDAFA-3574-E940-85F1-A35C4BCED50A}"/>
              </a:ext>
            </a:extLst>
          </p:cNvPr>
          <p:cNvGrpSpPr/>
          <p:nvPr/>
        </p:nvGrpSpPr>
        <p:grpSpPr>
          <a:xfrm>
            <a:off x="4973430" y="1222354"/>
            <a:ext cx="1807934" cy="465929"/>
            <a:chOff x="4973430" y="1222354"/>
            <a:chExt cx="1807934" cy="465929"/>
          </a:xfrm>
        </p:grpSpPr>
        <p:sp>
          <p:nvSpPr>
            <p:cNvPr id="28" name="TextBox 27"/>
            <p:cNvSpPr txBox="1"/>
            <p:nvPr/>
          </p:nvSpPr>
          <p:spPr>
            <a:xfrm>
              <a:off x="5529662" y="1249697"/>
              <a:ext cx="1082497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CANADA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</a:t>
              </a:r>
              <a:endParaRPr lang="en-US" sz="1200" dirty="0">
                <a:solidFill>
                  <a:srgbClr val="2C3744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7890D263-F5DA-0542-81E8-5C56F3796094}"/>
                </a:ext>
              </a:extLst>
            </p:cNvPr>
            <p:cNvSpPr/>
            <p:nvPr/>
          </p:nvSpPr>
          <p:spPr>
            <a:xfrm>
              <a:off x="4973430" y="1222354"/>
              <a:ext cx="460827" cy="460827"/>
            </a:xfrm>
            <a:prstGeom prst="ellipse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EA83CC3F-1432-CE4B-BC37-D53041FB4A38}"/>
                </a:ext>
              </a:extLst>
            </p:cNvPr>
            <p:cNvSpPr txBox="1"/>
            <p:nvPr/>
          </p:nvSpPr>
          <p:spPr>
            <a:xfrm>
              <a:off x="5010038" y="1251889"/>
              <a:ext cx="3817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44" name="Left-Right Arrow 143">
              <a:extLst>
                <a:ext uri="{FF2B5EF4-FFF2-40B4-BE49-F238E27FC236}">
                  <a16:creationId xmlns:a16="http://schemas.microsoft.com/office/drawing/2014/main" id="{2AD5AB24-D511-B44E-BC7D-FF3718C96AB5}"/>
                </a:ext>
              </a:extLst>
            </p:cNvPr>
            <p:cNvSpPr/>
            <p:nvPr/>
          </p:nvSpPr>
          <p:spPr>
            <a:xfrm>
              <a:off x="6576712" y="1522556"/>
              <a:ext cx="204652" cy="104763"/>
            </a:xfrm>
            <a:prstGeom prst="leftRightArrow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Google Shape;2296;p333">
            <a:extLst>
              <a:ext uri="{FF2B5EF4-FFF2-40B4-BE49-F238E27FC236}">
                <a16:creationId xmlns:a16="http://schemas.microsoft.com/office/drawing/2014/main" id="{4CEC846A-B3DE-E641-B186-AC6905B97E9A}"/>
              </a:ext>
            </a:extLst>
          </p:cNvPr>
          <p:cNvSpPr txBox="1"/>
          <p:nvPr/>
        </p:nvSpPr>
        <p:spPr>
          <a:xfrm>
            <a:off x="167473" y="198573"/>
            <a:ext cx="371728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10 most peaceful countries</a:t>
            </a:r>
            <a:endParaRPr sz="2000" b="1" i="0" cap="none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3A9BEEE-E65C-2347-B634-BC976FAC891A}"/>
              </a:ext>
            </a:extLst>
          </p:cNvPr>
          <p:cNvGrpSpPr/>
          <p:nvPr/>
        </p:nvGrpSpPr>
        <p:grpSpPr>
          <a:xfrm>
            <a:off x="4882282" y="2423833"/>
            <a:ext cx="2548178" cy="487232"/>
            <a:chOff x="4882282" y="2423833"/>
            <a:chExt cx="2548178" cy="487232"/>
          </a:xfrm>
        </p:grpSpPr>
        <p:sp>
          <p:nvSpPr>
            <p:cNvPr id="35" name="TextBox 34"/>
            <p:cNvSpPr txBox="1"/>
            <p:nvPr/>
          </p:nvSpPr>
          <p:spPr>
            <a:xfrm>
              <a:off x="5532757" y="2472479"/>
              <a:ext cx="1897703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LIBYA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200" b="1" dirty="0">
                  <a:solidFill>
                    <a:schemeClr val="accent3">
                      <a:lumMod val="5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</a:t>
              </a:r>
              <a:endParaRPr lang="en-US" sz="1200" dirty="0">
                <a:solidFill>
                  <a:srgbClr val="2C3744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E106E709-AC09-E242-AD88-FAED693E119A}"/>
                </a:ext>
              </a:extLst>
            </p:cNvPr>
            <p:cNvSpPr/>
            <p:nvPr/>
          </p:nvSpPr>
          <p:spPr>
            <a:xfrm>
              <a:off x="4973430" y="2423833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7BC08AB1-0C83-4141-8708-470CCFF6A0F3}"/>
                </a:ext>
              </a:extLst>
            </p:cNvPr>
            <p:cNvSpPr txBox="1"/>
            <p:nvPr/>
          </p:nvSpPr>
          <p:spPr>
            <a:xfrm>
              <a:off x="4882282" y="2454090"/>
              <a:ext cx="6175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150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156</a:t>
              </a:r>
            </a:p>
          </p:txBody>
        </p:sp>
        <p:sp>
          <p:nvSpPr>
            <p:cNvPr id="138" name="Up Arrow 137">
              <a:extLst>
                <a:ext uri="{FF2B5EF4-FFF2-40B4-BE49-F238E27FC236}">
                  <a16:creationId xmlns:a16="http://schemas.microsoft.com/office/drawing/2014/main" id="{C68622F9-4866-8F4F-8644-292E887FB94E}"/>
                </a:ext>
              </a:extLst>
            </p:cNvPr>
            <p:cNvSpPr/>
            <p:nvPr/>
          </p:nvSpPr>
          <p:spPr>
            <a:xfrm>
              <a:off x="6706225" y="2698974"/>
              <a:ext cx="127319" cy="153734"/>
            </a:xfrm>
            <a:prstGeom prst="upArrow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CB573B-53FC-9345-92B4-0A0A6F69D6A5}"/>
              </a:ext>
            </a:extLst>
          </p:cNvPr>
          <p:cNvGrpSpPr/>
          <p:nvPr/>
        </p:nvGrpSpPr>
        <p:grpSpPr>
          <a:xfrm>
            <a:off x="2061226" y="3072419"/>
            <a:ext cx="1950855" cy="469114"/>
            <a:chOff x="2061226" y="3072419"/>
            <a:chExt cx="1950855" cy="469114"/>
          </a:xfrm>
        </p:grpSpPr>
        <p:sp>
          <p:nvSpPr>
            <p:cNvPr id="20" name="TextBox 19"/>
            <p:cNvSpPr txBox="1"/>
            <p:nvPr/>
          </p:nvSpPr>
          <p:spPr>
            <a:xfrm>
              <a:off x="2711932" y="3102947"/>
              <a:ext cx="1282244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YEMEN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200" b="1" dirty="0">
                  <a:solidFill>
                    <a:schemeClr val="accent6">
                      <a:lumMod val="75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2</a:t>
              </a:r>
              <a:endParaRPr lang="en-US" sz="12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B2625F2D-5856-4944-8213-92B80ADBFFB3}"/>
                </a:ext>
              </a:extLst>
            </p:cNvPr>
            <p:cNvSpPr/>
            <p:nvPr/>
          </p:nvSpPr>
          <p:spPr>
            <a:xfrm>
              <a:off x="2155802" y="3072419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6600A08F-2C82-6B4F-95AD-E0353C8CDAC5}"/>
                </a:ext>
              </a:extLst>
            </p:cNvPr>
            <p:cNvSpPr txBox="1"/>
            <p:nvPr/>
          </p:nvSpPr>
          <p:spPr>
            <a:xfrm>
              <a:off x="2061226" y="3101550"/>
              <a:ext cx="6149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150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160</a:t>
              </a:r>
            </a:p>
          </p:txBody>
        </p:sp>
        <p:sp>
          <p:nvSpPr>
            <p:cNvPr id="140" name="Up Arrow 139">
              <a:extLst>
                <a:ext uri="{FF2B5EF4-FFF2-40B4-BE49-F238E27FC236}">
                  <a16:creationId xmlns:a16="http://schemas.microsoft.com/office/drawing/2014/main" id="{61BE3808-A17D-9D44-886E-99A2DBAAE380}"/>
                </a:ext>
              </a:extLst>
            </p:cNvPr>
            <p:cNvSpPr/>
            <p:nvPr/>
          </p:nvSpPr>
          <p:spPr>
            <a:xfrm rot="10800000">
              <a:off x="3884762" y="3352254"/>
              <a:ext cx="127319" cy="153734"/>
            </a:xfrm>
            <a:prstGeom prst="upArrow">
              <a:avLst/>
            </a:prstGeom>
            <a:solidFill>
              <a:srgbClr val="DA2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33E94C-94FB-F34E-9328-A2F0C9994DC2}"/>
              </a:ext>
            </a:extLst>
          </p:cNvPr>
          <p:cNvGrpSpPr/>
          <p:nvPr/>
        </p:nvGrpSpPr>
        <p:grpSpPr>
          <a:xfrm>
            <a:off x="4877822" y="3689107"/>
            <a:ext cx="2549543" cy="482893"/>
            <a:chOff x="4877822" y="3689107"/>
            <a:chExt cx="2549543" cy="482893"/>
          </a:xfrm>
        </p:grpSpPr>
        <p:sp>
          <p:nvSpPr>
            <p:cNvPr id="43" name="TextBox 42"/>
            <p:cNvSpPr txBox="1"/>
            <p:nvPr/>
          </p:nvSpPr>
          <p:spPr>
            <a:xfrm>
              <a:off x="5529662" y="3733414"/>
              <a:ext cx="1897703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RUSSIA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200" b="1" dirty="0">
                  <a:solidFill>
                    <a:schemeClr val="accent6">
                      <a:lumMod val="75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</a:t>
              </a:r>
              <a:endParaRPr lang="en-US" sz="12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CDEA2B0D-013F-B643-BD8E-7210A9E6037D}"/>
                </a:ext>
              </a:extLst>
            </p:cNvPr>
            <p:cNvSpPr/>
            <p:nvPr/>
          </p:nvSpPr>
          <p:spPr>
            <a:xfrm>
              <a:off x="4973430" y="3689107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E144E6F9-3535-6C4C-9E76-889FB0727B68}"/>
                </a:ext>
              </a:extLst>
            </p:cNvPr>
            <p:cNvSpPr txBox="1"/>
            <p:nvPr/>
          </p:nvSpPr>
          <p:spPr>
            <a:xfrm>
              <a:off x="4877822" y="3719869"/>
              <a:ext cx="6182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150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154</a:t>
              </a:r>
            </a:p>
          </p:txBody>
        </p:sp>
        <p:sp>
          <p:nvSpPr>
            <p:cNvPr id="143" name="Up Arrow 142">
              <a:extLst>
                <a:ext uri="{FF2B5EF4-FFF2-40B4-BE49-F238E27FC236}">
                  <a16:creationId xmlns:a16="http://schemas.microsoft.com/office/drawing/2014/main" id="{B2B3B24D-996F-7E43-811F-FCFBCC36AB14}"/>
                </a:ext>
              </a:extLst>
            </p:cNvPr>
            <p:cNvSpPr/>
            <p:nvPr/>
          </p:nvSpPr>
          <p:spPr>
            <a:xfrm rot="10800000">
              <a:off x="6714018" y="3976339"/>
              <a:ext cx="127319" cy="153734"/>
            </a:xfrm>
            <a:prstGeom prst="upArrow">
              <a:avLst/>
            </a:prstGeom>
            <a:solidFill>
              <a:srgbClr val="DA2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D9ED493-754F-134F-BEDC-15E5F12195F9}"/>
              </a:ext>
            </a:extLst>
          </p:cNvPr>
          <p:cNvGrpSpPr/>
          <p:nvPr/>
        </p:nvGrpSpPr>
        <p:grpSpPr>
          <a:xfrm>
            <a:off x="4859299" y="3072419"/>
            <a:ext cx="2869770" cy="469115"/>
            <a:chOff x="4859299" y="3072419"/>
            <a:chExt cx="2869770" cy="469115"/>
          </a:xfrm>
        </p:grpSpPr>
        <p:sp>
          <p:nvSpPr>
            <p:cNvPr id="39" name="TextBox 38"/>
            <p:cNvSpPr txBox="1"/>
            <p:nvPr/>
          </p:nvSpPr>
          <p:spPr>
            <a:xfrm>
              <a:off x="5529662" y="3102948"/>
              <a:ext cx="2199407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CONGO, DEM. REP.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</a:t>
              </a:r>
              <a:endParaRPr lang="en-US" sz="12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65C179CB-9B9C-8C4F-981F-48C10161A337}"/>
                </a:ext>
              </a:extLst>
            </p:cNvPr>
            <p:cNvSpPr/>
            <p:nvPr/>
          </p:nvSpPr>
          <p:spPr>
            <a:xfrm>
              <a:off x="4973430" y="3072419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F935C9C2-1A3B-C041-ADE6-B9B66D76E364}"/>
                </a:ext>
              </a:extLst>
            </p:cNvPr>
            <p:cNvSpPr txBox="1"/>
            <p:nvPr/>
          </p:nvSpPr>
          <p:spPr>
            <a:xfrm>
              <a:off x="4859299" y="3107485"/>
              <a:ext cx="6539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150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155</a:t>
              </a:r>
            </a:p>
          </p:txBody>
        </p:sp>
        <p:sp>
          <p:nvSpPr>
            <p:cNvPr id="54" name="Left-Right Arrow 53">
              <a:extLst>
                <a:ext uri="{FF2B5EF4-FFF2-40B4-BE49-F238E27FC236}">
                  <a16:creationId xmlns:a16="http://schemas.microsoft.com/office/drawing/2014/main" id="{4ADC1F90-CE3E-434A-BAA7-E4EC8FEFE577}"/>
                </a:ext>
              </a:extLst>
            </p:cNvPr>
            <p:cNvSpPr/>
            <p:nvPr/>
          </p:nvSpPr>
          <p:spPr>
            <a:xfrm>
              <a:off x="6605729" y="3370015"/>
              <a:ext cx="204652" cy="104763"/>
            </a:xfrm>
            <a:prstGeom prst="leftRightArrow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D504CD8-AA11-F64C-B953-1920C6941801}"/>
              </a:ext>
            </a:extLst>
          </p:cNvPr>
          <p:cNvGrpSpPr/>
          <p:nvPr/>
        </p:nvGrpSpPr>
        <p:grpSpPr>
          <a:xfrm>
            <a:off x="4874930" y="1796512"/>
            <a:ext cx="3076374" cy="484087"/>
            <a:chOff x="4874930" y="1796512"/>
            <a:chExt cx="3076374" cy="484087"/>
          </a:xfrm>
        </p:grpSpPr>
        <p:sp>
          <p:nvSpPr>
            <p:cNvPr id="46" name="TextBox 45"/>
            <p:cNvSpPr txBox="1"/>
            <p:nvPr/>
          </p:nvSpPr>
          <p:spPr>
            <a:xfrm>
              <a:off x="5529662" y="1842013"/>
              <a:ext cx="2421642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CENTRAL AFRICAN REPUBLIC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200" b="1" dirty="0">
                  <a:solidFill>
                    <a:schemeClr val="accent6">
                      <a:lumMod val="75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</a:t>
              </a:r>
              <a:endParaRPr lang="en-US" sz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52C96AAB-9768-5849-B722-0CA8AF869798}"/>
                </a:ext>
              </a:extLst>
            </p:cNvPr>
            <p:cNvSpPr/>
            <p:nvPr/>
          </p:nvSpPr>
          <p:spPr>
            <a:xfrm>
              <a:off x="4973430" y="1796512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CC0C572A-23BA-D14D-839A-6783FD2A4551}"/>
                </a:ext>
              </a:extLst>
            </p:cNvPr>
            <p:cNvSpPr txBox="1"/>
            <p:nvPr/>
          </p:nvSpPr>
          <p:spPr>
            <a:xfrm>
              <a:off x="4874930" y="1827928"/>
              <a:ext cx="6547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150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157</a:t>
              </a:r>
            </a:p>
          </p:txBody>
        </p:sp>
        <p:sp>
          <p:nvSpPr>
            <p:cNvPr id="57" name="Up Arrow 56">
              <a:extLst>
                <a:ext uri="{FF2B5EF4-FFF2-40B4-BE49-F238E27FC236}">
                  <a16:creationId xmlns:a16="http://schemas.microsoft.com/office/drawing/2014/main" id="{0357747D-2BC6-2249-BE1F-6BF3B78736B3}"/>
                </a:ext>
              </a:extLst>
            </p:cNvPr>
            <p:cNvSpPr/>
            <p:nvPr/>
          </p:nvSpPr>
          <p:spPr>
            <a:xfrm rot="10800000">
              <a:off x="6706224" y="2079177"/>
              <a:ext cx="127319" cy="153734"/>
            </a:xfrm>
            <a:prstGeom prst="upArrow">
              <a:avLst/>
            </a:prstGeom>
            <a:solidFill>
              <a:srgbClr val="DA2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35113D4-DA3E-5A40-82D5-49FB15338F08}"/>
              </a:ext>
            </a:extLst>
          </p:cNvPr>
          <p:cNvGrpSpPr/>
          <p:nvPr/>
        </p:nvGrpSpPr>
        <p:grpSpPr>
          <a:xfrm>
            <a:off x="4845851" y="1222354"/>
            <a:ext cx="2314708" cy="465929"/>
            <a:chOff x="4845851" y="1222354"/>
            <a:chExt cx="2314708" cy="465929"/>
          </a:xfrm>
        </p:grpSpPr>
        <p:sp>
          <p:nvSpPr>
            <p:cNvPr id="28" name="TextBox 27"/>
            <p:cNvSpPr txBox="1"/>
            <p:nvPr/>
          </p:nvSpPr>
          <p:spPr>
            <a:xfrm>
              <a:off x="5529662" y="1249697"/>
              <a:ext cx="1630897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SOMALIA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200" b="1" dirty="0">
                  <a:solidFill>
                    <a:schemeClr val="accent3">
                      <a:lumMod val="5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1</a:t>
              </a:r>
              <a:endParaRPr lang="en-US" sz="1200" dirty="0">
                <a:solidFill>
                  <a:srgbClr val="2C3744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7890D263-F5DA-0542-81E8-5C56F3796094}"/>
                </a:ext>
              </a:extLst>
            </p:cNvPr>
            <p:cNvSpPr/>
            <p:nvPr/>
          </p:nvSpPr>
          <p:spPr>
            <a:xfrm>
              <a:off x="4973430" y="1222354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EA83CC3F-1432-CE4B-BC37-D53041FB4A38}"/>
                </a:ext>
              </a:extLst>
            </p:cNvPr>
            <p:cNvSpPr txBox="1"/>
            <p:nvPr/>
          </p:nvSpPr>
          <p:spPr>
            <a:xfrm>
              <a:off x="4845851" y="1251889"/>
              <a:ext cx="6814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150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158</a:t>
              </a:r>
            </a:p>
          </p:txBody>
        </p:sp>
        <p:sp>
          <p:nvSpPr>
            <p:cNvPr id="60" name="Up Arrow 59">
              <a:extLst>
                <a:ext uri="{FF2B5EF4-FFF2-40B4-BE49-F238E27FC236}">
                  <a16:creationId xmlns:a16="http://schemas.microsoft.com/office/drawing/2014/main" id="{C8BC17E6-E482-A249-846D-74524310BD62}"/>
                </a:ext>
              </a:extLst>
            </p:cNvPr>
            <p:cNvSpPr/>
            <p:nvPr/>
          </p:nvSpPr>
          <p:spPr>
            <a:xfrm>
              <a:off x="6692596" y="1473585"/>
              <a:ext cx="127319" cy="153734"/>
            </a:xfrm>
            <a:prstGeom prst="upArrow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20F8BDD-3752-F14C-A21B-58A7F351C8DA}"/>
              </a:ext>
            </a:extLst>
          </p:cNvPr>
          <p:cNvGrpSpPr/>
          <p:nvPr/>
        </p:nvGrpSpPr>
        <p:grpSpPr>
          <a:xfrm>
            <a:off x="2041054" y="3664425"/>
            <a:ext cx="2571778" cy="487232"/>
            <a:chOff x="4858682" y="2423833"/>
            <a:chExt cx="2571778" cy="48723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156EE70-3504-8140-9A7D-A1D4587CD80E}"/>
                </a:ext>
              </a:extLst>
            </p:cNvPr>
            <p:cNvSpPr txBox="1"/>
            <p:nvPr/>
          </p:nvSpPr>
          <p:spPr>
            <a:xfrm>
              <a:off x="5532757" y="2472479"/>
              <a:ext cx="1897703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IRAQ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200" b="1" dirty="0">
                  <a:solidFill>
                    <a:schemeClr val="accent3">
                      <a:lumMod val="5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</a:t>
              </a:r>
              <a:endParaRPr lang="en-US" sz="1200" dirty="0">
                <a:solidFill>
                  <a:srgbClr val="2C3744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FB65C59-8E8C-4646-82C1-3B82CBECF2EB}"/>
                </a:ext>
              </a:extLst>
            </p:cNvPr>
            <p:cNvSpPr/>
            <p:nvPr/>
          </p:nvSpPr>
          <p:spPr>
            <a:xfrm>
              <a:off x="4973430" y="2423833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902DD4E-9A65-C74E-A2CD-D5C89578EB89}"/>
                </a:ext>
              </a:extLst>
            </p:cNvPr>
            <p:cNvSpPr txBox="1"/>
            <p:nvPr/>
          </p:nvSpPr>
          <p:spPr>
            <a:xfrm>
              <a:off x="4858682" y="2460814"/>
              <a:ext cx="6518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150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159</a:t>
              </a:r>
            </a:p>
          </p:txBody>
        </p:sp>
        <p:sp>
          <p:nvSpPr>
            <p:cNvPr id="66" name="Up Arrow 65">
              <a:extLst>
                <a:ext uri="{FF2B5EF4-FFF2-40B4-BE49-F238E27FC236}">
                  <a16:creationId xmlns:a16="http://schemas.microsoft.com/office/drawing/2014/main" id="{B320F6D5-0A84-F448-A12C-8A9D76BCF51B}"/>
                </a:ext>
              </a:extLst>
            </p:cNvPr>
            <p:cNvSpPr/>
            <p:nvPr/>
          </p:nvSpPr>
          <p:spPr>
            <a:xfrm>
              <a:off x="6706225" y="2698974"/>
              <a:ext cx="127319" cy="153734"/>
            </a:xfrm>
            <a:prstGeom prst="upArrow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C50B8F6-3929-7045-BDBE-121E26EFAEB0}"/>
              </a:ext>
            </a:extLst>
          </p:cNvPr>
          <p:cNvGrpSpPr/>
          <p:nvPr/>
        </p:nvGrpSpPr>
        <p:grpSpPr>
          <a:xfrm>
            <a:off x="2072521" y="2423834"/>
            <a:ext cx="1921655" cy="487231"/>
            <a:chOff x="2072521" y="2423834"/>
            <a:chExt cx="1921655" cy="487231"/>
          </a:xfrm>
        </p:grpSpPr>
        <p:sp>
          <p:nvSpPr>
            <p:cNvPr id="16" name="TextBox 15"/>
            <p:cNvSpPr txBox="1"/>
            <p:nvPr/>
          </p:nvSpPr>
          <p:spPr>
            <a:xfrm>
              <a:off x="2711931" y="2472480"/>
              <a:ext cx="1282245" cy="438585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SOUTH SUDAN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</a:t>
              </a:r>
              <a:endParaRPr lang="en-US" sz="1200" dirty="0">
                <a:solidFill>
                  <a:srgbClr val="2C3744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08E5D195-0FE4-DD4C-884A-66D6843A3C93}"/>
                </a:ext>
              </a:extLst>
            </p:cNvPr>
            <p:cNvGrpSpPr/>
            <p:nvPr/>
          </p:nvGrpSpPr>
          <p:grpSpPr>
            <a:xfrm>
              <a:off x="2072521" y="2423834"/>
              <a:ext cx="617085" cy="460827"/>
              <a:chOff x="550901" y="1468990"/>
              <a:chExt cx="723816" cy="540532"/>
            </a:xfrm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6221D06E-F0C0-C241-BB2C-4702B1C4DFA8}"/>
                  </a:ext>
                </a:extLst>
              </p:cNvPr>
              <p:cNvSpPr/>
              <p:nvPr/>
            </p:nvSpPr>
            <p:spPr>
              <a:xfrm>
                <a:off x="648586" y="1468990"/>
                <a:ext cx="540532" cy="540532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B0F722DC-6B9F-1A42-B989-B71195FC4D06}"/>
                  </a:ext>
                </a:extLst>
              </p:cNvPr>
              <p:cNvSpPr txBox="1"/>
              <p:nvPr/>
            </p:nvSpPr>
            <p:spPr>
              <a:xfrm>
                <a:off x="550901" y="1505840"/>
                <a:ext cx="723816" cy="469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spc="-150" dirty="0">
                    <a:solidFill>
                      <a:schemeClr val="bg1"/>
                    </a:solidFill>
                    <a:latin typeface="+mn-lt"/>
                    <a:ea typeface="Roboto" panose="02000000000000000000" pitchFamily="2" charset="0"/>
                    <a:cs typeface="Arial" panose="020B0604020202020204" pitchFamily="34" charset="0"/>
                  </a:rPr>
                  <a:t>161</a:t>
                </a:r>
              </a:p>
            </p:txBody>
          </p:sp>
        </p:grpSp>
        <p:sp>
          <p:nvSpPr>
            <p:cNvPr id="67" name="Left-Right Arrow 66">
              <a:extLst>
                <a:ext uri="{FF2B5EF4-FFF2-40B4-BE49-F238E27FC236}">
                  <a16:creationId xmlns:a16="http://schemas.microsoft.com/office/drawing/2014/main" id="{943BFF49-0ECA-F046-9FFA-F5C466D1427F}"/>
                </a:ext>
              </a:extLst>
            </p:cNvPr>
            <p:cNvSpPr/>
            <p:nvPr/>
          </p:nvSpPr>
          <p:spPr>
            <a:xfrm>
              <a:off x="3770530" y="2741960"/>
              <a:ext cx="204652" cy="104763"/>
            </a:xfrm>
            <a:prstGeom prst="leftRightArrow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FC69330-211E-DD41-880B-E83EFD8F135B}"/>
              </a:ext>
            </a:extLst>
          </p:cNvPr>
          <p:cNvGrpSpPr/>
          <p:nvPr/>
        </p:nvGrpSpPr>
        <p:grpSpPr>
          <a:xfrm>
            <a:off x="2061226" y="1202745"/>
            <a:ext cx="1950855" cy="469114"/>
            <a:chOff x="2061226" y="3072419"/>
            <a:chExt cx="1950855" cy="469114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FE6F0E2-6953-354D-97A7-7B379215D64F}"/>
                </a:ext>
              </a:extLst>
            </p:cNvPr>
            <p:cNvSpPr txBox="1"/>
            <p:nvPr/>
          </p:nvSpPr>
          <p:spPr>
            <a:xfrm>
              <a:off x="2711932" y="3102947"/>
              <a:ext cx="1282244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AFGHANISTAN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200" b="1" dirty="0">
                  <a:solidFill>
                    <a:schemeClr val="accent6">
                      <a:lumMod val="75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</a:t>
              </a:r>
              <a:endParaRPr lang="en-US" sz="12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83658DE-82F9-8846-B9C9-969ED0EFCABD}"/>
                </a:ext>
              </a:extLst>
            </p:cNvPr>
            <p:cNvSpPr/>
            <p:nvPr/>
          </p:nvSpPr>
          <p:spPr>
            <a:xfrm>
              <a:off x="2155802" y="3072419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960DC1C-17B0-2A48-B8DC-FD0D6F4687AE}"/>
                </a:ext>
              </a:extLst>
            </p:cNvPr>
            <p:cNvSpPr txBox="1"/>
            <p:nvPr/>
          </p:nvSpPr>
          <p:spPr>
            <a:xfrm>
              <a:off x="2061226" y="3101550"/>
              <a:ext cx="6149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150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163</a:t>
              </a:r>
            </a:p>
          </p:txBody>
        </p:sp>
        <p:sp>
          <p:nvSpPr>
            <p:cNvPr id="73" name="Up Arrow 72">
              <a:extLst>
                <a:ext uri="{FF2B5EF4-FFF2-40B4-BE49-F238E27FC236}">
                  <a16:creationId xmlns:a16="http://schemas.microsoft.com/office/drawing/2014/main" id="{2D23AC13-0B05-944E-B6FA-908204E953D8}"/>
                </a:ext>
              </a:extLst>
            </p:cNvPr>
            <p:cNvSpPr/>
            <p:nvPr/>
          </p:nvSpPr>
          <p:spPr>
            <a:xfrm rot="10800000">
              <a:off x="3884762" y="3352254"/>
              <a:ext cx="127319" cy="153734"/>
            </a:xfrm>
            <a:prstGeom prst="upArrow">
              <a:avLst/>
            </a:prstGeom>
            <a:solidFill>
              <a:srgbClr val="DA2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217BD99-CD9F-3441-B7D9-1A2E883C31D9}"/>
              </a:ext>
            </a:extLst>
          </p:cNvPr>
          <p:cNvGrpSpPr/>
          <p:nvPr/>
        </p:nvGrpSpPr>
        <p:grpSpPr>
          <a:xfrm>
            <a:off x="2020882" y="1796512"/>
            <a:ext cx="1973294" cy="484087"/>
            <a:chOff x="2020882" y="1796512"/>
            <a:chExt cx="1973294" cy="484087"/>
          </a:xfrm>
        </p:grpSpPr>
        <p:sp>
          <p:nvSpPr>
            <p:cNvPr id="27" name="TextBox 26"/>
            <p:cNvSpPr txBox="1"/>
            <p:nvPr/>
          </p:nvSpPr>
          <p:spPr>
            <a:xfrm>
              <a:off x="2711931" y="1842013"/>
              <a:ext cx="1282245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SYRIA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200" b="1" dirty="0">
                  <a:solidFill>
                    <a:schemeClr val="accent3">
                      <a:lumMod val="5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1</a:t>
              </a:r>
              <a:endParaRPr lang="en-US" sz="1200" dirty="0">
                <a:solidFill>
                  <a:schemeClr val="accent6">
                    <a:lumMod val="10000"/>
                  </a:schemeClr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5661B3AF-D373-824C-B637-7D931D37C062}"/>
                </a:ext>
              </a:extLst>
            </p:cNvPr>
            <p:cNvSpPr/>
            <p:nvPr/>
          </p:nvSpPr>
          <p:spPr>
            <a:xfrm>
              <a:off x="2155802" y="1796512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61871C0D-FE3E-1347-8FDF-1A166A90A904}"/>
                </a:ext>
              </a:extLst>
            </p:cNvPr>
            <p:cNvSpPr txBox="1"/>
            <p:nvPr/>
          </p:nvSpPr>
          <p:spPr>
            <a:xfrm>
              <a:off x="2020882" y="1831039"/>
              <a:ext cx="7166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150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162</a:t>
              </a:r>
            </a:p>
          </p:txBody>
        </p:sp>
        <p:sp>
          <p:nvSpPr>
            <p:cNvPr id="74" name="Up Arrow 73">
              <a:extLst>
                <a:ext uri="{FF2B5EF4-FFF2-40B4-BE49-F238E27FC236}">
                  <a16:creationId xmlns:a16="http://schemas.microsoft.com/office/drawing/2014/main" id="{D3211278-B61D-FB4B-ABD6-81AB50DCF645}"/>
                </a:ext>
              </a:extLst>
            </p:cNvPr>
            <p:cNvSpPr/>
            <p:nvPr/>
          </p:nvSpPr>
          <p:spPr>
            <a:xfrm>
              <a:off x="3860658" y="2061306"/>
              <a:ext cx="127319" cy="153734"/>
            </a:xfrm>
            <a:prstGeom prst="upArrow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7" name="Google Shape;2296;p333">
            <a:extLst>
              <a:ext uri="{FF2B5EF4-FFF2-40B4-BE49-F238E27FC236}">
                <a16:creationId xmlns:a16="http://schemas.microsoft.com/office/drawing/2014/main" id="{8F74BDBC-E59A-BB42-B33A-E8A7FA13D42D}"/>
              </a:ext>
            </a:extLst>
          </p:cNvPr>
          <p:cNvSpPr txBox="1"/>
          <p:nvPr/>
        </p:nvSpPr>
        <p:spPr>
          <a:xfrm>
            <a:off x="167473" y="198573"/>
            <a:ext cx="371728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10 least peaceful countries</a:t>
            </a:r>
            <a:endParaRPr sz="2000" b="1" i="0" cap="none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1578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751B3509-1539-934A-9A57-89EF9524A2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975" t="-939" r="5873" b="79403"/>
          <a:stretch/>
        </p:blipFill>
        <p:spPr>
          <a:xfrm>
            <a:off x="0" y="2930292"/>
            <a:ext cx="9144000" cy="22088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D22F948-3418-9B43-B649-B222BCE98D71}"/>
              </a:ext>
            </a:extLst>
          </p:cNvPr>
          <p:cNvGrpSpPr/>
          <p:nvPr/>
        </p:nvGrpSpPr>
        <p:grpSpPr>
          <a:xfrm>
            <a:off x="4554994" y="1015241"/>
            <a:ext cx="1775627" cy="3871259"/>
            <a:chOff x="4554994" y="1015241"/>
            <a:chExt cx="1775627" cy="3871259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8674C01A-529D-734F-A98F-3D89B5A86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357722" y="1015241"/>
              <a:ext cx="379503" cy="2988586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48E58900-0825-914D-903B-DE89A900F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002860" y="1482352"/>
              <a:ext cx="253112" cy="3106375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FCE5708A-9309-4643-A0CB-54F5DF765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5329772" y="2598845"/>
              <a:ext cx="1000849" cy="2287655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C678A7ED-524B-624F-8825-EE9E73564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4554994" y="2597936"/>
              <a:ext cx="482766" cy="1563242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960A0295-BE94-3441-B063-EFB1C2E93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4757788" y="2047548"/>
              <a:ext cx="411545" cy="240067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E83C774-5E12-4644-8613-7E0DDF9BFBDF}"/>
              </a:ext>
            </a:extLst>
          </p:cNvPr>
          <p:cNvGrpSpPr/>
          <p:nvPr/>
        </p:nvGrpSpPr>
        <p:grpSpPr>
          <a:xfrm>
            <a:off x="3092087" y="861384"/>
            <a:ext cx="4703881" cy="2127066"/>
            <a:chOff x="3092087" y="861384"/>
            <a:chExt cx="4703881" cy="212706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7346542-11FC-F149-837E-1CC2F13373C6}"/>
                </a:ext>
              </a:extLst>
            </p:cNvPr>
            <p:cNvGrpSpPr/>
            <p:nvPr/>
          </p:nvGrpSpPr>
          <p:grpSpPr>
            <a:xfrm>
              <a:off x="6112186" y="2181525"/>
              <a:ext cx="1683782" cy="542681"/>
              <a:chOff x="6072740" y="2181525"/>
              <a:chExt cx="1683782" cy="542681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6480449" y="2515128"/>
                <a:ext cx="1276073" cy="209078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t" anchorCtr="0">
                <a:noAutofit/>
              </a:bodyPr>
              <a:lstStyle/>
              <a:p>
                <a:r>
                  <a:rPr lang="en-US" sz="1200" b="1" dirty="0">
                    <a:solidFill>
                      <a:schemeClr val="accent4">
                        <a:lumMod val="75000"/>
                      </a:schemeClr>
                    </a:solidFill>
                  </a:rPr>
                  <a:t>Rose 24 places</a:t>
                </a:r>
              </a:p>
            </p:txBody>
          </p:sp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E1D01FE3-0E24-7148-9390-D92A644725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6072740" y="2181525"/>
                <a:ext cx="1362856" cy="360000"/>
              </a:xfrm>
              <a:prstGeom prst="rect">
                <a:avLst/>
              </a:prstGeom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7985ADF-79E0-DE4E-B33E-051977FE544B}"/>
                </a:ext>
              </a:extLst>
            </p:cNvPr>
            <p:cNvGrpSpPr/>
            <p:nvPr/>
          </p:nvGrpSpPr>
          <p:grpSpPr>
            <a:xfrm>
              <a:off x="5786295" y="861384"/>
              <a:ext cx="1674801" cy="557439"/>
              <a:chOff x="5786295" y="861384"/>
              <a:chExt cx="1674801" cy="557439"/>
            </a:xfrm>
          </p:grpSpPr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C24D4118-21DB-FB43-8D83-9400B19CC2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p:blipFill>
            <p:spPr>
              <a:xfrm>
                <a:off x="5786295" y="861384"/>
                <a:ext cx="1465715" cy="360000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CF10FE-4689-E848-9DDC-50DD79DB9C2A}"/>
                  </a:ext>
                </a:extLst>
              </p:cNvPr>
              <p:cNvSpPr txBox="1"/>
              <p:nvPr/>
            </p:nvSpPr>
            <p:spPr>
              <a:xfrm>
                <a:off x="6185023" y="1209745"/>
                <a:ext cx="1276073" cy="209078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t" anchorCtr="0">
                <a:noAutofit/>
              </a:bodyPr>
              <a:lstStyle/>
              <a:p>
                <a:r>
                  <a:rPr lang="en-US" sz="1200" b="1" dirty="0">
                    <a:solidFill>
                      <a:schemeClr val="accent4">
                        <a:lumMod val="75000"/>
                      </a:schemeClr>
                    </a:solidFill>
                  </a:rPr>
                  <a:t>Rose 2 places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F7EFAAC-111E-2E43-B136-5DA605D7A3C2}"/>
                </a:ext>
              </a:extLst>
            </p:cNvPr>
            <p:cNvGrpSpPr/>
            <p:nvPr/>
          </p:nvGrpSpPr>
          <p:grpSpPr>
            <a:xfrm>
              <a:off x="3540872" y="1065533"/>
              <a:ext cx="1674986" cy="553284"/>
              <a:chOff x="3540872" y="1065533"/>
              <a:chExt cx="1674986" cy="553284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4AA5727F-2350-6647-A937-CACD0017E0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p:blipFill>
            <p:spPr>
              <a:xfrm>
                <a:off x="3540872" y="1065533"/>
                <a:ext cx="1388572" cy="360000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C1FD368-C1E7-0C48-B52D-26A5A3C25855}"/>
                  </a:ext>
                </a:extLst>
              </p:cNvPr>
              <p:cNvSpPr txBox="1"/>
              <p:nvPr/>
            </p:nvSpPr>
            <p:spPr>
              <a:xfrm>
                <a:off x="3939785" y="1409739"/>
                <a:ext cx="1276073" cy="209078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t" anchorCtr="0">
                <a:noAutofit/>
              </a:bodyPr>
              <a:lstStyle/>
              <a:p>
                <a:r>
                  <a:rPr lang="en-US" sz="1200" b="1" dirty="0">
                    <a:solidFill>
                      <a:schemeClr val="accent4">
                        <a:lumMod val="75000"/>
                      </a:schemeClr>
                    </a:solidFill>
                  </a:rPr>
                  <a:t>Rose 3 places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1B5C5EC-0DA6-EB49-8009-C4C5644B21B6}"/>
                </a:ext>
              </a:extLst>
            </p:cNvPr>
            <p:cNvGrpSpPr/>
            <p:nvPr/>
          </p:nvGrpSpPr>
          <p:grpSpPr>
            <a:xfrm>
              <a:off x="3252439" y="1660985"/>
              <a:ext cx="1505349" cy="562674"/>
              <a:chOff x="3252439" y="1670411"/>
              <a:chExt cx="1505349" cy="562674"/>
            </a:xfrm>
          </p:grpSpPr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B0EC0932-0059-D042-886A-FD27A95C47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p:blipFill>
            <p:spPr>
              <a:xfrm>
                <a:off x="3252439" y="1670411"/>
                <a:ext cx="1465714" cy="360000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B738983-0D65-8E4B-9A55-F505640BFBB0}"/>
                  </a:ext>
                </a:extLst>
              </p:cNvPr>
              <p:cNvSpPr txBox="1"/>
              <p:nvPr/>
            </p:nvSpPr>
            <p:spPr>
              <a:xfrm>
                <a:off x="3646471" y="2016629"/>
                <a:ext cx="1111317" cy="216456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t" anchorCtr="0">
                <a:noAutofit/>
              </a:bodyPr>
              <a:lstStyle/>
              <a:p>
                <a:r>
                  <a:rPr lang="en-US" sz="1200" b="1" dirty="0">
                    <a:solidFill>
                      <a:schemeClr val="accent4">
                        <a:lumMod val="75000"/>
                      </a:schemeClr>
                    </a:solidFill>
                  </a:rPr>
                  <a:t>Rose 7 places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FB05E1F-924B-7D4E-B4BB-ADC8C0E31453}"/>
                </a:ext>
              </a:extLst>
            </p:cNvPr>
            <p:cNvGrpSpPr/>
            <p:nvPr/>
          </p:nvGrpSpPr>
          <p:grpSpPr>
            <a:xfrm>
              <a:off x="3092087" y="2338953"/>
              <a:ext cx="1500597" cy="649497"/>
              <a:chOff x="3092087" y="2338953"/>
              <a:chExt cx="1500597" cy="649497"/>
            </a:xfrm>
          </p:grpSpPr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57809212-1DE0-0243-A69C-6D60CFED63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p:blipFill>
            <p:spPr>
              <a:xfrm>
                <a:off x="3092087" y="2338953"/>
                <a:ext cx="1372234" cy="432000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5950CFA-2047-0D41-9DDA-3FFB7A861A90}"/>
                  </a:ext>
                </a:extLst>
              </p:cNvPr>
              <p:cNvSpPr txBox="1"/>
              <p:nvPr/>
            </p:nvSpPr>
            <p:spPr>
              <a:xfrm>
                <a:off x="3481367" y="2771994"/>
                <a:ext cx="1111317" cy="216456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t" anchorCtr="0">
                <a:noAutofit/>
              </a:bodyPr>
              <a:lstStyle/>
              <a:p>
                <a:r>
                  <a:rPr lang="en-US" sz="1200" b="1" dirty="0">
                    <a:solidFill>
                      <a:schemeClr val="accent4">
                        <a:lumMod val="75000"/>
                      </a:schemeClr>
                    </a:solidFill>
                  </a:rPr>
                  <a:t>Rose 23 places</a:t>
                </a:r>
              </a:p>
            </p:txBody>
          </p:sp>
        </p:grpSp>
      </p:grpSp>
      <p:sp>
        <p:nvSpPr>
          <p:cNvPr id="26" name="Google Shape;2296;p333">
            <a:extLst>
              <a:ext uri="{FF2B5EF4-FFF2-40B4-BE49-F238E27FC236}">
                <a16:creationId xmlns:a16="http://schemas.microsoft.com/office/drawing/2014/main" id="{198A0BDC-B69C-3648-ADA1-7D2C5BD98C47}"/>
              </a:ext>
            </a:extLst>
          </p:cNvPr>
          <p:cNvSpPr txBox="1"/>
          <p:nvPr/>
        </p:nvSpPr>
        <p:spPr>
          <a:xfrm>
            <a:off x="167474" y="198573"/>
            <a:ext cx="3270670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5 most improved countries</a:t>
            </a:r>
            <a:endParaRPr sz="2000" b="1" i="0" cap="none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1613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3A35C67C-D499-4E4F-A0D9-EA033EFD5E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57111"/>
          <a:stretch/>
        </p:blipFill>
        <p:spPr>
          <a:xfrm>
            <a:off x="80771" y="2916936"/>
            <a:ext cx="8962645" cy="2226564"/>
          </a:xfrm>
          <a:prstGeom prst="rect">
            <a:avLst/>
          </a:prstGeom>
        </p:spPr>
      </p:pic>
      <p:sp>
        <p:nvSpPr>
          <p:cNvPr id="26" name="Google Shape;2296;p333">
            <a:extLst>
              <a:ext uri="{FF2B5EF4-FFF2-40B4-BE49-F238E27FC236}">
                <a16:creationId xmlns:a16="http://schemas.microsoft.com/office/drawing/2014/main" id="{198A0BDC-B69C-3648-ADA1-7D2C5BD98C47}"/>
              </a:ext>
            </a:extLst>
          </p:cNvPr>
          <p:cNvSpPr txBox="1"/>
          <p:nvPr/>
        </p:nvSpPr>
        <p:spPr>
          <a:xfrm>
            <a:off x="167474" y="198573"/>
            <a:ext cx="4093630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5 most deteriorated countries</a:t>
            </a:r>
            <a:endParaRPr sz="2000" b="1" i="0" cap="none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D5821C99-86B9-4542-B88C-2C5401CE53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34232" b="2201"/>
          <a:stretch/>
        </p:blipFill>
        <p:spPr>
          <a:xfrm>
            <a:off x="80770" y="1714442"/>
            <a:ext cx="8962645" cy="3300085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EEC9B756-8DA7-184C-9177-EFF8976EAE4B}"/>
              </a:ext>
            </a:extLst>
          </p:cNvPr>
          <p:cNvGrpSpPr/>
          <p:nvPr/>
        </p:nvGrpSpPr>
        <p:grpSpPr>
          <a:xfrm>
            <a:off x="137921" y="1060704"/>
            <a:ext cx="8962645" cy="2112264"/>
            <a:chOff x="80771" y="1014984"/>
            <a:chExt cx="8962645" cy="2112264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31086D70-9EB3-FC44-8D51-60A7858286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 t="25230" b="34082"/>
            <a:stretch/>
          </p:blipFill>
          <p:spPr>
            <a:xfrm>
              <a:off x="80771" y="1014984"/>
              <a:ext cx="8962645" cy="2112264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2EF521D-E756-CB46-9357-8879C160C3C6}"/>
                </a:ext>
              </a:extLst>
            </p:cNvPr>
            <p:cNvSpPr txBox="1"/>
            <p:nvPr/>
          </p:nvSpPr>
          <p:spPr>
            <a:xfrm>
              <a:off x="1813836" y="1635160"/>
              <a:ext cx="1276073" cy="209078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noAutofit/>
            </a:bodyPr>
            <a:lstStyle/>
            <a:p>
              <a:r>
                <a:rPr lang="en-US" sz="1200" b="1" dirty="0">
                  <a:solidFill>
                    <a:schemeClr val="accent4">
                      <a:lumMod val="75000"/>
                    </a:schemeClr>
                  </a:solidFill>
                </a:rPr>
                <a:t>Fell 54 places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19389F0-7447-5E43-8833-EC152322C4F8}"/>
                </a:ext>
              </a:extLst>
            </p:cNvPr>
            <p:cNvSpPr txBox="1"/>
            <p:nvPr/>
          </p:nvSpPr>
          <p:spPr>
            <a:xfrm>
              <a:off x="2892828" y="2396962"/>
              <a:ext cx="1276073" cy="209078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noAutofit/>
            </a:bodyPr>
            <a:lstStyle/>
            <a:p>
              <a:r>
                <a:rPr lang="en-US" sz="1200" b="1" dirty="0">
                  <a:solidFill>
                    <a:schemeClr val="accent4">
                      <a:lumMod val="75000"/>
                    </a:schemeClr>
                  </a:solidFill>
                </a:rPr>
                <a:t>Fell 10 places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162790E-C352-4447-BBDA-4AFEEEB30181}"/>
                </a:ext>
              </a:extLst>
            </p:cNvPr>
            <p:cNvSpPr txBox="1"/>
            <p:nvPr/>
          </p:nvSpPr>
          <p:spPr>
            <a:xfrm>
              <a:off x="4526756" y="1520037"/>
              <a:ext cx="1276073" cy="209078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noAutofit/>
            </a:bodyPr>
            <a:lstStyle/>
            <a:p>
              <a:r>
                <a:rPr lang="en-US" sz="1200" b="1" dirty="0">
                  <a:solidFill>
                    <a:schemeClr val="accent4">
                      <a:lumMod val="75000"/>
                    </a:schemeClr>
                  </a:solidFill>
                </a:rPr>
                <a:t>Fell 26 places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84A031A-BD69-A04F-86E1-3235E11EA1B4}"/>
                </a:ext>
              </a:extLst>
            </p:cNvPr>
            <p:cNvSpPr txBox="1"/>
            <p:nvPr/>
          </p:nvSpPr>
          <p:spPr>
            <a:xfrm>
              <a:off x="5576067" y="2112148"/>
              <a:ext cx="1276073" cy="209078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noAutofit/>
            </a:bodyPr>
            <a:lstStyle/>
            <a:p>
              <a:r>
                <a:rPr lang="en-US" sz="1200" b="1" dirty="0">
                  <a:solidFill>
                    <a:schemeClr val="accent4">
                      <a:lumMod val="75000"/>
                    </a:schemeClr>
                  </a:solidFill>
                </a:rPr>
                <a:t>Fell 6 places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4CD2745-ACD8-FA4E-8047-BC74FCC88C4A}"/>
                </a:ext>
              </a:extLst>
            </p:cNvPr>
            <p:cNvSpPr txBox="1"/>
            <p:nvPr/>
          </p:nvSpPr>
          <p:spPr>
            <a:xfrm>
              <a:off x="6423011" y="2719250"/>
              <a:ext cx="1276073" cy="209078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noAutofit/>
            </a:bodyPr>
            <a:lstStyle/>
            <a:p>
              <a:r>
                <a:rPr lang="en-US" sz="1200" b="1" dirty="0">
                  <a:solidFill>
                    <a:schemeClr val="accent4">
                      <a:lumMod val="75000"/>
                    </a:schemeClr>
                  </a:solidFill>
                </a:rPr>
                <a:t>Fell 9 places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10474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94"/>
          <p:cNvSpPr txBox="1"/>
          <p:nvPr/>
        </p:nvSpPr>
        <p:spPr>
          <a:xfrm>
            <a:off x="431800" y="1523408"/>
            <a:ext cx="3234267" cy="12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7000" b="1" spc="-300" dirty="0">
                <a:solidFill>
                  <a:schemeClr val="bg1"/>
                </a:solidFill>
                <a:latin typeface="+mj-lt"/>
                <a:ea typeface="Muli Black"/>
                <a:cs typeface="Muli Black"/>
                <a:sym typeface="Muli Black"/>
              </a:rPr>
              <a:t>Trends &amp; Peace</a:t>
            </a:r>
            <a:endParaRPr sz="7000" b="1" spc="-300" dirty="0">
              <a:solidFill>
                <a:schemeClr val="bg1"/>
              </a:solidFill>
              <a:latin typeface="+mj-lt"/>
              <a:ea typeface="Muli Black"/>
              <a:cs typeface="Muli Black"/>
              <a:sym typeface="Muli Black"/>
            </a:endParaRPr>
          </a:p>
        </p:txBody>
      </p:sp>
      <p:sp>
        <p:nvSpPr>
          <p:cNvPr id="6" name="Google Shape;785;p94">
            <a:extLst>
              <a:ext uri="{FF2B5EF4-FFF2-40B4-BE49-F238E27FC236}">
                <a16:creationId xmlns:a16="http://schemas.microsoft.com/office/drawing/2014/main" id="{D0AC91DF-56BB-2B47-92DB-BCB2579BF314}"/>
              </a:ext>
            </a:extLst>
          </p:cNvPr>
          <p:cNvSpPr txBox="1"/>
          <p:nvPr/>
        </p:nvSpPr>
        <p:spPr>
          <a:xfrm>
            <a:off x="431800" y="1001596"/>
            <a:ext cx="639916" cy="3244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3600" b="1" spc="-150" dirty="0">
                <a:solidFill>
                  <a:schemeClr val="bg1"/>
                </a:solidFill>
                <a:latin typeface="+mj-lt"/>
                <a:ea typeface="Muli Black"/>
                <a:cs typeface="Muli Black"/>
                <a:sym typeface="Muli Black"/>
              </a:rPr>
              <a:t>02.</a:t>
            </a:r>
            <a:endParaRPr sz="3600" b="1" spc="-150" dirty="0">
              <a:solidFill>
                <a:schemeClr val="bg1"/>
              </a:solidFill>
              <a:latin typeface="+mj-lt"/>
              <a:ea typeface="Muli Black"/>
              <a:cs typeface="Muli Black"/>
              <a:sym typeface="Muli Black"/>
            </a:endParaRPr>
          </a:p>
        </p:txBody>
      </p:sp>
    </p:spTree>
    <p:extLst>
      <p:ext uri="{BB962C8B-B14F-4D97-AF65-F5344CB8AC3E}">
        <p14:creationId xmlns:p14="http://schemas.microsoft.com/office/powerpoint/2010/main" val="420601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296;p333">
            <a:extLst>
              <a:ext uri="{FF2B5EF4-FFF2-40B4-BE49-F238E27FC236}">
                <a16:creationId xmlns:a16="http://schemas.microsoft.com/office/drawing/2014/main" id="{8DB69469-2B1F-C449-B7BB-2E21CEBA9A18}"/>
              </a:ext>
            </a:extLst>
          </p:cNvPr>
          <p:cNvSpPr txBox="1"/>
          <p:nvPr/>
        </p:nvSpPr>
        <p:spPr>
          <a:xfrm>
            <a:off x="167474" y="198573"/>
            <a:ext cx="7402168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+mj-lt"/>
              </a:rPr>
              <a:t>Peace in the last decade</a:t>
            </a:r>
            <a:endParaRPr sz="2000" b="1" i="0" cap="none" dirty="0">
              <a:solidFill>
                <a:schemeClr val="dk1"/>
              </a:solidFill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660B0E-3D74-5D4E-8C4C-42158BF2EA75}"/>
              </a:ext>
            </a:extLst>
          </p:cNvPr>
          <p:cNvGrpSpPr/>
          <p:nvPr/>
        </p:nvGrpSpPr>
        <p:grpSpPr>
          <a:xfrm>
            <a:off x="297911" y="1126669"/>
            <a:ext cx="8615376" cy="3213389"/>
            <a:chOff x="297911" y="1183819"/>
            <a:chExt cx="8615376" cy="321338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10A6B26-DF35-6E49-BABA-FFE346BACB15}"/>
                </a:ext>
              </a:extLst>
            </p:cNvPr>
            <p:cNvGrpSpPr/>
            <p:nvPr/>
          </p:nvGrpSpPr>
          <p:grpSpPr>
            <a:xfrm>
              <a:off x="297911" y="1183819"/>
              <a:ext cx="4300050" cy="3213389"/>
              <a:chOff x="297911" y="1183819"/>
              <a:chExt cx="4300050" cy="3213389"/>
            </a:xfrm>
          </p:grpSpPr>
          <p:sp>
            <p:nvSpPr>
              <p:cNvPr id="14" name="Google Shape;2296;p333">
                <a:extLst>
                  <a:ext uri="{FF2B5EF4-FFF2-40B4-BE49-F238E27FC236}">
                    <a16:creationId xmlns:a16="http://schemas.microsoft.com/office/drawing/2014/main" id="{EBC87282-4B84-2543-BC3A-EFF5B47BD9C0}"/>
                  </a:ext>
                </a:extLst>
              </p:cNvPr>
              <p:cNvSpPr txBox="1"/>
              <p:nvPr/>
            </p:nvSpPr>
            <p:spPr>
              <a:xfrm>
                <a:off x="826168" y="1183819"/>
                <a:ext cx="3771793" cy="2577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700"/>
                  <a:buFont typeface="Arial"/>
                  <a:buNone/>
                </a:pPr>
                <a:r>
                  <a:rPr lang="en-AU" b="1" dirty="0">
                    <a:solidFill>
                      <a:schemeClr val="dk1"/>
                    </a:solidFill>
                    <a:latin typeface="+mj-lt"/>
                    <a:cs typeface="Arial Black" panose="020B0604020202020204" pitchFamily="34" charset="0"/>
                  </a:rPr>
                  <a:t>OVERALL SCORE TREND</a:t>
                </a:r>
                <a:endParaRPr lang="en-AU" b="1" cap="none" dirty="0">
                  <a:solidFill>
                    <a:schemeClr val="dk1"/>
                  </a:solidFill>
                  <a:latin typeface="+mj-lt"/>
                  <a:cs typeface="Arial Black" panose="020B0604020202020204" pitchFamily="34" charset="0"/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D4418F4-20BF-E840-A688-A281A7DBB5C3}"/>
                  </a:ext>
                </a:extLst>
              </p:cNvPr>
              <p:cNvGrpSpPr/>
              <p:nvPr/>
            </p:nvGrpSpPr>
            <p:grpSpPr>
              <a:xfrm>
                <a:off x="297911" y="1796117"/>
                <a:ext cx="4185963" cy="2601091"/>
                <a:chOff x="297911" y="1796117"/>
                <a:chExt cx="4185963" cy="2601091"/>
              </a:xfrm>
            </p:grpSpPr>
            <p:sp>
              <p:nvSpPr>
                <p:cNvPr id="12" name="Google Shape;2344;p335">
                  <a:extLst>
                    <a:ext uri="{FF2B5EF4-FFF2-40B4-BE49-F238E27FC236}">
                      <a16:creationId xmlns:a16="http://schemas.microsoft.com/office/drawing/2014/main" id="{1A5C480A-EABD-1E4D-87C9-1816496C7A75}"/>
                    </a:ext>
                  </a:extLst>
                </p:cNvPr>
                <p:cNvSpPr txBox="1"/>
                <p:nvPr/>
              </p:nvSpPr>
              <p:spPr>
                <a:xfrm>
                  <a:off x="431800" y="4184733"/>
                  <a:ext cx="851200" cy="2124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lvl="2">
                    <a:lnSpc>
                      <a:spcPct val="90000"/>
                    </a:lnSpc>
                    <a:buClr>
                      <a:schemeClr val="accent4"/>
                    </a:buClr>
                    <a:buSzPts val="1100"/>
                  </a:pPr>
                  <a:r>
                    <a:rPr lang="en-AU" sz="1000" dirty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rPr>
                    <a:t>Source: IEP</a:t>
                  </a:r>
                  <a:endParaRPr sz="1000" i="0" u="none" strike="noStrike" cap="none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  <p:pic>
              <p:nvPicPr>
                <p:cNvPr id="10" name="Graphic 9">
                  <a:extLst>
                    <a:ext uri="{FF2B5EF4-FFF2-40B4-BE49-F238E27FC236}">
                      <a16:creationId xmlns:a16="http://schemas.microsoft.com/office/drawing/2014/main" id="{C56437C6-72EA-FA4B-AFF5-4BD04801E9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rcRect t="17043" b="48747"/>
                <a:stretch/>
              </p:blipFill>
              <p:spPr>
                <a:xfrm>
                  <a:off x="297911" y="1796117"/>
                  <a:ext cx="4185963" cy="227527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D1E585C-E056-CF4E-BCA7-8ABCE001AF92}"/>
                </a:ext>
              </a:extLst>
            </p:cNvPr>
            <p:cNvGrpSpPr/>
            <p:nvPr/>
          </p:nvGrpSpPr>
          <p:grpSpPr>
            <a:xfrm>
              <a:off x="4669385" y="1183819"/>
              <a:ext cx="4243902" cy="2887577"/>
              <a:chOff x="4669385" y="1183819"/>
              <a:chExt cx="4243902" cy="2887577"/>
            </a:xfrm>
          </p:grpSpPr>
          <p:sp>
            <p:nvSpPr>
              <p:cNvPr id="15" name="Google Shape;2296;p333">
                <a:extLst>
                  <a:ext uri="{FF2B5EF4-FFF2-40B4-BE49-F238E27FC236}">
                    <a16:creationId xmlns:a16="http://schemas.microsoft.com/office/drawing/2014/main" id="{A373C93C-5172-5141-AC58-A1E8BC4DE462}"/>
                  </a:ext>
                </a:extLst>
              </p:cNvPr>
              <p:cNvSpPr txBox="1"/>
              <p:nvPr/>
            </p:nvSpPr>
            <p:spPr>
              <a:xfrm>
                <a:off x="5325979" y="1183819"/>
                <a:ext cx="3587308" cy="2577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700"/>
                  <a:buFont typeface="Arial"/>
                  <a:buNone/>
                </a:pPr>
                <a:r>
                  <a:rPr lang="en-AU" b="1" dirty="0">
                    <a:solidFill>
                      <a:schemeClr val="dk1"/>
                    </a:solidFill>
                    <a:latin typeface="+mj-lt"/>
                    <a:cs typeface="Arial Black" panose="020B0604020202020204" pitchFamily="34" charset="0"/>
                  </a:rPr>
                  <a:t>YOY% CHANGE</a:t>
                </a:r>
                <a:endParaRPr lang="en-AU" b="1" cap="none" dirty="0">
                  <a:solidFill>
                    <a:schemeClr val="dk1"/>
                  </a:solidFill>
                  <a:latin typeface="+mj-lt"/>
                  <a:cs typeface="Arial Black" panose="020B0604020202020204" pitchFamily="34" charset="0"/>
                </a:endParaRPr>
              </a:p>
            </p:txBody>
          </p:sp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104816A1-53FF-C148-B78A-BC78ABA308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 t="54055" b="6404"/>
              <a:stretch/>
            </p:blipFill>
            <p:spPr>
              <a:xfrm>
                <a:off x="4669385" y="1441535"/>
                <a:ext cx="4185963" cy="2629861"/>
              </a:xfrm>
              <a:prstGeom prst="rect">
                <a:avLst/>
              </a:prstGeom>
            </p:spPr>
          </p:pic>
        </p:grpSp>
      </p:grpSp>
      <p:sp>
        <p:nvSpPr>
          <p:cNvPr id="17" name="Google Shape;2344;p335">
            <a:extLst>
              <a:ext uri="{FF2B5EF4-FFF2-40B4-BE49-F238E27FC236}">
                <a16:creationId xmlns:a16="http://schemas.microsoft.com/office/drawing/2014/main" id="{9EC8D497-DF0F-D246-94E3-694412FD93A9}"/>
              </a:ext>
            </a:extLst>
          </p:cNvPr>
          <p:cNvSpPr txBox="1"/>
          <p:nvPr/>
        </p:nvSpPr>
        <p:spPr>
          <a:xfrm>
            <a:off x="179389" y="507626"/>
            <a:ext cx="5458086" cy="20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2">
              <a:lnSpc>
                <a:spcPct val="90000"/>
              </a:lnSpc>
              <a:buClr>
                <a:schemeClr val="accent4"/>
              </a:buClr>
              <a:buSzPts val="1100"/>
            </a:pPr>
            <a:r>
              <a:rPr lang="en-AU" sz="1200" dirty="0">
                <a:solidFill>
                  <a:schemeClr val="accent6">
                    <a:lumMod val="75000"/>
                  </a:schemeClr>
                </a:solidFill>
              </a:rPr>
              <a:t>Peacefulness has declined year on year for eight of the last eleven years.</a:t>
            </a:r>
            <a:endParaRPr sz="1200" i="0" u="none" strike="noStrike" cap="none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90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3A8E4BD-7ADC-9345-9B35-DDDDAF172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65" y="1322432"/>
            <a:ext cx="6038869" cy="1779086"/>
          </a:xfrm>
          <a:prstGeom prst="rect">
            <a:avLst/>
          </a:prstGeom>
        </p:spPr>
      </p:pic>
      <p:sp>
        <p:nvSpPr>
          <p:cNvPr id="10" name="Google Shape;2344;p335"/>
          <p:cNvSpPr txBox="1"/>
          <p:nvPr/>
        </p:nvSpPr>
        <p:spPr>
          <a:xfrm>
            <a:off x="5100491" y="1782495"/>
            <a:ext cx="1274885" cy="632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2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countries became less peaceful</a:t>
            </a:r>
            <a:endParaRPr b="1" i="0" u="none" strike="noStrike" cap="non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Google Shape;2344;p335">
            <a:extLst>
              <a:ext uri="{FF2B5EF4-FFF2-40B4-BE49-F238E27FC236}">
                <a16:creationId xmlns:a16="http://schemas.microsoft.com/office/drawing/2014/main" id="{6FE38F3F-22E3-D449-9AEA-8F6C8BB32458}"/>
              </a:ext>
            </a:extLst>
          </p:cNvPr>
          <p:cNvSpPr txBox="1"/>
          <p:nvPr/>
        </p:nvSpPr>
        <p:spPr>
          <a:xfrm>
            <a:off x="3972234" y="1718302"/>
            <a:ext cx="1098762" cy="838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2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-US" sz="6600" b="1" spc="-300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81</a:t>
            </a:r>
            <a:endParaRPr sz="6600" b="1" u="none" strike="noStrike" cap="none" spc="-300" dirty="0">
              <a:solidFill>
                <a:schemeClr val="tx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7" name="Google Shape;2344;p335">
            <a:extLst>
              <a:ext uri="{FF2B5EF4-FFF2-40B4-BE49-F238E27FC236}">
                <a16:creationId xmlns:a16="http://schemas.microsoft.com/office/drawing/2014/main" id="{56ACF071-4AE9-F14F-B372-2C9CC821D0D8}"/>
              </a:ext>
            </a:extLst>
          </p:cNvPr>
          <p:cNvSpPr txBox="1"/>
          <p:nvPr/>
        </p:nvSpPr>
        <p:spPr>
          <a:xfrm>
            <a:off x="5100491" y="3025485"/>
            <a:ext cx="1274885" cy="632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2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countries became more peaceful</a:t>
            </a:r>
            <a:endParaRPr b="1" i="0" u="none" strike="noStrike" cap="none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F3719E-AB9C-3F4F-9171-EE20F8E8789F}"/>
              </a:ext>
            </a:extLst>
          </p:cNvPr>
          <p:cNvGrpSpPr/>
          <p:nvPr/>
        </p:nvGrpSpPr>
        <p:grpSpPr>
          <a:xfrm>
            <a:off x="6434242" y="1951358"/>
            <a:ext cx="2437750" cy="1598087"/>
            <a:chOff x="6512898" y="2170814"/>
            <a:chExt cx="2437750" cy="159808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3AEB632-3EFE-184C-9D2E-05A10620EDED}"/>
                </a:ext>
              </a:extLst>
            </p:cNvPr>
            <p:cNvSpPr/>
            <p:nvPr/>
          </p:nvSpPr>
          <p:spPr>
            <a:xfrm>
              <a:off x="6804213" y="2170814"/>
              <a:ext cx="2146435" cy="159808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981348" y="2276959"/>
              <a:ext cx="1861165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 b="1" dirty="0">
                  <a:solidFill>
                    <a:schemeClr val="bg1"/>
                  </a:solidFill>
                </a:rPr>
                <a:t>Peace declined</a:t>
              </a:r>
            </a:p>
            <a:p>
              <a:pPr>
                <a:lnSpc>
                  <a:spcPct val="90000"/>
                </a:lnSpc>
              </a:pPr>
              <a:r>
                <a:rPr lang="en-US" sz="3600" b="1" dirty="0">
                  <a:solidFill>
                    <a:schemeClr val="bg1"/>
                  </a:solidFill>
                </a:rPr>
                <a:t>3.78%</a:t>
              </a:r>
              <a:endParaRPr lang="en-US" sz="900" b="1" dirty="0">
                <a:solidFill>
                  <a:schemeClr val="bg1"/>
                </a:solidFill>
              </a:endParaRPr>
            </a:p>
            <a:p>
              <a:pPr>
                <a:lnSpc>
                  <a:spcPct val="90000"/>
                </a:lnSpc>
              </a:pPr>
              <a:r>
                <a:rPr lang="en-US" sz="1800" b="1" dirty="0">
                  <a:solidFill>
                    <a:schemeClr val="bg1"/>
                  </a:solidFill>
                </a:rPr>
                <a:t>Over the last decade</a:t>
              </a:r>
            </a:p>
          </p:txBody>
        </p:sp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E8433F47-2261-D248-8DBD-CB960B3AF316}"/>
                </a:ext>
              </a:extLst>
            </p:cNvPr>
            <p:cNvSpPr/>
            <p:nvPr/>
          </p:nvSpPr>
          <p:spPr>
            <a:xfrm rot="16200000">
              <a:off x="6428052" y="2719127"/>
              <a:ext cx="463054" cy="293361"/>
            </a:xfrm>
            <a:prstGeom prst="triangle">
              <a:avLst>
                <a:gd name="adj" fmla="val 5180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Google Shape;2296;p333">
            <a:extLst>
              <a:ext uri="{FF2B5EF4-FFF2-40B4-BE49-F238E27FC236}">
                <a16:creationId xmlns:a16="http://schemas.microsoft.com/office/drawing/2014/main" id="{CD969501-7E97-D849-AA69-D3AAAA2E797D}"/>
              </a:ext>
            </a:extLst>
          </p:cNvPr>
          <p:cNvSpPr txBox="1"/>
          <p:nvPr/>
        </p:nvSpPr>
        <p:spPr>
          <a:xfrm>
            <a:off x="167474" y="198573"/>
            <a:ext cx="7402168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+mj-lt"/>
              </a:rPr>
              <a:t>Changes in peace, 2008-2019</a:t>
            </a:r>
            <a:endParaRPr sz="2000" b="1" i="0" cap="none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14" name="Google Shape;2344;p335">
            <a:extLst>
              <a:ext uri="{FF2B5EF4-FFF2-40B4-BE49-F238E27FC236}">
                <a16:creationId xmlns:a16="http://schemas.microsoft.com/office/drawing/2014/main" id="{EC8EDE07-B654-2A40-99F1-73F796D3358A}"/>
              </a:ext>
            </a:extLst>
          </p:cNvPr>
          <p:cNvSpPr txBox="1"/>
          <p:nvPr/>
        </p:nvSpPr>
        <p:spPr>
          <a:xfrm>
            <a:off x="3972234" y="2952931"/>
            <a:ext cx="1098762" cy="838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2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-US" sz="6600" b="1" spc="-300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81</a:t>
            </a:r>
            <a:endParaRPr sz="6600" b="1" u="none" strike="noStrike" cap="none" spc="-300" dirty="0">
              <a:solidFill>
                <a:schemeClr val="tx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733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58CE9340-86A5-C54B-A0A3-83342115279D}"/>
              </a:ext>
            </a:extLst>
          </p:cNvPr>
          <p:cNvGrpSpPr/>
          <p:nvPr/>
        </p:nvGrpSpPr>
        <p:grpSpPr>
          <a:xfrm>
            <a:off x="4773360" y="979716"/>
            <a:ext cx="4067377" cy="1576021"/>
            <a:chOff x="4679546" y="1379471"/>
            <a:chExt cx="4067377" cy="157602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856F0D1-6CA5-9B42-9DD2-38AB2507FC64}"/>
                </a:ext>
              </a:extLst>
            </p:cNvPr>
            <p:cNvSpPr/>
            <p:nvPr/>
          </p:nvSpPr>
          <p:spPr>
            <a:xfrm>
              <a:off x="4679546" y="1489148"/>
              <a:ext cx="1245121" cy="81349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AU" sz="6000" b="1" spc="-300" dirty="0">
                  <a:solidFill>
                    <a:srgbClr val="000000"/>
                  </a:solidFill>
                  <a:latin typeface="Arial Black" panose="020B0604020202020204" pitchFamily="34" charset="0"/>
                  <a:ea typeface="Roboto" panose="02000000000000000000" pitchFamily="2" charset="0"/>
                  <a:cs typeface="Arial Black" panose="020B0604020202020204" pitchFamily="34" charset="0"/>
                </a:rPr>
                <a:t>60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01EB92A-9333-7645-B2D0-E268B11FD169}"/>
                </a:ext>
              </a:extLst>
            </p:cNvPr>
            <p:cNvSpPr/>
            <p:nvPr/>
          </p:nvSpPr>
          <p:spPr>
            <a:xfrm>
              <a:off x="4721667" y="2246510"/>
              <a:ext cx="1650895" cy="70898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80000"/>
                </a:lnSpc>
              </a:pPr>
              <a:r>
                <a:rPr lang="en-AU" sz="2800" b="1" spc="-200" dirty="0">
                  <a:solidFill>
                    <a:srgbClr val="000000"/>
                  </a:solidFill>
                  <a:latin typeface="Arial Black" panose="020B0604020202020204" pitchFamily="34" charset="0"/>
                  <a:ea typeface="Roboto" panose="02000000000000000000" pitchFamily="2" charset="0"/>
                  <a:cs typeface="Arial Black" panose="020B0604020202020204" pitchFamily="34" charset="0"/>
                </a:rPr>
                <a:t>million in 2017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F698713-1850-794B-82CB-787ADF163BC7}"/>
                </a:ext>
              </a:extLst>
            </p:cNvPr>
            <p:cNvGrpSpPr/>
            <p:nvPr/>
          </p:nvGrpSpPr>
          <p:grpSpPr>
            <a:xfrm>
              <a:off x="6454633" y="1379471"/>
              <a:ext cx="2292290" cy="1464901"/>
              <a:chOff x="6424973" y="1857985"/>
              <a:chExt cx="2292290" cy="1464901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09A6B77-DA0B-F94B-8E5E-E11DB3415362}"/>
                  </a:ext>
                </a:extLst>
              </p:cNvPr>
              <p:cNvSpPr/>
              <p:nvPr/>
            </p:nvSpPr>
            <p:spPr>
              <a:xfrm>
                <a:off x="6600488" y="1857985"/>
                <a:ext cx="2116775" cy="1464901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5A1086F-F610-4144-A0B1-2D0DEBD9ABB7}"/>
                  </a:ext>
                </a:extLst>
              </p:cNvPr>
              <p:cNvSpPr txBox="1"/>
              <p:nvPr/>
            </p:nvSpPr>
            <p:spPr>
              <a:xfrm>
                <a:off x="6742787" y="2009629"/>
                <a:ext cx="1956369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This number of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2400" b="1" dirty="0">
                    <a:solidFill>
                      <a:schemeClr val="bg1"/>
                    </a:solidFill>
                  </a:rPr>
                  <a:t>DISPLACED PEOPLE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has doubled</a:t>
                </a:r>
              </a:p>
              <a:p>
                <a:endParaRPr lang="en-US" sz="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Triangle 55">
                <a:extLst>
                  <a:ext uri="{FF2B5EF4-FFF2-40B4-BE49-F238E27FC236}">
                    <a16:creationId xmlns:a16="http://schemas.microsoft.com/office/drawing/2014/main" id="{0A1236C6-6639-5846-9D4B-D01A278E70DA}"/>
                  </a:ext>
                </a:extLst>
              </p:cNvPr>
              <p:cNvSpPr/>
              <p:nvPr/>
            </p:nvSpPr>
            <p:spPr>
              <a:xfrm rot="16200000">
                <a:off x="6354028" y="2410499"/>
                <a:ext cx="441598" cy="299707"/>
              </a:xfrm>
              <a:prstGeom prst="triangle">
                <a:avLst>
                  <a:gd name="adj" fmla="val 48082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CEAA416D-8409-C64B-B7CF-70B7F235DA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7400" t="39816" b="-1"/>
          <a:stretch/>
        </p:blipFill>
        <p:spPr>
          <a:xfrm>
            <a:off x="4721666" y="2698244"/>
            <a:ext cx="4422334" cy="1873859"/>
          </a:xfrm>
          <a:prstGeom prst="rect">
            <a:avLst/>
          </a:prstGeom>
        </p:spPr>
      </p:pic>
      <p:pic>
        <p:nvPicPr>
          <p:cNvPr id="20" name="Google Shape;2310;p333">
            <a:extLst>
              <a:ext uri="{FF2B5EF4-FFF2-40B4-BE49-F238E27FC236}">
                <a16:creationId xmlns:a16="http://schemas.microsoft.com/office/drawing/2014/main" id="{E41903AF-4490-BD41-9C5D-F8AD74F4CDD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98042" y="198573"/>
            <a:ext cx="552606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296;p333">
            <a:extLst>
              <a:ext uri="{FF2B5EF4-FFF2-40B4-BE49-F238E27FC236}">
                <a16:creationId xmlns:a16="http://schemas.microsoft.com/office/drawing/2014/main" id="{41AD9E23-7585-E84A-BED0-60304BF37411}"/>
              </a:ext>
            </a:extLst>
          </p:cNvPr>
          <p:cNvSpPr txBox="1"/>
          <p:nvPr/>
        </p:nvSpPr>
        <p:spPr>
          <a:xfrm>
            <a:off x="167474" y="198573"/>
            <a:ext cx="7402168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+mj-lt"/>
              </a:rPr>
              <a:t>Deteriorations in peace-10 years</a:t>
            </a:r>
            <a:endParaRPr sz="2000" b="1" i="0" cap="none" dirty="0">
              <a:solidFill>
                <a:schemeClr val="dk1"/>
              </a:solidFill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212E27E-0B53-264E-B4B8-0B779F93B9C3}"/>
              </a:ext>
            </a:extLst>
          </p:cNvPr>
          <p:cNvGrpSpPr/>
          <p:nvPr/>
        </p:nvGrpSpPr>
        <p:grpSpPr>
          <a:xfrm>
            <a:off x="244549" y="3450912"/>
            <a:ext cx="3955672" cy="993403"/>
            <a:chOff x="244549" y="3450912"/>
            <a:chExt cx="3955672" cy="993403"/>
          </a:xfrm>
        </p:grpSpPr>
        <p:sp>
          <p:nvSpPr>
            <p:cNvPr id="33" name="Google Shape;2344;p335">
              <a:extLst>
                <a:ext uri="{FF2B5EF4-FFF2-40B4-BE49-F238E27FC236}">
                  <a16:creationId xmlns:a16="http://schemas.microsoft.com/office/drawing/2014/main" id="{A9F94A53-9CA6-F84D-B70B-90553B13DBB5}"/>
                </a:ext>
              </a:extLst>
            </p:cNvPr>
            <p:cNvSpPr txBox="1"/>
            <p:nvPr/>
          </p:nvSpPr>
          <p:spPr>
            <a:xfrm>
              <a:off x="3049697" y="3772390"/>
              <a:ext cx="1054470" cy="6719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2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100"/>
                <a:buFont typeface="Arial"/>
                <a:buNone/>
              </a:pP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Increase in deaths from terrorism</a:t>
              </a:r>
              <a:endParaRPr b="1" i="0" u="none" strike="noStrike" cap="non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A488914-2DFB-404D-9ECD-3A9C327FE534}"/>
                </a:ext>
              </a:extLst>
            </p:cNvPr>
            <p:cNvCxnSpPr>
              <a:cxnSpLocks/>
            </p:cNvCxnSpPr>
            <p:nvPr/>
          </p:nvCxnSpPr>
          <p:spPr>
            <a:xfrm>
              <a:off x="244549" y="3450912"/>
              <a:ext cx="395567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990A5E1-D5D2-CD46-BACA-CCE3D8870801}"/>
                </a:ext>
              </a:extLst>
            </p:cNvPr>
            <p:cNvSpPr/>
            <p:nvPr/>
          </p:nvSpPr>
          <p:spPr>
            <a:xfrm>
              <a:off x="915623" y="3811667"/>
              <a:ext cx="2481766" cy="55928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AU" sz="5400" b="1" spc="-300" dirty="0">
                  <a:solidFill>
                    <a:srgbClr val="000000"/>
                  </a:solidFill>
                  <a:latin typeface="Arial Black" panose="020B0604020202020204" pitchFamily="34" charset="0"/>
                  <a:ea typeface="Roboto" panose="02000000000000000000" pitchFamily="2" charset="0"/>
                  <a:cs typeface="Arial Black" panose="020B0604020202020204" pitchFamily="34" charset="0"/>
                </a:rPr>
                <a:t>203%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0173264-ED64-EC40-90A6-B429D611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5521" y="3945953"/>
              <a:ext cx="390989" cy="390989"/>
            </a:xfrm>
            <a:prstGeom prst="rect">
              <a:avLst/>
            </a:prstGeom>
          </p:spPr>
        </p:pic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D60A8231-FC51-BC48-A505-3009820477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38759" b="41266"/>
          <a:stretch/>
        </p:blipFill>
        <p:spPr>
          <a:xfrm>
            <a:off x="431800" y="942509"/>
            <a:ext cx="3635501" cy="102739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DA4A380-65F6-754A-9771-09769D92D41B}"/>
              </a:ext>
            </a:extLst>
          </p:cNvPr>
          <p:cNvGrpSpPr/>
          <p:nvPr/>
        </p:nvGrpSpPr>
        <p:grpSpPr>
          <a:xfrm>
            <a:off x="525521" y="2481835"/>
            <a:ext cx="3325966" cy="619645"/>
            <a:chOff x="525521" y="2481835"/>
            <a:chExt cx="3325966" cy="61964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040736A-3E2D-6C45-9809-0B4E83429B34}"/>
                </a:ext>
              </a:extLst>
            </p:cNvPr>
            <p:cNvSpPr/>
            <p:nvPr/>
          </p:nvSpPr>
          <p:spPr>
            <a:xfrm>
              <a:off x="915623" y="2525128"/>
              <a:ext cx="2481766" cy="55928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AU" sz="5400" b="1" spc="-300" dirty="0">
                  <a:solidFill>
                    <a:srgbClr val="000000"/>
                  </a:solidFill>
                  <a:latin typeface="Arial Black" panose="020B0604020202020204" pitchFamily="34" charset="0"/>
                  <a:ea typeface="Roboto" panose="02000000000000000000" pitchFamily="2" charset="0"/>
                  <a:cs typeface="Arial Black" panose="020B0604020202020204" pitchFamily="34" charset="0"/>
                </a:rPr>
                <a:t>251%</a:t>
              </a:r>
            </a:p>
          </p:txBody>
        </p:sp>
        <p:sp>
          <p:nvSpPr>
            <p:cNvPr id="14" name="Google Shape;2344;p335">
              <a:extLst>
                <a:ext uri="{FF2B5EF4-FFF2-40B4-BE49-F238E27FC236}">
                  <a16:creationId xmlns:a16="http://schemas.microsoft.com/office/drawing/2014/main" id="{DC2D68BB-4C0D-8A44-A839-68B7DBC35373}"/>
                </a:ext>
              </a:extLst>
            </p:cNvPr>
            <p:cNvSpPr txBox="1"/>
            <p:nvPr/>
          </p:nvSpPr>
          <p:spPr>
            <a:xfrm>
              <a:off x="3032626" y="2481835"/>
              <a:ext cx="818861" cy="6196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2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100"/>
                <a:buFont typeface="Arial"/>
                <a:buNone/>
              </a:pP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Increase in battle deaths</a:t>
              </a:r>
              <a:endParaRPr b="1" i="0" u="none" strike="noStrike" cap="non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09E2571-C0D4-584B-9712-D82DD070F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5521" y="2659413"/>
              <a:ext cx="390989" cy="390989"/>
            </a:xfrm>
            <a:prstGeom prst="rect">
              <a:avLst/>
            </a:prstGeom>
          </p:spPr>
        </p:pic>
      </p:grpSp>
      <p:sp>
        <p:nvSpPr>
          <p:cNvPr id="21" name="Google Shape;2344;p335">
            <a:extLst>
              <a:ext uri="{FF2B5EF4-FFF2-40B4-BE49-F238E27FC236}">
                <a16:creationId xmlns:a16="http://schemas.microsoft.com/office/drawing/2014/main" id="{75CBDB50-BB6F-E641-B646-727B16B0E196}"/>
              </a:ext>
            </a:extLst>
          </p:cNvPr>
          <p:cNvSpPr txBox="1"/>
          <p:nvPr/>
        </p:nvSpPr>
        <p:spPr>
          <a:xfrm>
            <a:off x="525521" y="2070318"/>
            <a:ext cx="436240" cy="1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2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2008</a:t>
            </a:r>
            <a:endParaRPr sz="1200" b="1" i="0" u="none" strike="noStrike" cap="non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Google Shape;2344;p335">
            <a:extLst>
              <a:ext uri="{FF2B5EF4-FFF2-40B4-BE49-F238E27FC236}">
                <a16:creationId xmlns:a16="http://schemas.microsoft.com/office/drawing/2014/main" id="{1034F792-E244-354E-BCA7-9BF3B0CCA933}"/>
              </a:ext>
            </a:extLst>
          </p:cNvPr>
          <p:cNvSpPr txBox="1"/>
          <p:nvPr/>
        </p:nvSpPr>
        <p:spPr>
          <a:xfrm>
            <a:off x="3631061" y="2040808"/>
            <a:ext cx="436240" cy="1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2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2018</a:t>
            </a:r>
            <a:endParaRPr sz="1200" b="1" i="0" u="none" strike="noStrike" cap="none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350EF0-B584-8046-A861-DDEE94F17A2E}"/>
              </a:ext>
            </a:extLst>
          </p:cNvPr>
          <p:cNvGrpSpPr/>
          <p:nvPr/>
        </p:nvGrpSpPr>
        <p:grpSpPr>
          <a:xfrm>
            <a:off x="1681098" y="955521"/>
            <a:ext cx="917379" cy="841270"/>
            <a:chOff x="1640993" y="964377"/>
            <a:chExt cx="917379" cy="84127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1EC6446A-3D46-0041-94C0-28D594425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896939" y="964377"/>
              <a:ext cx="519134" cy="734470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7D5CB059-21CA-3A49-ACFA-5E4D42516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640993" y="1329741"/>
              <a:ext cx="336377" cy="475906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B15A1CF6-ACD9-884C-A135-9409A15C8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2221995" y="1307215"/>
              <a:ext cx="336377" cy="4759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35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96;p333">
            <a:extLst>
              <a:ext uri="{FF2B5EF4-FFF2-40B4-BE49-F238E27FC236}">
                <a16:creationId xmlns:a16="http://schemas.microsoft.com/office/drawing/2014/main" id="{258D4BDC-44D8-0341-B285-748AC9EF9C82}"/>
              </a:ext>
            </a:extLst>
          </p:cNvPr>
          <p:cNvSpPr txBox="1"/>
          <p:nvPr/>
        </p:nvSpPr>
        <p:spPr>
          <a:xfrm>
            <a:off x="167474" y="198573"/>
            <a:ext cx="7402168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+mj-lt"/>
              </a:rPr>
              <a:t>Deaths from terrorism by country, 2018</a:t>
            </a:r>
            <a:endParaRPr sz="2000" b="1" i="0" cap="none" dirty="0">
              <a:solidFill>
                <a:schemeClr val="dk1"/>
              </a:solidFill>
              <a:latin typeface="+mj-lt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AA192A0-C6B4-1B41-9F54-ADB5D1AD6C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4376"/>
          <a:stretch/>
        </p:blipFill>
        <p:spPr>
          <a:xfrm>
            <a:off x="501468" y="962526"/>
            <a:ext cx="8078908" cy="380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2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296;p333"/>
          <p:cNvSpPr txBox="1"/>
          <p:nvPr/>
        </p:nvSpPr>
        <p:spPr>
          <a:xfrm>
            <a:off x="167474" y="198573"/>
            <a:ext cx="7402168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+mj-lt"/>
              </a:rPr>
              <a:t>Institute for Economics &amp; Peace </a:t>
            </a:r>
            <a:endParaRPr sz="2000" b="1" i="0" cap="none" dirty="0">
              <a:solidFill>
                <a:schemeClr val="dk1"/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13F8D85-98A3-4147-A853-C08554A15CEB}"/>
              </a:ext>
            </a:extLst>
          </p:cNvPr>
          <p:cNvGrpSpPr/>
          <p:nvPr/>
        </p:nvGrpSpPr>
        <p:grpSpPr>
          <a:xfrm>
            <a:off x="423745" y="1547953"/>
            <a:ext cx="2841213" cy="769441"/>
            <a:chOff x="423745" y="1547953"/>
            <a:chExt cx="2841213" cy="769441"/>
          </a:xfrm>
        </p:grpSpPr>
        <p:sp>
          <p:nvSpPr>
            <p:cNvPr id="18" name="TextBox 17"/>
            <p:cNvSpPr txBox="1"/>
            <p:nvPr/>
          </p:nvSpPr>
          <p:spPr>
            <a:xfrm>
              <a:off x="653615" y="1547953"/>
              <a:ext cx="26113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Research used extensively by organisations including the OECD, Commonwealth Secretariat, World Bank and the United Nations. </a:t>
              </a:r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D6E5F444-8D74-6F4B-A56B-99C9EC36A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3745" y="1616487"/>
              <a:ext cx="120822" cy="19117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E46A773-C86D-8B4C-BCB1-969625386585}"/>
              </a:ext>
            </a:extLst>
          </p:cNvPr>
          <p:cNvGrpSpPr/>
          <p:nvPr/>
        </p:nvGrpSpPr>
        <p:grpSpPr>
          <a:xfrm>
            <a:off x="3489693" y="1048533"/>
            <a:ext cx="1694556" cy="1645350"/>
            <a:chOff x="3489693" y="1048533"/>
            <a:chExt cx="1694556" cy="164535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7C0A1D8-04C9-DC40-92BA-5A2DB3EC8131}"/>
                </a:ext>
              </a:extLst>
            </p:cNvPr>
            <p:cNvSpPr/>
            <p:nvPr/>
          </p:nvSpPr>
          <p:spPr>
            <a:xfrm>
              <a:off x="3489693" y="1048533"/>
              <a:ext cx="1678655" cy="1645350"/>
            </a:xfrm>
            <a:prstGeom prst="rect">
              <a:avLst/>
            </a:prstGeom>
            <a:solidFill>
              <a:srgbClr val="1431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Google Shape;2296;p333">
              <a:extLst>
                <a:ext uri="{FF2B5EF4-FFF2-40B4-BE49-F238E27FC236}">
                  <a16:creationId xmlns:a16="http://schemas.microsoft.com/office/drawing/2014/main" id="{663D56AF-9507-DC46-8854-9AE88759EA1A}"/>
                </a:ext>
              </a:extLst>
            </p:cNvPr>
            <p:cNvSpPr txBox="1"/>
            <p:nvPr/>
          </p:nvSpPr>
          <p:spPr>
            <a:xfrm>
              <a:off x="3489693" y="1565465"/>
              <a:ext cx="167865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000" b="1" kern="1200" spc="-250" dirty="0" smtClean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16BN</a:t>
              </a:r>
              <a:endParaRPr sz="4000" b="1" kern="1200" cap="none" spc="-2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6E2F830-3FE7-7D40-B87B-E61DC112B239}"/>
                </a:ext>
              </a:extLst>
            </p:cNvPr>
            <p:cNvSpPr txBox="1"/>
            <p:nvPr/>
          </p:nvSpPr>
          <p:spPr>
            <a:xfrm>
              <a:off x="3489693" y="1982094"/>
              <a:ext cx="169455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MEDIA REACH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2070481-2A48-C44B-B6C2-55EA2F1FDDB3}"/>
              </a:ext>
            </a:extLst>
          </p:cNvPr>
          <p:cNvGrpSpPr/>
          <p:nvPr/>
        </p:nvGrpSpPr>
        <p:grpSpPr>
          <a:xfrm>
            <a:off x="5277394" y="1048533"/>
            <a:ext cx="1694556" cy="1645350"/>
            <a:chOff x="5277394" y="1048533"/>
            <a:chExt cx="1694556" cy="164535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53D1043-CD2E-324D-A456-9BD8FBFAE1C4}"/>
                </a:ext>
              </a:extLst>
            </p:cNvPr>
            <p:cNvSpPr/>
            <p:nvPr/>
          </p:nvSpPr>
          <p:spPr>
            <a:xfrm>
              <a:off x="5277394" y="1048533"/>
              <a:ext cx="1678655" cy="1645350"/>
            </a:xfrm>
            <a:prstGeom prst="rect">
              <a:avLst/>
            </a:prstGeom>
            <a:solidFill>
              <a:srgbClr val="1431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Google Shape;2296;p333">
              <a:extLst>
                <a:ext uri="{FF2B5EF4-FFF2-40B4-BE49-F238E27FC236}">
                  <a16:creationId xmlns:a16="http://schemas.microsoft.com/office/drawing/2014/main" id="{7CDEDC06-88E7-AD4D-BDA9-606077417543}"/>
                </a:ext>
              </a:extLst>
            </p:cNvPr>
            <p:cNvSpPr txBox="1"/>
            <p:nvPr/>
          </p:nvSpPr>
          <p:spPr>
            <a:xfrm>
              <a:off x="5277394" y="1565465"/>
              <a:ext cx="167865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000" b="1" kern="1200" spc="-250" dirty="0" smtClean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968M</a:t>
              </a:r>
              <a:endParaRPr sz="4000" b="1" kern="1200" cap="none" spc="-2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C7914A-9FDC-0B41-80E3-3163B962D349}"/>
                </a:ext>
              </a:extLst>
            </p:cNvPr>
            <p:cNvSpPr txBox="1"/>
            <p:nvPr/>
          </p:nvSpPr>
          <p:spPr>
            <a:xfrm>
              <a:off x="5277394" y="1982094"/>
              <a:ext cx="169455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SOCIAL REACH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FBEE2BA-FBE1-5D4C-AC0E-D479011BD81B}"/>
              </a:ext>
            </a:extLst>
          </p:cNvPr>
          <p:cNvGrpSpPr/>
          <p:nvPr/>
        </p:nvGrpSpPr>
        <p:grpSpPr>
          <a:xfrm>
            <a:off x="7065098" y="1048533"/>
            <a:ext cx="1694556" cy="1645350"/>
            <a:chOff x="7065098" y="1048533"/>
            <a:chExt cx="1694556" cy="164535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C0C9458-2DF7-EC48-9506-94B7C03D6E88}"/>
                </a:ext>
              </a:extLst>
            </p:cNvPr>
            <p:cNvSpPr/>
            <p:nvPr/>
          </p:nvSpPr>
          <p:spPr>
            <a:xfrm>
              <a:off x="7065098" y="1048533"/>
              <a:ext cx="1678655" cy="1645350"/>
            </a:xfrm>
            <a:prstGeom prst="rect">
              <a:avLst/>
            </a:prstGeom>
            <a:solidFill>
              <a:srgbClr val="1431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Google Shape;2296;p333">
              <a:extLst>
                <a:ext uri="{FF2B5EF4-FFF2-40B4-BE49-F238E27FC236}">
                  <a16:creationId xmlns:a16="http://schemas.microsoft.com/office/drawing/2014/main" id="{F1654376-576A-8244-9FA1-5E9CA9EB55B9}"/>
                </a:ext>
              </a:extLst>
            </p:cNvPr>
            <p:cNvSpPr txBox="1"/>
            <p:nvPr/>
          </p:nvSpPr>
          <p:spPr>
            <a:xfrm>
              <a:off x="7065098" y="1565465"/>
              <a:ext cx="167865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000" b="1" kern="1200" spc="-250" dirty="0" smtClean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150</a:t>
              </a:r>
              <a:endParaRPr sz="4000" b="1" kern="1200" cap="none" spc="-2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20C996D-7F70-B54D-8052-E78C56B150C5}"/>
                </a:ext>
              </a:extLst>
            </p:cNvPr>
            <p:cNvSpPr txBox="1"/>
            <p:nvPr/>
          </p:nvSpPr>
          <p:spPr>
            <a:xfrm>
              <a:off x="7065098" y="1982094"/>
              <a:ext cx="169455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COUNTRY REACH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5E09C63-B004-8F4C-A68D-8906B696813E}"/>
              </a:ext>
            </a:extLst>
          </p:cNvPr>
          <p:cNvGrpSpPr/>
          <p:nvPr/>
        </p:nvGrpSpPr>
        <p:grpSpPr>
          <a:xfrm>
            <a:off x="3489693" y="2815690"/>
            <a:ext cx="1678655" cy="1645350"/>
            <a:chOff x="3489693" y="2815690"/>
            <a:chExt cx="1678655" cy="164535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C14478D-7D21-6A45-BD1D-7C6D454D6585}"/>
                </a:ext>
              </a:extLst>
            </p:cNvPr>
            <p:cNvSpPr/>
            <p:nvPr/>
          </p:nvSpPr>
          <p:spPr>
            <a:xfrm>
              <a:off x="3489693" y="2815690"/>
              <a:ext cx="1678655" cy="1645350"/>
            </a:xfrm>
            <a:prstGeom prst="rect">
              <a:avLst/>
            </a:prstGeom>
            <a:solidFill>
              <a:srgbClr val="1431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Google Shape;2296;p333">
              <a:extLst>
                <a:ext uri="{FF2B5EF4-FFF2-40B4-BE49-F238E27FC236}">
                  <a16:creationId xmlns:a16="http://schemas.microsoft.com/office/drawing/2014/main" id="{9F8773E3-07BC-AD4F-BD8E-6E9B4FB7A56F}"/>
                </a:ext>
              </a:extLst>
            </p:cNvPr>
            <p:cNvSpPr txBox="1"/>
            <p:nvPr/>
          </p:nvSpPr>
          <p:spPr>
            <a:xfrm>
              <a:off x="3489693" y="3332622"/>
              <a:ext cx="1584331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000" b="1" kern="1200" spc="-250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10</a:t>
              </a:r>
              <a:endParaRPr sz="4000" b="1" kern="1200" cap="none" spc="-2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AF252BD-8912-EE4F-9572-2161A379C3CE}"/>
                </a:ext>
              </a:extLst>
            </p:cNvPr>
            <p:cNvSpPr txBox="1"/>
            <p:nvPr/>
          </p:nvSpPr>
          <p:spPr>
            <a:xfrm>
              <a:off x="3489693" y="3749251"/>
              <a:ext cx="16786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PUBLISHED REPORTS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06F7A0B-6031-3F4C-AC3D-B0ABF47075D8}"/>
              </a:ext>
            </a:extLst>
          </p:cNvPr>
          <p:cNvGrpSpPr/>
          <p:nvPr/>
        </p:nvGrpSpPr>
        <p:grpSpPr>
          <a:xfrm>
            <a:off x="5277394" y="2815690"/>
            <a:ext cx="1694556" cy="1645350"/>
            <a:chOff x="5277394" y="2815690"/>
            <a:chExt cx="1694556" cy="164535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0A3F05D-6A39-034B-B86A-0A354D8202EB}"/>
                </a:ext>
              </a:extLst>
            </p:cNvPr>
            <p:cNvSpPr/>
            <p:nvPr/>
          </p:nvSpPr>
          <p:spPr>
            <a:xfrm>
              <a:off x="5277394" y="2815690"/>
              <a:ext cx="1678655" cy="1645350"/>
            </a:xfrm>
            <a:prstGeom prst="rect">
              <a:avLst/>
            </a:prstGeom>
            <a:solidFill>
              <a:srgbClr val="1431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Google Shape;2296;p333">
              <a:extLst>
                <a:ext uri="{FF2B5EF4-FFF2-40B4-BE49-F238E27FC236}">
                  <a16:creationId xmlns:a16="http://schemas.microsoft.com/office/drawing/2014/main" id="{9BB2B816-DAE9-334D-BB20-1927E332D4DA}"/>
                </a:ext>
              </a:extLst>
            </p:cNvPr>
            <p:cNvSpPr txBox="1"/>
            <p:nvPr/>
          </p:nvSpPr>
          <p:spPr>
            <a:xfrm>
              <a:off x="5277394" y="3332622"/>
              <a:ext cx="167865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000" b="1" kern="1200" spc="-250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3000</a:t>
              </a:r>
              <a:endParaRPr sz="4000" b="1" kern="1200" cap="none" spc="-2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C59FA27-9425-0149-B76A-D5E52F1C12E6}"/>
                </a:ext>
              </a:extLst>
            </p:cNvPr>
            <p:cNvSpPr txBox="1"/>
            <p:nvPr/>
          </p:nvSpPr>
          <p:spPr>
            <a:xfrm>
              <a:off x="5277394" y="3749251"/>
              <a:ext cx="169455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BOOK REFERENCES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BA4E06C-7813-CC43-B697-06DF9A92E401}"/>
              </a:ext>
            </a:extLst>
          </p:cNvPr>
          <p:cNvGrpSpPr/>
          <p:nvPr/>
        </p:nvGrpSpPr>
        <p:grpSpPr>
          <a:xfrm>
            <a:off x="7065098" y="2815690"/>
            <a:ext cx="1694556" cy="1645350"/>
            <a:chOff x="7065098" y="2815690"/>
            <a:chExt cx="1694556" cy="164535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7390209-E5CE-5C4D-963B-FE4D6F5DE24E}"/>
                </a:ext>
              </a:extLst>
            </p:cNvPr>
            <p:cNvSpPr/>
            <p:nvPr/>
          </p:nvSpPr>
          <p:spPr>
            <a:xfrm>
              <a:off x="7065098" y="2815690"/>
              <a:ext cx="1678655" cy="1645350"/>
            </a:xfrm>
            <a:prstGeom prst="rect">
              <a:avLst/>
            </a:prstGeom>
            <a:solidFill>
              <a:srgbClr val="1431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Google Shape;2296;p333">
              <a:extLst>
                <a:ext uri="{FF2B5EF4-FFF2-40B4-BE49-F238E27FC236}">
                  <a16:creationId xmlns:a16="http://schemas.microsoft.com/office/drawing/2014/main" id="{13361776-0306-7140-8D00-B8B4DC03FD31}"/>
                </a:ext>
              </a:extLst>
            </p:cNvPr>
            <p:cNvSpPr txBox="1"/>
            <p:nvPr/>
          </p:nvSpPr>
          <p:spPr>
            <a:xfrm>
              <a:off x="7065098" y="3332622"/>
              <a:ext cx="167865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000" b="1" kern="1200" spc="-250" smtClean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1.5M</a:t>
              </a:r>
              <a:endParaRPr sz="4000" b="1" kern="1200" cap="none" spc="-2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47C4000-6080-D34E-9497-C987359507BE}"/>
                </a:ext>
              </a:extLst>
            </p:cNvPr>
            <p:cNvSpPr txBox="1"/>
            <p:nvPr/>
          </p:nvSpPr>
          <p:spPr>
            <a:xfrm>
              <a:off x="7065098" y="3749251"/>
              <a:ext cx="169455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UNIQUE VISITORS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A511510-3FD4-D248-A7EA-A8D5DD42DCC2}"/>
              </a:ext>
            </a:extLst>
          </p:cNvPr>
          <p:cNvGrpSpPr/>
          <p:nvPr/>
        </p:nvGrpSpPr>
        <p:grpSpPr>
          <a:xfrm>
            <a:off x="423745" y="2569783"/>
            <a:ext cx="2841213" cy="600164"/>
            <a:chOff x="423745" y="2569783"/>
            <a:chExt cx="2841213" cy="600164"/>
          </a:xfrm>
        </p:grpSpPr>
        <p:sp>
          <p:nvSpPr>
            <p:cNvPr id="19" name="TextBox 18"/>
            <p:cNvSpPr txBox="1"/>
            <p:nvPr/>
          </p:nvSpPr>
          <p:spPr>
            <a:xfrm>
              <a:off x="648479" y="2569783"/>
              <a:ext cx="261647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Work is included in 1,000s of university courses and trained over 1,100 IEP ambassadors.</a:t>
              </a:r>
            </a:p>
          </p:txBody>
        </p: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8F65767E-3830-D047-A4B5-D17FA801F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3745" y="2633693"/>
              <a:ext cx="120822" cy="19117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C10F5BE-A5F7-384D-AA8C-4FF927F76323}"/>
              </a:ext>
            </a:extLst>
          </p:cNvPr>
          <p:cNvGrpSpPr/>
          <p:nvPr/>
        </p:nvGrpSpPr>
        <p:grpSpPr>
          <a:xfrm>
            <a:off x="423744" y="3400780"/>
            <a:ext cx="2841214" cy="430887"/>
            <a:chOff x="423744" y="3400780"/>
            <a:chExt cx="2841214" cy="430887"/>
          </a:xfrm>
        </p:grpSpPr>
        <p:sp>
          <p:nvSpPr>
            <p:cNvPr id="12" name="TextBox 11"/>
            <p:cNvSpPr txBox="1"/>
            <p:nvPr/>
          </p:nvSpPr>
          <p:spPr>
            <a:xfrm>
              <a:off x="648479" y="3400780"/>
              <a:ext cx="26164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Over 100,000 downloads of IEP reports last 12 months.</a:t>
              </a:r>
            </a:p>
          </p:txBody>
        </p:sp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D25991ED-B67B-1C43-9E5C-123C5C8E3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3744" y="3447192"/>
              <a:ext cx="120823" cy="191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6100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2296;p333">
            <a:extLst>
              <a:ext uri="{FF2B5EF4-FFF2-40B4-BE49-F238E27FC236}">
                <a16:creationId xmlns:a16="http://schemas.microsoft.com/office/drawing/2014/main" id="{D2F7536E-3F1E-ED47-80FB-F61605F3B1A3}"/>
              </a:ext>
            </a:extLst>
          </p:cNvPr>
          <p:cNvSpPr txBox="1"/>
          <p:nvPr/>
        </p:nvSpPr>
        <p:spPr>
          <a:xfrm>
            <a:off x="167474" y="198573"/>
            <a:ext cx="7402168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+mj-lt"/>
              </a:rPr>
              <a:t>Improvements in peace-10 years</a:t>
            </a:r>
            <a:endParaRPr sz="2000" b="1" i="0" cap="none" dirty="0">
              <a:solidFill>
                <a:schemeClr val="dk1"/>
              </a:solidFill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38018" y="1655252"/>
            <a:ext cx="2101012" cy="2756293"/>
            <a:chOff x="3538018" y="1655252"/>
            <a:chExt cx="2101012" cy="2756293"/>
          </a:xfrm>
        </p:grpSpPr>
        <p:sp>
          <p:nvSpPr>
            <p:cNvPr id="11" name="Rectangle 10"/>
            <p:cNvSpPr/>
            <p:nvPr/>
          </p:nvSpPr>
          <p:spPr>
            <a:xfrm>
              <a:off x="3887861" y="3549771"/>
              <a:ext cx="143394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AU" dirty="0">
                  <a:solidFill>
                    <a:schemeClr val="accent6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61% of countries reduced military expenditure as a % of GDP</a:t>
              </a:r>
            </a:p>
          </p:txBody>
        </p:sp>
        <p:sp>
          <p:nvSpPr>
            <p:cNvPr id="16" name="Up Arrow 15">
              <a:extLst>
                <a:ext uri="{FF2B5EF4-FFF2-40B4-BE49-F238E27FC236}">
                  <a16:creationId xmlns:a16="http://schemas.microsoft.com/office/drawing/2014/main" id="{32C54CFC-17E9-1B48-B242-2842D4240016}"/>
                </a:ext>
              </a:extLst>
            </p:cNvPr>
            <p:cNvSpPr/>
            <p:nvPr/>
          </p:nvSpPr>
          <p:spPr>
            <a:xfrm>
              <a:off x="3538018" y="1655252"/>
              <a:ext cx="2101012" cy="1728242"/>
            </a:xfrm>
            <a:prstGeom prst="upArrow">
              <a:avLst>
                <a:gd name="adj1" fmla="val 66194"/>
                <a:gd name="adj2" fmla="val 38027"/>
              </a:avLst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spc="-150" dirty="0"/>
                <a:t>61%</a:t>
              </a:r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6E58358E-FE3C-714B-A49A-3D28A7680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386563" y="1835131"/>
              <a:ext cx="436541" cy="617618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768059" y="2031907"/>
            <a:ext cx="2101012" cy="2378676"/>
            <a:chOff x="768059" y="2031907"/>
            <a:chExt cx="2101012" cy="2378676"/>
          </a:xfrm>
        </p:grpSpPr>
        <p:sp>
          <p:nvSpPr>
            <p:cNvPr id="10" name="TextBox 9"/>
            <p:cNvSpPr txBox="1"/>
            <p:nvPr/>
          </p:nvSpPr>
          <p:spPr>
            <a:xfrm>
              <a:off x="1089891" y="3548809"/>
              <a:ext cx="1658448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AU" dirty="0">
                  <a:solidFill>
                    <a:schemeClr val="accent6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39% more countries</a:t>
              </a:r>
            </a:p>
            <a:p>
              <a:r>
                <a:rPr lang="en-AU" dirty="0">
                  <a:solidFill>
                    <a:schemeClr val="accent6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improved than deteriorated in political terror</a:t>
              </a:r>
            </a:p>
          </p:txBody>
        </p:sp>
        <p:sp>
          <p:nvSpPr>
            <p:cNvPr id="2" name="Up Arrow 1">
              <a:extLst>
                <a:ext uri="{FF2B5EF4-FFF2-40B4-BE49-F238E27FC236}">
                  <a16:creationId xmlns:a16="http://schemas.microsoft.com/office/drawing/2014/main" id="{42EAD961-CC3C-7047-9B13-E5D5B17A7F5E}"/>
                </a:ext>
              </a:extLst>
            </p:cNvPr>
            <p:cNvSpPr/>
            <p:nvPr/>
          </p:nvSpPr>
          <p:spPr>
            <a:xfrm>
              <a:off x="768059" y="2143940"/>
              <a:ext cx="2101012" cy="1239554"/>
            </a:xfrm>
            <a:prstGeom prst="upArrow">
              <a:avLst>
                <a:gd name="adj1" fmla="val 66194"/>
                <a:gd name="adj2" fmla="val 38027"/>
              </a:avLst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spc="-150" dirty="0"/>
                <a:t>39%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90C5856D-6F97-2641-A744-D92C72D7B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545409" y="2031907"/>
              <a:ext cx="594915" cy="841684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483236" y="985400"/>
            <a:ext cx="2101012" cy="3209740"/>
            <a:chOff x="6483236" y="985400"/>
            <a:chExt cx="2101012" cy="3209740"/>
          </a:xfrm>
        </p:grpSpPr>
        <p:sp>
          <p:nvSpPr>
            <p:cNvPr id="12" name="TextBox 11"/>
            <p:cNvSpPr txBox="1"/>
            <p:nvPr/>
          </p:nvSpPr>
          <p:spPr>
            <a:xfrm>
              <a:off x="6870688" y="3548809"/>
              <a:ext cx="1603461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AU" dirty="0">
                  <a:solidFill>
                    <a:schemeClr val="accent6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72% of countries had a drop in the homicide rate</a:t>
              </a:r>
            </a:p>
          </p:txBody>
        </p:sp>
        <p:sp>
          <p:nvSpPr>
            <p:cNvPr id="18" name="Up Arrow 17">
              <a:extLst>
                <a:ext uri="{FF2B5EF4-FFF2-40B4-BE49-F238E27FC236}">
                  <a16:creationId xmlns:a16="http://schemas.microsoft.com/office/drawing/2014/main" id="{C418816E-D2B6-F746-8CE4-F9AAF8943A8D}"/>
                </a:ext>
              </a:extLst>
            </p:cNvPr>
            <p:cNvSpPr/>
            <p:nvPr/>
          </p:nvSpPr>
          <p:spPr>
            <a:xfrm>
              <a:off x="6483236" y="985400"/>
              <a:ext cx="2101012" cy="2398094"/>
            </a:xfrm>
            <a:prstGeom prst="upArrow">
              <a:avLst>
                <a:gd name="adj1" fmla="val 66194"/>
                <a:gd name="adj2" fmla="val 38027"/>
              </a:avLst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spc="-150" dirty="0"/>
                <a:t>72%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26D28D6-CE0B-DC45-B232-61F923AE92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34759" b="35358"/>
            <a:stretch/>
          </p:blipFill>
          <p:spPr>
            <a:xfrm>
              <a:off x="6876783" y="1446028"/>
              <a:ext cx="1385718" cy="5858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173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2296;p333">
            <a:extLst>
              <a:ext uri="{FF2B5EF4-FFF2-40B4-BE49-F238E27FC236}">
                <a16:creationId xmlns:a16="http://schemas.microsoft.com/office/drawing/2014/main" id="{D2F7536E-3F1E-ED47-80FB-F61605F3B1A3}"/>
              </a:ext>
            </a:extLst>
          </p:cNvPr>
          <p:cNvSpPr txBox="1"/>
          <p:nvPr/>
        </p:nvSpPr>
        <p:spPr>
          <a:xfrm>
            <a:off x="167474" y="198573"/>
            <a:ext cx="7402168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+mj-lt"/>
              </a:rPr>
              <a:t>Peace in the last decade</a:t>
            </a:r>
            <a:endParaRPr sz="2000" b="1" i="0" cap="none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21" name="Google Shape;2344;p335">
            <a:extLst>
              <a:ext uri="{FF2B5EF4-FFF2-40B4-BE49-F238E27FC236}">
                <a16:creationId xmlns:a16="http://schemas.microsoft.com/office/drawing/2014/main" id="{72085111-FDBC-5640-BD8F-632EE5E1F927}"/>
              </a:ext>
            </a:extLst>
          </p:cNvPr>
          <p:cNvSpPr txBox="1"/>
          <p:nvPr/>
        </p:nvSpPr>
        <p:spPr>
          <a:xfrm>
            <a:off x="179389" y="507626"/>
            <a:ext cx="3967162" cy="20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2">
              <a:lnSpc>
                <a:spcPct val="90000"/>
              </a:lnSpc>
              <a:buClr>
                <a:schemeClr val="accent4"/>
              </a:buClr>
              <a:buSzPts val="1100"/>
            </a:pPr>
            <a:r>
              <a:rPr lang="en-AU" sz="1200" dirty="0">
                <a:solidFill>
                  <a:schemeClr val="accent6">
                    <a:lumMod val="75000"/>
                  </a:schemeClr>
                </a:solidFill>
              </a:rPr>
              <a:t>Militarisation was the only domain to </a:t>
            </a:r>
            <a:r>
              <a:rPr lang="en-AU" sz="1200" dirty="0" smtClean="0">
                <a:solidFill>
                  <a:schemeClr val="accent6">
                    <a:lumMod val="75000"/>
                  </a:schemeClr>
                </a:solidFill>
              </a:rPr>
              <a:t>improve.</a:t>
            </a:r>
            <a:endParaRPr sz="1200" i="0" u="none" strike="noStrike" cap="none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DD74B3-A047-D740-BC49-E031BAFB93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46" r="18733"/>
          <a:stretch/>
        </p:blipFill>
        <p:spPr>
          <a:xfrm>
            <a:off x="1" y="1316737"/>
            <a:ext cx="3325244" cy="382676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B79DB9C-EBBB-5947-8BB8-258577BACC2D}"/>
              </a:ext>
            </a:extLst>
          </p:cNvPr>
          <p:cNvGrpSpPr/>
          <p:nvPr/>
        </p:nvGrpSpPr>
        <p:grpSpPr>
          <a:xfrm>
            <a:off x="3437878" y="918627"/>
            <a:ext cx="5200797" cy="3918974"/>
            <a:chOff x="3437878" y="918627"/>
            <a:chExt cx="5200797" cy="3918974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840BAB4-C6B2-C144-AE83-C92612EFF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t="14754" b="3556"/>
            <a:stretch/>
          </p:blipFill>
          <p:spPr>
            <a:xfrm>
              <a:off x="3437878" y="918627"/>
              <a:ext cx="5200797" cy="3602002"/>
            </a:xfrm>
            <a:prstGeom prst="rect">
              <a:avLst/>
            </a:prstGeom>
          </p:spPr>
        </p:pic>
        <p:sp>
          <p:nvSpPr>
            <p:cNvPr id="10" name="Google Shape;2344;p335">
              <a:extLst>
                <a:ext uri="{FF2B5EF4-FFF2-40B4-BE49-F238E27FC236}">
                  <a16:creationId xmlns:a16="http://schemas.microsoft.com/office/drawing/2014/main" id="{AEAC8180-BD62-7747-94BF-EFD01F50C31A}"/>
                </a:ext>
              </a:extLst>
            </p:cNvPr>
            <p:cNvSpPr txBox="1"/>
            <p:nvPr/>
          </p:nvSpPr>
          <p:spPr>
            <a:xfrm>
              <a:off x="3503773" y="4625126"/>
              <a:ext cx="851200" cy="212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2">
                <a:lnSpc>
                  <a:spcPct val="90000"/>
                </a:lnSpc>
                <a:buClr>
                  <a:schemeClr val="accent4"/>
                </a:buClr>
                <a:buSzPts val="1100"/>
              </a:pPr>
              <a:r>
                <a:rPr lang="en-AU" sz="1050" dirty="0">
                  <a:solidFill>
                    <a:srgbClr val="989A9D"/>
                  </a:solidFill>
                </a:rPr>
                <a:t>Source: IEP</a:t>
              </a:r>
              <a:endParaRPr sz="1050" i="0" u="none" strike="noStrike" cap="none" dirty="0">
                <a:solidFill>
                  <a:srgbClr val="989A9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174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2296;p333">
            <a:extLst>
              <a:ext uri="{FF2B5EF4-FFF2-40B4-BE49-F238E27FC236}">
                <a16:creationId xmlns:a16="http://schemas.microsoft.com/office/drawing/2014/main" id="{D2F7536E-3F1E-ED47-80FB-F61605F3B1A3}"/>
              </a:ext>
            </a:extLst>
          </p:cNvPr>
          <p:cNvSpPr txBox="1"/>
          <p:nvPr/>
        </p:nvSpPr>
        <p:spPr>
          <a:xfrm>
            <a:off x="167474" y="198573"/>
            <a:ext cx="7402168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+mj-lt"/>
              </a:rPr>
              <a:t>The stickiness of peace</a:t>
            </a:r>
            <a:endParaRPr sz="2000" b="1" i="0" cap="none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21" name="Google Shape;2344;p335">
            <a:extLst>
              <a:ext uri="{FF2B5EF4-FFF2-40B4-BE49-F238E27FC236}">
                <a16:creationId xmlns:a16="http://schemas.microsoft.com/office/drawing/2014/main" id="{72085111-FDBC-5640-BD8F-632EE5E1F927}"/>
              </a:ext>
            </a:extLst>
          </p:cNvPr>
          <p:cNvSpPr txBox="1"/>
          <p:nvPr/>
        </p:nvSpPr>
        <p:spPr>
          <a:xfrm>
            <a:off x="179389" y="507625"/>
            <a:ext cx="5721878" cy="212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2">
              <a:lnSpc>
                <a:spcPct val="90000"/>
              </a:lnSpc>
              <a:buClr>
                <a:schemeClr val="accent4"/>
              </a:buClr>
              <a:buSzPts val="1100"/>
            </a:pPr>
            <a:r>
              <a:rPr lang="en-AU" sz="1200" dirty="0">
                <a:solidFill>
                  <a:schemeClr val="accent6">
                    <a:lumMod val="75000"/>
                  </a:schemeClr>
                </a:solidFill>
              </a:rPr>
              <a:t>Gap between the least and most peaceful countries continues to </a:t>
            </a:r>
            <a:r>
              <a:rPr lang="en-AU" sz="1200" dirty="0" smtClean="0">
                <a:solidFill>
                  <a:schemeClr val="accent6">
                    <a:lumMod val="75000"/>
                  </a:schemeClr>
                </a:solidFill>
              </a:rPr>
              <a:t>grow.</a:t>
            </a:r>
            <a:endParaRPr sz="1200" i="0" u="none" strike="noStrike" cap="none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68C092B-ED1E-1242-8859-7CCAB7DF2B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8630"/>
          <a:stretch/>
        </p:blipFill>
        <p:spPr>
          <a:xfrm>
            <a:off x="1027724" y="957805"/>
            <a:ext cx="6744676" cy="369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7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2296;p333">
            <a:extLst>
              <a:ext uri="{FF2B5EF4-FFF2-40B4-BE49-F238E27FC236}">
                <a16:creationId xmlns:a16="http://schemas.microsoft.com/office/drawing/2014/main" id="{D2F7536E-3F1E-ED47-80FB-F61605F3B1A3}"/>
              </a:ext>
            </a:extLst>
          </p:cNvPr>
          <p:cNvSpPr txBox="1"/>
          <p:nvPr/>
        </p:nvSpPr>
        <p:spPr>
          <a:xfrm>
            <a:off x="167474" y="198573"/>
            <a:ext cx="7402168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+mj-lt"/>
              </a:rPr>
              <a:t>Perceptions of global leadership in 2018</a:t>
            </a:r>
            <a:endParaRPr sz="2000" b="1" i="0" cap="none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21" name="Google Shape;2344;p335">
            <a:extLst>
              <a:ext uri="{FF2B5EF4-FFF2-40B4-BE49-F238E27FC236}">
                <a16:creationId xmlns:a16="http://schemas.microsoft.com/office/drawing/2014/main" id="{72085111-FDBC-5640-BD8F-632EE5E1F927}"/>
              </a:ext>
            </a:extLst>
          </p:cNvPr>
          <p:cNvSpPr txBox="1"/>
          <p:nvPr/>
        </p:nvSpPr>
        <p:spPr>
          <a:xfrm>
            <a:off x="179389" y="507625"/>
            <a:ext cx="5721878" cy="212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2">
              <a:lnSpc>
                <a:spcPct val="90000"/>
              </a:lnSpc>
              <a:buClr>
                <a:schemeClr val="accent4"/>
              </a:buClr>
              <a:buSzPts val="1100"/>
            </a:pPr>
            <a:r>
              <a:rPr lang="en-AU" sz="1200" dirty="0">
                <a:solidFill>
                  <a:schemeClr val="accent6">
                    <a:lumMod val="75000"/>
                  </a:schemeClr>
                </a:solidFill>
              </a:rPr>
              <a:t>Approval of Chinese leadership overtook approval of American leadership.</a:t>
            </a:r>
            <a:endParaRPr sz="1200" i="0" u="none" strike="noStrike" cap="none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7F38401-C82F-B943-84E2-5DD412E2C2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8096"/>
          <a:stretch/>
        </p:blipFill>
        <p:spPr>
          <a:xfrm>
            <a:off x="838201" y="1075266"/>
            <a:ext cx="6966316" cy="331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0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167474" y="198574"/>
            <a:ext cx="5195260" cy="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Climate change and peace</a:t>
            </a:r>
            <a:endParaRPr sz="2000" b="1" i="0" cap="none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AD14F60-8922-7A49-91DC-B4FDE3045FEA}"/>
              </a:ext>
            </a:extLst>
          </p:cNvPr>
          <p:cNvGrpSpPr/>
          <p:nvPr/>
        </p:nvGrpSpPr>
        <p:grpSpPr>
          <a:xfrm>
            <a:off x="431800" y="934779"/>
            <a:ext cx="2729188" cy="917380"/>
            <a:chOff x="488950" y="1090227"/>
            <a:chExt cx="2729188" cy="917380"/>
          </a:xfrm>
        </p:grpSpPr>
        <p:sp>
          <p:nvSpPr>
            <p:cNvPr id="24" name="Google Shape;2344;p335">
              <a:extLst>
                <a:ext uri="{FF2B5EF4-FFF2-40B4-BE49-F238E27FC236}">
                  <a16:creationId xmlns:a16="http://schemas.microsoft.com/office/drawing/2014/main" id="{D41A6138-F5BE-FC44-8094-1A40CEF4A2C2}"/>
                </a:ext>
              </a:extLst>
            </p:cNvPr>
            <p:cNvSpPr txBox="1"/>
            <p:nvPr/>
          </p:nvSpPr>
          <p:spPr>
            <a:xfrm>
              <a:off x="680090" y="1090227"/>
              <a:ext cx="2538048" cy="9173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2">
                <a:lnSpc>
                  <a:spcPct val="90000"/>
                </a:lnSpc>
                <a:buClr>
                  <a:schemeClr val="accent4"/>
                </a:buClr>
                <a:buSzPts val="1100"/>
              </a:pPr>
              <a:r>
                <a:rPr lang="en-AU" b="1" dirty="0">
                  <a:solidFill>
                    <a:schemeClr val="tx1"/>
                  </a:solidFill>
                </a:rPr>
                <a:t>971 million </a:t>
              </a:r>
              <a:r>
                <a:rPr lang="en-AU" dirty="0">
                  <a:solidFill>
                    <a:schemeClr val="tx1"/>
                  </a:solidFill>
                </a:rPr>
                <a:t>people live in areas with high or very high climate change exposure. 400 million reside in countries with low levels of peacefulness.</a:t>
              </a: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3C0FE388-5CAF-D245-8AD2-C565B9A51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88950" y="1090227"/>
              <a:ext cx="120822" cy="19117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F34D8C7-2451-EC45-9D89-7EEF486F0335}"/>
              </a:ext>
            </a:extLst>
          </p:cNvPr>
          <p:cNvGrpSpPr/>
          <p:nvPr/>
        </p:nvGrpSpPr>
        <p:grpSpPr>
          <a:xfrm>
            <a:off x="3334176" y="934779"/>
            <a:ext cx="2729188" cy="917380"/>
            <a:chOff x="3507989" y="1090227"/>
            <a:chExt cx="2729188" cy="917380"/>
          </a:xfrm>
        </p:grpSpPr>
        <p:sp>
          <p:nvSpPr>
            <p:cNvPr id="18" name="Google Shape;2344;p335">
              <a:extLst>
                <a:ext uri="{FF2B5EF4-FFF2-40B4-BE49-F238E27FC236}">
                  <a16:creationId xmlns:a16="http://schemas.microsoft.com/office/drawing/2014/main" id="{85613C82-2770-A64F-998C-2BFE9EBDC5FE}"/>
                </a:ext>
              </a:extLst>
            </p:cNvPr>
            <p:cNvSpPr txBox="1"/>
            <p:nvPr/>
          </p:nvSpPr>
          <p:spPr>
            <a:xfrm>
              <a:off x="3699129" y="1090227"/>
              <a:ext cx="2538048" cy="9173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2">
                <a:lnSpc>
                  <a:spcPct val="90000"/>
                </a:lnSpc>
                <a:buClr>
                  <a:schemeClr val="accent4"/>
                </a:buClr>
                <a:buSzPts val="1100"/>
              </a:pPr>
              <a:r>
                <a:rPr lang="en-AU" dirty="0">
                  <a:solidFill>
                    <a:schemeClr val="tx1"/>
                  </a:solidFill>
                </a:rPr>
                <a:t>Climate change can increase the likelihood of </a:t>
              </a:r>
              <a:r>
                <a:rPr lang="en-AU" b="1" dirty="0">
                  <a:solidFill>
                    <a:schemeClr val="tx1"/>
                  </a:solidFill>
                </a:rPr>
                <a:t>violent conflict </a:t>
              </a:r>
              <a:r>
                <a:rPr lang="en-AU" dirty="0">
                  <a:solidFill>
                    <a:schemeClr val="tx1"/>
                  </a:solidFill>
                </a:rPr>
                <a:t>through its impact on resource availability, livelihood security and migration.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D778DB0-64E6-B44E-8F6B-8172C9D07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507989" y="1090227"/>
              <a:ext cx="120822" cy="19117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AC6F705-40D5-3F4B-A603-767360A17DC7}"/>
              </a:ext>
            </a:extLst>
          </p:cNvPr>
          <p:cNvGrpSpPr/>
          <p:nvPr/>
        </p:nvGrpSpPr>
        <p:grpSpPr>
          <a:xfrm>
            <a:off x="6270842" y="934779"/>
            <a:ext cx="2729188" cy="1068773"/>
            <a:chOff x="6294327" y="1090227"/>
            <a:chExt cx="2729188" cy="1068773"/>
          </a:xfrm>
        </p:grpSpPr>
        <p:sp>
          <p:nvSpPr>
            <p:cNvPr id="21" name="Google Shape;2344;p335">
              <a:extLst>
                <a:ext uri="{FF2B5EF4-FFF2-40B4-BE49-F238E27FC236}">
                  <a16:creationId xmlns:a16="http://schemas.microsoft.com/office/drawing/2014/main" id="{024044E9-25CC-5843-A3F8-4FCB42C76018}"/>
                </a:ext>
              </a:extLst>
            </p:cNvPr>
            <p:cNvSpPr txBox="1"/>
            <p:nvPr/>
          </p:nvSpPr>
          <p:spPr>
            <a:xfrm>
              <a:off x="6485467" y="1090227"/>
              <a:ext cx="2538048" cy="1068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2">
                <a:lnSpc>
                  <a:spcPct val="90000"/>
                </a:lnSpc>
                <a:buClr>
                  <a:schemeClr val="accent4"/>
                </a:buClr>
                <a:buSzPts val="1100"/>
              </a:pPr>
              <a:r>
                <a:rPr lang="en-AU" dirty="0">
                  <a:solidFill>
                    <a:schemeClr val="tx1"/>
                  </a:solidFill>
                </a:rPr>
                <a:t>Countries with </a:t>
              </a:r>
              <a:r>
                <a:rPr lang="en-AU" b="1" dirty="0">
                  <a:solidFill>
                    <a:schemeClr val="tx1"/>
                  </a:solidFill>
                </a:rPr>
                <a:t>high levels of Positive Peace </a:t>
              </a:r>
              <a:r>
                <a:rPr lang="en-AU" dirty="0">
                  <a:solidFill>
                    <a:schemeClr val="tx1"/>
                  </a:solidFill>
                </a:rPr>
                <a:t>are better able to manage climate-induced shocks and tend to have higher environmental performance.</a:t>
              </a: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4B2ED8C7-B302-274B-9E48-9AE0787EF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6294327" y="1090227"/>
              <a:ext cx="120822" cy="19117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B04259E-42A4-7746-B251-B35D72BC83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26674"/>
          <a:stretch/>
        </p:blipFill>
        <p:spPr>
          <a:xfrm>
            <a:off x="0" y="1142886"/>
            <a:ext cx="9144000" cy="37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33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94"/>
          <p:cNvSpPr txBox="1"/>
          <p:nvPr/>
        </p:nvSpPr>
        <p:spPr>
          <a:xfrm>
            <a:off x="431800" y="1523408"/>
            <a:ext cx="7569200" cy="1516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7000" b="1" spc="-300" dirty="0">
                <a:solidFill>
                  <a:schemeClr val="bg1"/>
                </a:solidFill>
                <a:latin typeface="+mj-lt"/>
                <a:ea typeface="Muli Black"/>
                <a:cs typeface="Muli Black"/>
                <a:sym typeface="Muli Black"/>
              </a:rPr>
              <a:t>Economic Impact of Violence</a:t>
            </a:r>
            <a:endParaRPr sz="7000" b="1" spc="-300" dirty="0">
              <a:solidFill>
                <a:schemeClr val="bg1"/>
              </a:solidFill>
              <a:latin typeface="+mj-lt"/>
              <a:ea typeface="Muli Black"/>
              <a:cs typeface="Muli Black"/>
              <a:sym typeface="Muli Black"/>
            </a:endParaRPr>
          </a:p>
        </p:txBody>
      </p:sp>
      <p:sp>
        <p:nvSpPr>
          <p:cNvPr id="6" name="Google Shape;785;p94">
            <a:extLst>
              <a:ext uri="{FF2B5EF4-FFF2-40B4-BE49-F238E27FC236}">
                <a16:creationId xmlns:a16="http://schemas.microsoft.com/office/drawing/2014/main" id="{D0AC91DF-56BB-2B47-92DB-BCB2579BF314}"/>
              </a:ext>
            </a:extLst>
          </p:cNvPr>
          <p:cNvSpPr txBox="1"/>
          <p:nvPr/>
        </p:nvSpPr>
        <p:spPr>
          <a:xfrm>
            <a:off x="431800" y="1001596"/>
            <a:ext cx="639916" cy="3244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3600" b="1" spc="-150" dirty="0">
                <a:solidFill>
                  <a:schemeClr val="bg1"/>
                </a:solidFill>
                <a:latin typeface="+mj-lt"/>
                <a:ea typeface="Muli Black"/>
                <a:cs typeface="Muli Black"/>
                <a:sym typeface="Muli Black"/>
              </a:rPr>
              <a:t>03.</a:t>
            </a:r>
            <a:endParaRPr sz="3600" b="1" spc="-150" dirty="0">
              <a:solidFill>
                <a:schemeClr val="bg1"/>
              </a:solidFill>
              <a:latin typeface="+mj-lt"/>
              <a:ea typeface="Muli Black"/>
              <a:cs typeface="Muli Black"/>
              <a:sym typeface="Muli Black"/>
            </a:endParaRPr>
          </a:p>
        </p:txBody>
      </p:sp>
    </p:spTree>
    <p:extLst>
      <p:ext uri="{BB962C8B-B14F-4D97-AF65-F5344CB8AC3E}">
        <p14:creationId xmlns:p14="http://schemas.microsoft.com/office/powerpoint/2010/main" val="225061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19178" y="1973035"/>
            <a:ext cx="3018403" cy="2365690"/>
            <a:chOff x="419178" y="1973035"/>
            <a:chExt cx="3018403" cy="2365690"/>
          </a:xfrm>
        </p:grpSpPr>
        <p:cxnSp>
          <p:nvCxnSpPr>
            <p:cNvPr id="17" name="Elbow Connector 16"/>
            <p:cNvCxnSpPr>
              <a:cxnSpLocks/>
              <a:endCxn id="21" idx="0"/>
            </p:cNvCxnSpPr>
            <p:nvPr/>
          </p:nvCxnSpPr>
          <p:spPr>
            <a:xfrm rot="10800000" flipV="1">
              <a:off x="1484158" y="1973035"/>
              <a:ext cx="1953423" cy="445164"/>
            </a:xfrm>
            <a:prstGeom prst="bentConnector2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19178" y="2418199"/>
              <a:ext cx="2129958" cy="1920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Which is equivalent to </a:t>
              </a:r>
            </a:p>
            <a:p>
              <a:pPr algn="ctr">
                <a:lnSpc>
                  <a:spcPct val="90000"/>
                </a:lnSpc>
              </a:pPr>
              <a:r>
                <a:rPr lang="en-US" sz="4000" b="1" dirty="0">
                  <a:solidFill>
                    <a:schemeClr val="tx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11.2%</a:t>
              </a:r>
            </a:p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of total world GDP </a:t>
              </a:r>
            </a:p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OR </a:t>
              </a:r>
            </a:p>
            <a:p>
              <a:pPr algn="ctr">
                <a:lnSpc>
                  <a:spcPct val="90000"/>
                </a:lnSpc>
              </a:pPr>
              <a:r>
                <a:rPr lang="en-US" sz="3600" b="1" dirty="0">
                  <a:solidFill>
                    <a:schemeClr val="tx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$1853</a:t>
              </a:r>
            </a:p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per person</a:t>
              </a:r>
            </a:p>
          </p:txBody>
        </p:sp>
      </p:grpSp>
      <p:sp>
        <p:nvSpPr>
          <p:cNvPr id="12" name="Google Shape;2344;p335">
            <a:extLst>
              <a:ext uri="{FF2B5EF4-FFF2-40B4-BE49-F238E27FC236}">
                <a16:creationId xmlns:a16="http://schemas.microsoft.com/office/drawing/2014/main" id="{D3049DF8-0921-7A45-8B93-915011672CC9}"/>
              </a:ext>
            </a:extLst>
          </p:cNvPr>
          <p:cNvSpPr txBox="1"/>
          <p:nvPr/>
        </p:nvSpPr>
        <p:spPr>
          <a:xfrm>
            <a:off x="179388" y="509344"/>
            <a:ext cx="3967162" cy="20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2">
              <a:lnSpc>
                <a:spcPct val="90000"/>
              </a:lnSpc>
              <a:buClr>
                <a:schemeClr val="accent4"/>
              </a:buClr>
              <a:buSzPts val="1100"/>
            </a:pPr>
            <a:r>
              <a:rPr lang="en-AU" sz="1200" dirty="0">
                <a:solidFill>
                  <a:schemeClr val="accent6">
                    <a:lumMod val="75000"/>
                  </a:schemeClr>
                </a:solidFill>
              </a:rPr>
              <a:t>Deaths from conflict and terrorism peaked in 2014.</a:t>
            </a:r>
            <a:endParaRPr sz="1200" i="0" u="none" strike="noStrike" cap="non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Google Shape;2296;p333">
            <a:extLst>
              <a:ext uri="{FF2B5EF4-FFF2-40B4-BE49-F238E27FC236}">
                <a16:creationId xmlns:a16="http://schemas.microsoft.com/office/drawing/2014/main" id="{A8CDCAB2-17AB-914B-8CF7-9C0E3B7915D6}"/>
              </a:ext>
            </a:extLst>
          </p:cNvPr>
          <p:cNvSpPr txBox="1"/>
          <p:nvPr/>
        </p:nvSpPr>
        <p:spPr>
          <a:xfrm>
            <a:off x="179388" y="208538"/>
            <a:ext cx="4807183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+mj-lt"/>
              </a:rPr>
              <a:t>The global cost of violence, 2019</a:t>
            </a:r>
            <a:endParaRPr sz="2000" b="1" i="0" cap="none" dirty="0">
              <a:solidFill>
                <a:schemeClr val="dk1"/>
              </a:solidFill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586152" y="1973035"/>
            <a:ext cx="3420698" cy="2413798"/>
            <a:chOff x="5586152" y="1973035"/>
            <a:chExt cx="3420698" cy="2413798"/>
          </a:xfrm>
        </p:grpSpPr>
        <p:sp>
          <p:nvSpPr>
            <p:cNvPr id="28" name="TextBox 27"/>
            <p:cNvSpPr txBox="1"/>
            <p:nvPr/>
          </p:nvSpPr>
          <p:spPr>
            <a:xfrm>
              <a:off x="6044988" y="3063394"/>
              <a:ext cx="296186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600" b="1" dirty="0">
                  <a:solidFill>
                    <a:schemeClr val="tx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$1.41 TRILLION</a:t>
              </a:r>
            </a:p>
            <a:p>
              <a:pPr algn="ctr">
                <a:lnSpc>
                  <a:spcPct val="80000"/>
                </a:lnSpc>
              </a:pP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Could be directed to </a:t>
              </a:r>
            </a:p>
            <a:p>
              <a:pPr algn="ctr">
                <a:lnSpc>
                  <a:spcPct val="80000"/>
                </a:lnSpc>
              </a:pP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other economic activities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6044988" y="2540174"/>
              <a:ext cx="296186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If the world decreased </a:t>
              </a:r>
            </a:p>
            <a:p>
              <a:pPr algn="ctr"/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violence by 10%...</a:t>
              </a:r>
            </a:p>
          </p:txBody>
        </p:sp>
        <p:cxnSp>
          <p:nvCxnSpPr>
            <p:cNvPr id="27" name="Elbow Connector 26">
              <a:extLst>
                <a:ext uri="{FF2B5EF4-FFF2-40B4-BE49-F238E27FC236}">
                  <a16:creationId xmlns:a16="http://schemas.microsoft.com/office/drawing/2014/main" id="{6E14FC67-C474-044B-B00E-6EB8A583D308}"/>
                </a:ext>
              </a:extLst>
            </p:cNvPr>
            <p:cNvCxnSpPr>
              <a:cxnSpLocks/>
              <a:endCxn id="2" idx="0"/>
            </p:cNvCxnSpPr>
            <p:nvPr/>
          </p:nvCxnSpPr>
          <p:spPr>
            <a:xfrm>
              <a:off x="5586152" y="1973035"/>
              <a:ext cx="1939767" cy="567139"/>
            </a:xfrm>
            <a:prstGeom prst="bentConnector2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Google Shape;2310;p333">
            <a:extLst>
              <a:ext uri="{FF2B5EF4-FFF2-40B4-BE49-F238E27FC236}">
                <a16:creationId xmlns:a16="http://schemas.microsoft.com/office/drawing/2014/main" id="{BE00F44F-99FF-A644-B52A-D603099D8A8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8042" y="198573"/>
            <a:ext cx="552606" cy="4614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roup 24"/>
          <p:cNvGrpSpPr/>
          <p:nvPr/>
        </p:nvGrpSpPr>
        <p:grpSpPr>
          <a:xfrm>
            <a:off x="3437581" y="939809"/>
            <a:ext cx="2735630" cy="1740342"/>
            <a:chOff x="3437581" y="939809"/>
            <a:chExt cx="2735630" cy="174034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7581" y="939809"/>
              <a:ext cx="2148571" cy="1740342"/>
            </a:xfrm>
            <a:prstGeom prst="rect">
              <a:avLst/>
            </a:prstGeom>
          </p:spPr>
        </p:pic>
        <p:sp>
          <p:nvSpPr>
            <p:cNvPr id="30" name="Google Shape;2296;p333">
              <a:extLst>
                <a:ext uri="{FF2B5EF4-FFF2-40B4-BE49-F238E27FC236}">
                  <a16:creationId xmlns:a16="http://schemas.microsoft.com/office/drawing/2014/main" id="{06FC45D3-E29C-8A43-BC3D-E6742100A3A0}"/>
                </a:ext>
              </a:extLst>
            </p:cNvPr>
            <p:cNvSpPr txBox="1"/>
            <p:nvPr/>
          </p:nvSpPr>
          <p:spPr>
            <a:xfrm>
              <a:off x="3641387" y="1657639"/>
              <a:ext cx="2531824" cy="6307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800" b="1" kern="1200" spc="-250" dirty="0" smtClean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$14.1</a:t>
              </a:r>
              <a:endParaRPr sz="4800" b="1" kern="1200" cap="none" spc="-2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225867" y="2238608"/>
            <a:ext cx="4572000" cy="2646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trillion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560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167474" y="198573"/>
            <a:ext cx="4541686" cy="343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Global economic impact of violence</a:t>
            </a:r>
            <a:endParaRPr sz="2000" b="1" i="0" cap="none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9354" y="1579657"/>
            <a:ext cx="6950707" cy="395790"/>
            <a:chOff x="439354" y="1579657"/>
            <a:chExt cx="6950707" cy="395790"/>
          </a:xfrm>
        </p:grpSpPr>
        <p:sp>
          <p:nvSpPr>
            <p:cNvPr id="15" name="Google Shape;2344;p335">
              <a:extLst>
                <a:ext uri="{FF2B5EF4-FFF2-40B4-BE49-F238E27FC236}">
                  <a16:creationId xmlns:a16="http://schemas.microsoft.com/office/drawing/2014/main" id="{1D2F44D0-9DE7-4F4B-B29D-C40034440701}"/>
                </a:ext>
              </a:extLst>
            </p:cNvPr>
            <p:cNvSpPr txBox="1"/>
            <p:nvPr/>
          </p:nvSpPr>
          <p:spPr>
            <a:xfrm>
              <a:off x="688784" y="1582303"/>
              <a:ext cx="6701277" cy="393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2">
                <a:lnSpc>
                  <a:spcPct val="90000"/>
                </a:lnSpc>
                <a:buClr>
                  <a:schemeClr val="accent4"/>
                </a:buClr>
                <a:buSzPts val="1100"/>
              </a:pPr>
              <a:r>
                <a:rPr lang="en-AU" dirty="0">
                  <a:solidFill>
                    <a:schemeClr val="tx1"/>
                  </a:solidFill>
                </a:rPr>
                <a:t>The average economic cost of violence was equivalent to </a:t>
              </a:r>
              <a:r>
                <a:rPr lang="en-AU" b="1" dirty="0">
                  <a:solidFill>
                    <a:schemeClr val="tx1"/>
                  </a:solidFill>
                </a:rPr>
                <a:t>45% of GDP </a:t>
              </a:r>
              <a:r>
                <a:rPr lang="en-AU" dirty="0">
                  <a:solidFill>
                    <a:schemeClr val="tx1"/>
                  </a:solidFill>
                </a:rPr>
                <a:t>in the ten countries most impacted by violence, compared to only 2% in the ten least affected.</a:t>
              </a:r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081ADD73-585A-6D46-80A9-F6EB0FCAD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1579657"/>
              <a:ext cx="120822" cy="191173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39354" y="2082931"/>
            <a:ext cx="6950707" cy="246218"/>
            <a:chOff x="439354" y="2082931"/>
            <a:chExt cx="6950707" cy="246218"/>
          </a:xfrm>
        </p:grpSpPr>
        <p:sp>
          <p:nvSpPr>
            <p:cNvPr id="24" name="Google Shape;2344;p335">
              <a:extLst>
                <a:ext uri="{FF2B5EF4-FFF2-40B4-BE49-F238E27FC236}">
                  <a16:creationId xmlns:a16="http://schemas.microsoft.com/office/drawing/2014/main" id="{43D904D2-E9D7-3448-BFA9-41F2D5E535CE}"/>
                </a:ext>
              </a:extLst>
            </p:cNvPr>
            <p:cNvSpPr txBox="1"/>
            <p:nvPr/>
          </p:nvSpPr>
          <p:spPr>
            <a:xfrm>
              <a:off x="688784" y="2111376"/>
              <a:ext cx="6701277" cy="217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2">
                <a:lnSpc>
                  <a:spcPct val="90000"/>
                </a:lnSpc>
                <a:buClr>
                  <a:schemeClr val="accent4"/>
                </a:buClr>
                <a:buSzPts val="1100"/>
              </a:pPr>
              <a:r>
                <a:rPr lang="en-AU" dirty="0">
                  <a:solidFill>
                    <a:schemeClr val="tx1"/>
                  </a:solidFill>
                </a:rPr>
                <a:t>In the last 70 years, per capita GDP growth has been three times higher in highly peaceful countries compared to those with low levels of peace</a:t>
              </a:r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533C0375-6076-8A4D-A3B6-8F5732132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2082931"/>
              <a:ext cx="120822" cy="191173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39354" y="2607471"/>
            <a:ext cx="6950708" cy="243536"/>
            <a:chOff x="439354" y="2607471"/>
            <a:chExt cx="6950708" cy="243536"/>
          </a:xfrm>
        </p:grpSpPr>
        <p:sp>
          <p:nvSpPr>
            <p:cNvPr id="16" name="Google Shape;2344;p335">
              <a:extLst>
                <a:ext uri="{FF2B5EF4-FFF2-40B4-BE49-F238E27FC236}">
                  <a16:creationId xmlns:a16="http://schemas.microsoft.com/office/drawing/2014/main" id="{1675B9CC-100D-2F4F-AD5E-CB42A1CC0AD4}"/>
                </a:ext>
              </a:extLst>
            </p:cNvPr>
            <p:cNvSpPr txBox="1"/>
            <p:nvPr/>
          </p:nvSpPr>
          <p:spPr>
            <a:xfrm>
              <a:off x="688785" y="2633234"/>
              <a:ext cx="6701277" cy="217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r>
                <a:rPr lang="en-AU" dirty="0"/>
                <a:t>Peace is positively related to changes six macro economic indicators</a:t>
              </a:r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7B75D16A-2739-4347-A19B-29420DA7B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2607471"/>
              <a:ext cx="120822" cy="191173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439354" y="3110745"/>
            <a:ext cx="4745295" cy="506561"/>
            <a:chOff x="439354" y="3110745"/>
            <a:chExt cx="4745295" cy="506561"/>
          </a:xfrm>
        </p:grpSpPr>
        <p:sp>
          <p:nvSpPr>
            <p:cNvPr id="26" name="Google Shape;2344;p335">
              <a:extLst>
                <a:ext uri="{FF2B5EF4-FFF2-40B4-BE49-F238E27FC236}">
                  <a16:creationId xmlns:a16="http://schemas.microsoft.com/office/drawing/2014/main" id="{944A2DD9-B0DB-0440-B989-AF8E4E16695D}"/>
                </a:ext>
              </a:extLst>
            </p:cNvPr>
            <p:cNvSpPr txBox="1"/>
            <p:nvPr/>
          </p:nvSpPr>
          <p:spPr>
            <a:xfrm>
              <a:off x="688787" y="3126008"/>
              <a:ext cx="4495862" cy="491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r>
                <a:rPr lang="en-AU" dirty="0"/>
                <a:t>GDP growth, exchange rate, inflation rate, interest rate, FDI and sovereign credit ratings</a:t>
              </a:r>
            </a:p>
          </p:txBody>
        </p: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19468234-7FB0-0243-9C79-67D758178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3110745"/>
              <a:ext cx="120822" cy="191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1201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004573" y="3877126"/>
            <a:ext cx="3231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The size the combined economies of Switzerland, Ireland and Denmark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04573" y="3403575"/>
            <a:ext cx="2949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The global total Foreign Direct Investment in 2018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04573" y="1933253"/>
            <a:ext cx="3065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total global Official Development Assistance in 2017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20" name="Google Shape;2344;p335">
            <a:extLst>
              <a:ext uri="{FF2B5EF4-FFF2-40B4-BE49-F238E27FC236}">
                <a16:creationId xmlns:a16="http://schemas.microsoft.com/office/drawing/2014/main" id="{CB89CC68-9C55-7047-AE5D-6D2DD9380C76}"/>
              </a:ext>
            </a:extLst>
          </p:cNvPr>
          <p:cNvSpPr txBox="1"/>
          <p:nvPr/>
        </p:nvSpPr>
        <p:spPr>
          <a:xfrm>
            <a:off x="179388" y="505372"/>
            <a:ext cx="6158897" cy="201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2">
              <a:lnSpc>
                <a:spcPct val="90000"/>
              </a:lnSpc>
              <a:buClr>
                <a:schemeClr val="accent4"/>
              </a:buClr>
              <a:buSzPts val="1100"/>
            </a:pPr>
            <a:r>
              <a:rPr lang="en-AU" sz="1200" dirty="0">
                <a:solidFill>
                  <a:schemeClr val="accent6">
                    <a:lumMod val="75000"/>
                  </a:schemeClr>
                </a:solidFill>
              </a:rPr>
              <a:t>Military expenditure accounts for over 40% of the total economic impact of violence.</a:t>
            </a:r>
            <a:endParaRPr sz="1200" i="0" u="none" strike="noStrike" cap="non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04573" y="1459702"/>
            <a:ext cx="30994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A 1% reduction in the cost of violence is the equivalent to: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EBF820-D702-574C-865E-8E1568919C1B}"/>
              </a:ext>
            </a:extLst>
          </p:cNvPr>
          <p:cNvSpPr/>
          <p:nvPr/>
        </p:nvSpPr>
        <p:spPr>
          <a:xfrm>
            <a:off x="3929294" y="1671174"/>
            <a:ext cx="1481179" cy="55928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6000" b="1" kern="1200" spc="-300" dirty="0">
                <a:solidFill>
                  <a:srgbClr val="000000"/>
                </a:solidFill>
                <a:latin typeface="Arial Black" panose="020B0604020202020204" pitchFamily="34" charset="0"/>
                <a:ea typeface="Roboto" panose="02000000000000000000" pitchFamily="2" charset="0"/>
                <a:cs typeface="Arial Black" panose="020B0604020202020204" pitchFamily="34" charset="0"/>
              </a:rPr>
              <a:t>1%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A6410C-3BD2-C146-8A3F-82CAEDEB6E10}"/>
              </a:ext>
            </a:extLst>
          </p:cNvPr>
          <p:cNvCxnSpPr/>
          <p:nvPr/>
        </p:nvCxnSpPr>
        <p:spPr>
          <a:xfrm>
            <a:off x="5843913" y="1492671"/>
            <a:ext cx="0" cy="917941"/>
          </a:xfrm>
          <a:prstGeom prst="line">
            <a:avLst/>
          </a:prstGeom>
          <a:ln w="12700">
            <a:solidFill>
              <a:schemeClr val="dk1">
                <a:shade val="95000"/>
                <a:satMod val="105000"/>
              </a:schemeClr>
            </a:solidFill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004573" y="2930024"/>
            <a:ext cx="32708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A 10% reduction in the cost of violence is the equivalent to: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869DBA1-B3C2-4149-A453-ECB9C7CE22AE}"/>
              </a:ext>
            </a:extLst>
          </p:cNvPr>
          <p:cNvCxnSpPr>
            <a:cxnSpLocks/>
          </p:cNvCxnSpPr>
          <p:nvPr/>
        </p:nvCxnSpPr>
        <p:spPr>
          <a:xfrm>
            <a:off x="5843913" y="2967509"/>
            <a:ext cx="0" cy="1432837"/>
          </a:xfrm>
          <a:prstGeom prst="line">
            <a:avLst/>
          </a:prstGeom>
          <a:ln w="12700">
            <a:solidFill>
              <a:schemeClr val="dk1">
                <a:shade val="95000"/>
                <a:satMod val="105000"/>
              </a:schemeClr>
            </a:solidFill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18434945-D26A-3741-82B3-4F6AD5C452B6}"/>
              </a:ext>
            </a:extLst>
          </p:cNvPr>
          <p:cNvSpPr/>
          <p:nvPr/>
        </p:nvSpPr>
        <p:spPr>
          <a:xfrm>
            <a:off x="3929294" y="3367510"/>
            <a:ext cx="1914619" cy="55928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6000" b="1" kern="1200" spc="-300" dirty="0">
                <a:solidFill>
                  <a:srgbClr val="000000"/>
                </a:solidFill>
                <a:latin typeface="Arial Black" panose="020B0604020202020204" pitchFamily="34" charset="0"/>
                <a:ea typeface="Roboto" panose="02000000000000000000" pitchFamily="2" charset="0"/>
                <a:cs typeface="Arial Black" panose="020B0604020202020204" pitchFamily="34" charset="0"/>
              </a:rPr>
              <a:t>10%</a:t>
            </a:r>
          </a:p>
        </p:txBody>
      </p:sp>
      <p:sp>
        <p:nvSpPr>
          <p:cNvPr id="16" name="Google Shape;2296;p333">
            <a:extLst>
              <a:ext uri="{FF2B5EF4-FFF2-40B4-BE49-F238E27FC236}">
                <a16:creationId xmlns:a16="http://schemas.microsoft.com/office/drawing/2014/main" id="{F45C0D5C-18F1-D044-8990-DED2DB20B705}"/>
              </a:ext>
            </a:extLst>
          </p:cNvPr>
          <p:cNvSpPr txBox="1"/>
          <p:nvPr/>
        </p:nvSpPr>
        <p:spPr>
          <a:xfrm>
            <a:off x="167474" y="198573"/>
            <a:ext cx="7402168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+mj-lt"/>
              </a:rPr>
              <a:t>Breakdown of the economic impact of violence</a:t>
            </a:r>
            <a:endParaRPr sz="2000" b="1" i="0" cap="none" dirty="0">
              <a:solidFill>
                <a:schemeClr val="dk1"/>
              </a:solidFill>
              <a:latin typeface="+mj-lt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32F306A-36CE-4A46-9AC3-D0BD8B86D8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29023" b="3917"/>
          <a:stretch/>
        </p:blipFill>
        <p:spPr>
          <a:xfrm>
            <a:off x="167474" y="1139331"/>
            <a:ext cx="4065479" cy="3195856"/>
          </a:xfrm>
          <a:prstGeom prst="rect">
            <a:avLst/>
          </a:prstGeom>
        </p:spPr>
      </p:pic>
      <p:sp>
        <p:nvSpPr>
          <p:cNvPr id="19" name="Google Shape;2344;p335">
            <a:extLst>
              <a:ext uri="{FF2B5EF4-FFF2-40B4-BE49-F238E27FC236}">
                <a16:creationId xmlns:a16="http://schemas.microsoft.com/office/drawing/2014/main" id="{20D9AA48-E8C4-0944-93F9-1BDD7307E9E5}"/>
              </a:ext>
            </a:extLst>
          </p:cNvPr>
          <p:cNvSpPr txBox="1"/>
          <p:nvPr/>
        </p:nvSpPr>
        <p:spPr>
          <a:xfrm>
            <a:off x="431800" y="4335187"/>
            <a:ext cx="851200" cy="21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2">
              <a:lnSpc>
                <a:spcPct val="90000"/>
              </a:lnSpc>
              <a:buClr>
                <a:schemeClr val="accent4"/>
              </a:buClr>
              <a:buSzPts val="1100"/>
            </a:pPr>
            <a:r>
              <a:rPr lang="en-AU" sz="1050" dirty="0">
                <a:solidFill>
                  <a:schemeClr val="accent6">
                    <a:lumMod val="75000"/>
                  </a:schemeClr>
                </a:solidFill>
              </a:rPr>
              <a:t>Source: IEP</a:t>
            </a:r>
            <a:endParaRPr sz="1050" i="0" u="none" strike="noStrike" cap="none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794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3" grpId="0"/>
      <p:bldP spid="21" grpId="0"/>
      <p:bldP spid="15" grpId="0"/>
      <p:bldP spid="24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94"/>
          <p:cNvSpPr txBox="1"/>
          <p:nvPr/>
        </p:nvSpPr>
        <p:spPr>
          <a:xfrm>
            <a:off x="431800" y="1523408"/>
            <a:ext cx="5127752" cy="1516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7000" b="1" spc="-300" dirty="0">
                <a:solidFill>
                  <a:schemeClr val="bg1"/>
                </a:solidFill>
                <a:latin typeface="+mj-lt"/>
                <a:ea typeface="Muli Black"/>
                <a:cs typeface="Muli Black"/>
                <a:sym typeface="Muli Black"/>
              </a:rPr>
              <a:t>Positive Peace</a:t>
            </a:r>
            <a:endParaRPr sz="7000" b="1" spc="-300" dirty="0">
              <a:solidFill>
                <a:schemeClr val="bg1"/>
              </a:solidFill>
              <a:latin typeface="+mj-lt"/>
              <a:ea typeface="Muli Black"/>
              <a:cs typeface="Muli Black"/>
              <a:sym typeface="Muli Black"/>
            </a:endParaRPr>
          </a:p>
        </p:txBody>
      </p:sp>
      <p:sp>
        <p:nvSpPr>
          <p:cNvPr id="6" name="Google Shape;785;p94">
            <a:extLst>
              <a:ext uri="{FF2B5EF4-FFF2-40B4-BE49-F238E27FC236}">
                <a16:creationId xmlns:a16="http://schemas.microsoft.com/office/drawing/2014/main" id="{D0AC91DF-56BB-2B47-92DB-BCB2579BF314}"/>
              </a:ext>
            </a:extLst>
          </p:cNvPr>
          <p:cNvSpPr txBox="1"/>
          <p:nvPr/>
        </p:nvSpPr>
        <p:spPr>
          <a:xfrm>
            <a:off x="431800" y="1001596"/>
            <a:ext cx="639916" cy="3244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3600" b="1" spc="-150" dirty="0">
                <a:solidFill>
                  <a:schemeClr val="bg1"/>
                </a:solidFill>
                <a:latin typeface="+mj-lt"/>
                <a:ea typeface="Muli Black"/>
                <a:cs typeface="Muli Black"/>
                <a:sym typeface="Muli Black"/>
              </a:rPr>
              <a:t>03.</a:t>
            </a:r>
            <a:endParaRPr sz="3600" b="1" spc="-150" dirty="0">
              <a:solidFill>
                <a:schemeClr val="bg1"/>
              </a:solidFill>
              <a:latin typeface="+mj-lt"/>
              <a:ea typeface="Muli Black"/>
              <a:cs typeface="Muli Black"/>
              <a:sym typeface="Muli Black"/>
            </a:endParaRPr>
          </a:p>
        </p:txBody>
      </p:sp>
    </p:spTree>
    <p:extLst>
      <p:ext uri="{BB962C8B-B14F-4D97-AF65-F5344CB8AC3E}">
        <p14:creationId xmlns:p14="http://schemas.microsoft.com/office/powerpoint/2010/main" val="276937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8" name="Google Shape;2288;p333"/>
          <p:cNvPicPr preferRelativeResize="0"/>
          <p:nvPr/>
        </p:nvPicPr>
        <p:blipFill rotWithShape="1">
          <a:blip r:embed="rId3">
            <a:alphaModFix/>
          </a:blip>
          <a:srcRect l="14209"/>
          <a:stretch/>
        </p:blipFill>
        <p:spPr>
          <a:xfrm>
            <a:off x="311437" y="1564487"/>
            <a:ext cx="1225864" cy="2289881"/>
          </a:xfrm>
          <a:prstGeom prst="rect">
            <a:avLst/>
          </a:prstGeom>
          <a:noFill/>
          <a:ln>
            <a:noFill/>
          </a:ln>
        </p:spPr>
      </p:pic>
      <p:sp>
        <p:nvSpPr>
          <p:cNvPr id="2293" name="Google Shape;2293;p333"/>
          <p:cNvSpPr txBox="1"/>
          <p:nvPr/>
        </p:nvSpPr>
        <p:spPr>
          <a:xfrm>
            <a:off x="311437" y="3945904"/>
            <a:ext cx="1225864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 dirty="0">
                <a:solidFill>
                  <a:schemeClr val="dk1"/>
                </a:solidFill>
                <a:latin typeface="+mj-lt"/>
              </a:rPr>
              <a:t>SYDNEY</a:t>
            </a:r>
            <a:endParaRPr sz="1100" b="1" i="0" cap="none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2294" name="Google Shape;2294;p333"/>
          <p:cNvSpPr txBox="1"/>
          <p:nvPr/>
        </p:nvSpPr>
        <p:spPr>
          <a:xfrm>
            <a:off x="311438" y="4099558"/>
            <a:ext cx="1225864" cy="182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" sz="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Australia</a:t>
            </a:r>
            <a:r>
              <a:rPr lang="en" sz="800" dirty="0">
                <a:solidFill>
                  <a:schemeClr val="accent4"/>
                </a:solidFill>
                <a:latin typeface="+mj-lt"/>
              </a:rPr>
              <a:t> </a:t>
            </a:r>
            <a:endParaRPr sz="800" i="0" cap="none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2297" name="Google Shape;2297;p333"/>
          <p:cNvSpPr txBox="1"/>
          <p:nvPr/>
        </p:nvSpPr>
        <p:spPr>
          <a:xfrm>
            <a:off x="1722656" y="3945904"/>
            <a:ext cx="1243491" cy="206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 dirty="0">
                <a:solidFill>
                  <a:schemeClr val="dk1"/>
                </a:solidFill>
                <a:latin typeface="+mj-lt"/>
              </a:rPr>
              <a:t>NEW YORK </a:t>
            </a:r>
            <a:endParaRPr sz="1100" b="1" i="0" cap="none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2298" name="Google Shape;2298;p333"/>
          <p:cNvSpPr txBox="1"/>
          <p:nvPr/>
        </p:nvSpPr>
        <p:spPr>
          <a:xfrm>
            <a:off x="1702096" y="4110875"/>
            <a:ext cx="1264051" cy="159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" sz="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USA</a:t>
            </a:r>
            <a:endParaRPr sz="800" i="0" cap="none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2299" name="Google Shape;2299;p333"/>
          <p:cNvSpPr txBox="1"/>
          <p:nvPr/>
        </p:nvSpPr>
        <p:spPr>
          <a:xfrm>
            <a:off x="3151502" y="3945904"/>
            <a:ext cx="1249976" cy="214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 dirty="0">
                <a:solidFill>
                  <a:schemeClr val="dk1"/>
                </a:solidFill>
                <a:latin typeface="+mj-lt"/>
              </a:rPr>
              <a:t>BRUSSELS </a:t>
            </a:r>
            <a:endParaRPr sz="1100" b="1" i="0" cap="none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2300" name="Google Shape;2300;p333"/>
          <p:cNvSpPr txBox="1"/>
          <p:nvPr/>
        </p:nvSpPr>
        <p:spPr>
          <a:xfrm>
            <a:off x="3151502" y="4098902"/>
            <a:ext cx="1249975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" sz="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Belgium</a:t>
            </a:r>
            <a:endParaRPr sz="800" i="0" cap="none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2301" name="Google Shape;2301;p333"/>
          <p:cNvSpPr txBox="1"/>
          <p:nvPr/>
        </p:nvSpPr>
        <p:spPr>
          <a:xfrm>
            <a:off x="4586831" y="3947106"/>
            <a:ext cx="1237219" cy="213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 dirty="0">
                <a:solidFill>
                  <a:schemeClr val="dk1"/>
                </a:solidFill>
                <a:latin typeface="+mj-lt"/>
              </a:rPr>
              <a:t>THE HAGUE</a:t>
            </a:r>
            <a:endParaRPr sz="1100" b="1" i="0" cap="none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2302" name="Google Shape;2302;p333"/>
          <p:cNvSpPr txBox="1"/>
          <p:nvPr/>
        </p:nvSpPr>
        <p:spPr>
          <a:xfrm>
            <a:off x="4586832" y="4110219"/>
            <a:ext cx="1237218" cy="16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" sz="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The Netherlands</a:t>
            </a:r>
            <a:endParaRPr sz="800" i="0" cap="none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2303" name="Google Shape;2303;p333"/>
          <p:cNvSpPr txBox="1"/>
          <p:nvPr/>
        </p:nvSpPr>
        <p:spPr>
          <a:xfrm>
            <a:off x="6009404" y="3945904"/>
            <a:ext cx="1233616" cy="213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 dirty="0">
                <a:solidFill>
                  <a:schemeClr val="dk1"/>
                </a:solidFill>
                <a:latin typeface="+mj-lt"/>
              </a:rPr>
              <a:t>MEXICO CITY</a:t>
            </a:r>
            <a:endParaRPr sz="1100" b="1" i="0" cap="none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2304" name="Google Shape;2304;p333"/>
          <p:cNvSpPr txBox="1"/>
          <p:nvPr/>
        </p:nvSpPr>
        <p:spPr>
          <a:xfrm>
            <a:off x="6009403" y="4094619"/>
            <a:ext cx="1233616" cy="192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" sz="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Mexico</a:t>
            </a:r>
            <a:endParaRPr sz="800" i="0" cap="none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2306" name="Google Shape;2306;p333"/>
          <p:cNvPicPr preferRelativeResize="0"/>
          <p:nvPr/>
        </p:nvPicPr>
        <p:blipFill rotWithShape="1">
          <a:blip r:embed="rId4">
            <a:alphaModFix/>
          </a:blip>
          <a:srcRect r="13667"/>
          <a:stretch/>
        </p:blipFill>
        <p:spPr>
          <a:xfrm>
            <a:off x="6009405" y="1564464"/>
            <a:ext cx="1233614" cy="2289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7" name="Google Shape;2307;p333"/>
          <p:cNvPicPr preferRelativeResize="0"/>
          <p:nvPr/>
        </p:nvPicPr>
        <p:blipFill rotWithShape="1">
          <a:blip r:embed="rId5">
            <a:alphaModFix/>
          </a:blip>
          <a:srcRect r="12522"/>
          <a:stretch/>
        </p:blipFill>
        <p:spPr>
          <a:xfrm>
            <a:off x="3151502" y="1564481"/>
            <a:ext cx="1249975" cy="228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8" name="Google Shape;2308;p333"/>
          <p:cNvPicPr preferRelativeResize="0"/>
          <p:nvPr/>
        </p:nvPicPr>
        <p:blipFill rotWithShape="1">
          <a:blip r:embed="rId6">
            <a:alphaModFix/>
          </a:blip>
          <a:srcRect r="13414"/>
          <a:stretch/>
        </p:blipFill>
        <p:spPr>
          <a:xfrm>
            <a:off x="4586832" y="1564475"/>
            <a:ext cx="1237218" cy="2289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9" name="Google Shape;2309;p333"/>
          <p:cNvPicPr preferRelativeResize="0"/>
          <p:nvPr/>
        </p:nvPicPr>
        <p:blipFill rotWithShape="1">
          <a:blip r:embed="rId7">
            <a:alphaModFix/>
          </a:blip>
          <a:srcRect r="12975"/>
          <a:stretch/>
        </p:blipFill>
        <p:spPr>
          <a:xfrm>
            <a:off x="1722656" y="1564451"/>
            <a:ext cx="1243491" cy="228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2" r="36277"/>
          <a:stretch/>
        </p:blipFill>
        <p:spPr>
          <a:xfrm>
            <a:off x="7428374" y="1564451"/>
            <a:ext cx="1232965" cy="2291119"/>
          </a:xfrm>
          <a:prstGeom prst="rect">
            <a:avLst/>
          </a:prstGeom>
        </p:spPr>
      </p:pic>
      <p:sp>
        <p:nvSpPr>
          <p:cNvPr id="20" name="Google Shape;2303;p333"/>
          <p:cNvSpPr txBox="1"/>
          <p:nvPr/>
        </p:nvSpPr>
        <p:spPr>
          <a:xfrm>
            <a:off x="7438247" y="3937192"/>
            <a:ext cx="1223092" cy="222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 dirty="0">
                <a:solidFill>
                  <a:schemeClr val="dk1"/>
                </a:solidFill>
                <a:latin typeface="+mj-lt"/>
              </a:rPr>
              <a:t>HARARE</a:t>
            </a:r>
            <a:endParaRPr sz="1100" b="1" i="0" cap="none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21" name="Google Shape;2304;p333"/>
          <p:cNvSpPr txBox="1"/>
          <p:nvPr/>
        </p:nvSpPr>
        <p:spPr>
          <a:xfrm>
            <a:off x="7438248" y="4087585"/>
            <a:ext cx="1223091" cy="20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" sz="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Zimbabwe</a:t>
            </a:r>
            <a:endParaRPr sz="800" i="0" cap="none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24" name="Google Shape;2296;p333">
            <a:extLst>
              <a:ext uri="{FF2B5EF4-FFF2-40B4-BE49-F238E27FC236}">
                <a16:creationId xmlns:a16="http://schemas.microsoft.com/office/drawing/2014/main" id="{28C83458-3FC1-E648-832B-80B78868FD3F}"/>
              </a:ext>
            </a:extLst>
          </p:cNvPr>
          <p:cNvSpPr txBox="1"/>
          <p:nvPr/>
        </p:nvSpPr>
        <p:spPr>
          <a:xfrm>
            <a:off x="167474" y="198573"/>
            <a:ext cx="7402168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+mj-lt"/>
              </a:rPr>
              <a:t>IEP International Offices</a:t>
            </a:r>
            <a:endParaRPr sz="2000" b="1" i="0" cap="none" dirty="0">
              <a:solidFill>
                <a:schemeClr val="dk1"/>
              </a:solidFill>
              <a:latin typeface="+mj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" grpId="0"/>
      <p:bldP spid="2294" grpId="0"/>
      <p:bldP spid="2297" grpId="0"/>
      <p:bldP spid="2298" grpId="0"/>
      <p:bldP spid="2299" grpId="0"/>
      <p:bldP spid="2300" grpId="0"/>
      <p:bldP spid="2301" grpId="0"/>
      <p:bldP spid="2302" grpId="0"/>
      <p:bldP spid="2303" grpId="0"/>
      <p:bldP spid="2304" grpId="0"/>
      <p:bldP spid="20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4712359" y="2449336"/>
            <a:ext cx="352425" cy="100012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ectangle 12"/>
          <p:cNvSpPr/>
          <p:nvPr/>
        </p:nvSpPr>
        <p:spPr bwMode="auto">
          <a:xfrm>
            <a:off x="4712359" y="2449336"/>
            <a:ext cx="352425" cy="10001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0" tIns="281940" rIns="0" bIns="281940" spcCol="1270" anchor="ctr"/>
          <a:lstStyle/>
          <a:p>
            <a:pPr algn="ctr" defTabSz="1233488">
              <a:lnSpc>
                <a:spcPct val="90000"/>
              </a:lnSpc>
              <a:spcAft>
                <a:spcPct val="35000"/>
              </a:spcAft>
              <a:buClrTx/>
              <a:defRPr/>
            </a:pPr>
            <a:r>
              <a:rPr lang="en-US" sz="2775" kern="1200" dirty="0">
                <a:solidFill>
                  <a:srgbClr val="002060">
                    <a:hueOff val="0"/>
                    <a:satOff val="0"/>
                    <a:lumOff val="0"/>
                    <a:alphaOff val="0"/>
                  </a:srgbClr>
                </a:solidFill>
                <a:latin typeface="Lato Light"/>
              </a:rPr>
              <a:t>  </a:t>
            </a:r>
          </a:p>
        </p:txBody>
      </p:sp>
      <p:sp>
        <p:nvSpPr>
          <p:cNvPr id="19" name="Google Shape;2344;p335">
            <a:extLst>
              <a:ext uri="{FF2B5EF4-FFF2-40B4-BE49-F238E27FC236}">
                <a16:creationId xmlns:a16="http://schemas.microsoft.com/office/drawing/2014/main" id="{66BF0D3D-DB8B-C547-9790-8EEA51AB4B5A}"/>
              </a:ext>
            </a:extLst>
          </p:cNvPr>
          <p:cNvSpPr txBox="1"/>
          <p:nvPr/>
        </p:nvSpPr>
        <p:spPr>
          <a:xfrm>
            <a:off x="179388" y="519113"/>
            <a:ext cx="4221646" cy="25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2">
              <a:lnSpc>
                <a:spcPct val="90000"/>
              </a:lnSpc>
              <a:buClr>
                <a:schemeClr val="accent4"/>
              </a:buClr>
              <a:buSzPts val="1100"/>
            </a:pPr>
            <a:r>
              <a:rPr lang="en-AU" sz="1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perfect state would have no police, jails or crime.</a:t>
            </a:r>
            <a:endParaRPr sz="1200" i="0" u="none" strike="noStrike" cap="none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Google Shape;2296;p333">
            <a:extLst>
              <a:ext uri="{FF2B5EF4-FFF2-40B4-BE49-F238E27FC236}">
                <a16:creationId xmlns:a16="http://schemas.microsoft.com/office/drawing/2014/main" id="{379BF1F4-744B-1741-B057-A98633A92E72}"/>
              </a:ext>
            </a:extLst>
          </p:cNvPr>
          <p:cNvSpPr txBox="1"/>
          <p:nvPr/>
        </p:nvSpPr>
        <p:spPr>
          <a:xfrm>
            <a:off x="167474" y="198573"/>
            <a:ext cx="4515273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bg1"/>
                </a:solidFill>
                <a:latin typeface="+mj-lt"/>
              </a:rPr>
              <a:t>Defining and measuring peace</a:t>
            </a:r>
            <a:endParaRPr sz="2000" b="1" i="0" cap="none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61AC3A25-51D4-CF4F-9890-576772EE6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8652" y="4051035"/>
            <a:ext cx="3570834" cy="47320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663">
              <a:buClrTx/>
            </a:pPr>
            <a:r>
              <a:rPr lang="en-US" altLang="en-US" sz="2475" b="1" kern="1200" dirty="0" smtClean="0">
                <a:solidFill>
                  <a:srgbClr val="4FC0E9"/>
                </a:solidFill>
                <a:ea typeface="+mn-ea"/>
              </a:rPr>
              <a:t>Positive Peace Index</a:t>
            </a:r>
            <a:endParaRPr lang="en-US" altLang="en-US" sz="2025" b="1" kern="1200" dirty="0">
              <a:solidFill>
                <a:srgbClr val="4FC0E9"/>
              </a:solidFill>
              <a:ea typeface="+mn-ea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7F88746F-127D-2343-88C1-758A34128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5400000">
            <a:off x="6989551" y="3589490"/>
            <a:ext cx="274591" cy="434477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D3AADCD-8711-CE46-8E25-35B22C81C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98042" y="198573"/>
            <a:ext cx="552606" cy="461671"/>
          </a:xfrm>
          <a:prstGeom prst="rect">
            <a:avLst/>
          </a:prstGeom>
        </p:spPr>
      </p:pic>
      <p:sp>
        <p:nvSpPr>
          <p:cNvPr id="94212" name="TextBox 3"/>
          <p:cNvSpPr txBox="1">
            <a:spLocks noChangeArrowheads="1"/>
          </p:cNvSpPr>
          <p:nvPr/>
        </p:nvSpPr>
        <p:spPr bwMode="auto">
          <a:xfrm>
            <a:off x="833540" y="1569574"/>
            <a:ext cx="2151849" cy="178125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685663" eaLnBrk="1" hangingPunct="1">
              <a:spcAft>
                <a:spcPts val="600"/>
              </a:spcAft>
              <a:buClrTx/>
              <a:defRPr/>
            </a:pPr>
            <a:r>
              <a:rPr lang="en-US" sz="2475" b="1" u="sng" kern="1200" dirty="0">
                <a:solidFill>
                  <a:schemeClr val="bg1"/>
                </a:solidFill>
                <a:latin typeface="Arial"/>
                <a:ea typeface="+mn-ea"/>
              </a:rPr>
              <a:t>Actual Peace</a:t>
            </a:r>
          </a:p>
          <a:p>
            <a:pPr defTabSz="685663" eaLnBrk="1" hangingPunct="1">
              <a:buClr>
                <a:schemeClr val="bg1"/>
              </a:buClr>
              <a:defRPr/>
            </a:pPr>
            <a:r>
              <a:rPr lang="en-US" sz="1600" kern="1200" dirty="0">
                <a:solidFill>
                  <a:schemeClr val="bg1"/>
                </a:solidFill>
                <a:latin typeface="Arial"/>
                <a:ea typeface="+mn-ea"/>
              </a:rPr>
              <a:t>Measures:</a:t>
            </a:r>
          </a:p>
          <a:p>
            <a:pPr marL="285750" indent="-285750" algn="thaiDist" defTabSz="685663" eaLnBrk="1" hangingPunct="1">
              <a:buClr>
                <a:schemeClr val="bg1"/>
              </a:buClr>
              <a:buSzPct val="79000"/>
              <a:buFont typeface="Arial" panose="020B0604020202020204" pitchFamily="34" charset="0"/>
              <a:buChar char="•"/>
              <a:defRPr/>
            </a:pPr>
            <a:r>
              <a:rPr lang="en-US" sz="1600" kern="1200" dirty="0">
                <a:solidFill>
                  <a:schemeClr val="bg1"/>
                </a:solidFill>
                <a:latin typeface="Arial"/>
                <a:ea typeface="+mn-ea"/>
              </a:rPr>
              <a:t>Crime</a:t>
            </a:r>
          </a:p>
          <a:p>
            <a:pPr marL="285750" indent="-285750" algn="thaiDist" defTabSz="685663" eaLnBrk="1" hangingPunct="1">
              <a:buClr>
                <a:schemeClr val="bg1"/>
              </a:buClr>
              <a:buSzPct val="79000"/>
              <a:buFont typeface="Arial" panose="020B0604020202020204" pitchFamily="34" charset="0"/>
              <a:buChar char="•"/>
              <a:defRPr/>
            </a:pPr>
            <a:r>
              <a:rPr lang="en-US" sz="1600" kern="1200" dirty="0">
                <a:solidFill>
                  <a:schemeClr val="bg1"/>
                </a:solidFill>
                <a:latin typeface="Arial"/>
                <a:ea typeface="+mn-ea"/>
              </a:rPr>
              <a:t>Suppression</a:t>
            </a:r>
          </a:p>
          <a:p>
            <a:pPr marL="285750" indent="-285750" algn="thaiDist" defTabSz="685663" eaLnBrk="1" hangingPunct="1">
              <a:buClr>
                <a:schemeClr val="bg1"/>
              </a:buClr>
              <a:buSzPct val="79000"/>
              <a:buFont typeface="Arial" panose="020B0604020202020204" pitchFamily="34" charset="0"/>
              <a:buChar char="•"/>
              <a:defRPr/>
            </a:pPr>
            <a:r>
              <a:rPr lang="en-US" sz="1600" kern="1200" dirty="0">
                <a:solidFill>
                  <a:schemeClr val="bg1"/>
                </a:solidFill>
                <a:latin typeface="Arial"/>
                <a:ea typeface="+mn-ea"/>
              </a:rPr>
              <a:t>Military</a:t>
            </a:r>
          </a:p>
          <a:p>
            <a:pPr marL="285750" indent="-285750" algn="thaiDist" defTabSz="685663" eaLnBrk="1" hangingPunct="1">
              <a:buClr>
                <a:schemeClr val="bg1"/>
              </a:buClr>
              <a:buSzPct val="79000"/>
              <a:buFont typeface="Arial" panose="020B0604020202020204" pitchFamily="34" charset="0"/>
              <a:buChar char="•"/>
              <a:defRPr/>
            </a:pPr>
            <a:r>
              <a:rPr lang="en-US" sz="1600" kern="1200" dirty="0">
                <a:solidFill>
                  <a:schemeClr val="bg1"/>
                </a:solidFill>
                <a:latin typeface="Arial"/>
                <a:ea typeface="+mn-ea"/>
              </a:rPr>
              <a:t>Armed Conflict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44139" y="2178722"/>
            <a:ext cx="2071258" cy="646331"/>
            <a:chOff x="3344139" y="2178722"/>
            <a:chExt cx="2071258" cy="646331"/>
          </a:xfrm>
        </p:grpSpPr>
        <p:sp>
          <p:nvSpPr>
            <p:cNvPr id="96262" name="TextBox 6"/>
            <p:cNvSpPr txBox="1">
              <a:spLocks noChangeArrowheads="1"/>
            </p:cNvSpPr>
            <p:nvPr/>
          </p:nvSpPr>
          <p:spPr bwMode="auto">
            <a:xfrm>
              <a:off x="3655088" y="2178722"/>
              <a:ext cx="140969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defTabSz="685663">
                <a:buClrTx/>
              </a:pPr>
              <a:r>
                <a:rPr lang="en-US" altLang="en-US" sz="3600" b="1" kern="1200" dirty="0">
                  <a:solidFill>
                    <a:schemeClr val="bg1"/>
                  </a:solidFill>
                  <a:ea typeface="+mn-ea"/>
                </a:rPr>
                <a:t>GPI</a:t>
              </a: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C86B3EE8-C5D9-3342-B3E2-F7AB626C1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140806" y="2284648"/>
              <a:ext cx="274591" cy="434477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ED0123A2-F9BE-394A-8C62-01BD10F9F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344139" y="2284648"/>
              <a:ext cx="274591" cy="434477"/>
            </a:xfrm>
            <a:prstGeom prst="rect">
              <a:avLst/>
            </a:prstGeom>
          </p:spPr>
        </p:pic>
      </p:grpSp>
      <p:sp>
        <p:nvSpPr>
          <p:cNvPr id="3" name="L-Shape 2">
            <a:extLst>
              <a:ext uri="{FF2B5EF4-FFF2-40B4-BE49-F238E27FC236}">
                <a16:creationId xmlns:a16="http://schemas.microsoft.com/office/drawing/2014/main" id="{C26690A8-ACC8-C540-A8C5-B246DCCC8F75}"/>
              </a:ext>
            </a:extLst>
          </p:cNvPr>
          <p:cNvSpPr/>
          <p:nvPr/>
        </p:nvSpPr>
        <p:spPr>
          <a:xfrm>
            <a:off x="604914" y="3257213"/>
            <a:ext cx="305208" cy="305208"/>
          </a:xfrm>
          <a:prstGeom prst="corner">
            <a:avLst/>
          </a:prstGeom>
          <a:solidFill>
            <a:srgbClr val="DA2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-Shape 24">
            <a:extLst>
              <a:ext uri="{FF2B5EF4-FFF2-40B4-BE49-F238E27FC236}">
                <a16:creationId xmlns:a16="http://schemas.microsoft.com/office/drawing/2014/main" id="{C96E8328-5F94-9D4A-AD8E-76A5F378AD53}"/>
              </a:ext>
            </a:extLst>
          </p:cNvPr>
          <p:cNvSpPr/>
          <p:nvPr/>
        </p:nvSpPr>
        <p:spPr>
          <a:xfrm rot="10800000">
            <a:off x="3033154" y="1408093"/>
            <a:ext cx="305208" cy="305208"/>
          </a:xfrm>
          <a:prstGeom prst="corner">
            <a:avLst/>
          </a:prstGeom>
          <a:solidFill>
            <a:srgbClr val="DA2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260" name="TextBox 4"/>
          <p:cNvSpPr txBox="1">
            <a:spLocks noChangeArrowheads="1"/>
          </p:cNvSpPr>
          <p:nvPr/>
        </p:nvSpPr>
        <p:spPr bwMode="auto">
          <a:xfrm>
            <a:off x="5855653" y="1569574"/>
            <a:ext cx="2542389" cy="153503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685663">
              <a:spcAft>
                <a:spcPts val="600"/>
              </a:spcAft>
              <a:buClrTx/>
            </a:pPr>
            <a:r>
              <a:rPr lang="en-US" altLang="en-US" sz="2475" b="1" u="sng" kern="1200" dirty="0">
                <a:solidFill>
                  <a:schemeClr val="bg1"/>
                </a:solidFill>
                <a:ea typeface="+mn-ea"/>
              </a:rPr>
              <a:t>Positive Peace</a:t>
            </a:r>
          </a:p>
          <a:p>
            <a:pPr defTabSz="685663">
              <a:buClrTx/>
            </a:pPr>
            <a:r>
              <a:rPr lang="en-US" altLang="en-US" sz="1600" kern="1200" dirty="0">
                <a:solidFill>
                  <a:schemeClr val="bg1"/>
                </a:solidFill>
                <a:ea typeface="+mn-ea"/>
              </a:rPr>
              <a:t>Derived through statistical analysis of datasets, indices and attitudes with the GPI</a:t>
            </a:r>
          </a:p>
        </p:txBody>
      </p:sp>
      <p:sp>
        <p:nvSpPr>
          <p:cNvPr id="27" name="L-Shape 26">
            <a:extLst>
              <a:ext uri="{FF2B5EF4-FFF2-40B4-BE49-F238E27FC236}">
                <a16:creationId xmlns:a16="http://schemas.microsoft.com/office/drawing/2014/main" id="{A3454BB4-C3A0-C248-8965-3734F3777695}"/>
              </a:ext>
            </a:extLst>
          </p:cNvPr>
          <p:cNvSpPr/>
          <p:nvPr/>
        </p:nvSpPr>
        <p:spPr>
          <a:xfrm>
            <a:off x="5664594" y="3257213"/>
            <a:ext cx="305208" cy="305208"/>
          </a:xfrm>
          <a:prstGeom prst="corner">
            <a:avLst/>
          </a:prstGeom>
          <a:solidFill>
            <a:srgbClr val="55C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-Shape 27">
            <a:extLst>
              <a:ext uri="{FF2B5EF4-FFF2-40B4-BE49-F238E27FC236}">
                <a16:creationId xmlns:a16="http://schemas.microsoft.com/office/drawing/2014/main" id="{B7D58199-9FDC-874E-84B9-30B5889F750B}"/>
              </a:ext>
            </a:extLst>
          </p:cNvPr>
          <p:cNvSpPr/>
          <p:nvPr/>
        </p:nvSpPr>
        <p:spPr>
          <a:xfrm rot="10800000">
            <a:off x="8092834" y="1408093"/>
            <a:ext cx="305208" cy="305208"/>
          </a:xfrm>
          <a:prstGeom prst="corner">
            <a:avLst/>
          </a:prstGeom>
          <a:solidFill>
            <a:srgbClr val="55C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94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94212" grpId="0"/>
      <p:bldP spid="3" grpId="0" animBg="1"/>
      <p:bldP spid="25" grpId="0" animBg="1"/>
      <p:bldP spid="96260" grpId="0"/>
      <p:bldP spid="27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2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344;p335"/>
          <p:cNvSpPr txBox="1"/>
          <p:nvPr/>
        </p:nvSpPr>
        <p:spPr>
          <a:xfrm>
            <a:off x="4602876" y="1123912"/>
            <a:ext cx="3351421" cy="266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2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" sz="1600" b="1" dirty="0">
                <a:solidFill>
                  <a:schemeClr val="tx1"/>
                </a:solidFill>
              </a:rPr>
              <a:t>High levels of Positive Peace are associated with:</a:t>
            </a:r>
            <a:endParaRPr sz="1600" b="1" i="0" u="none" strike="noStrike" cap="none" dirty="0">
              <a:solidFill>
                <a:schemeClr val="tx1"/>
              </a:solidFill>
            </a:endParaRPr>
          </a:p>
        </p:txBody>
      </p:sp>
      <p:sp>
        <p:nvSpPr>
          <p:cNvPr id="18" name="Google Shape;2344;p335">
            <a:extLst>
              <a:ext uri="{FF2B5EF4-FFF2-40B4-BE49-F238E27FC236}">
                <a16:creationId xmlns:a16="http://schemas.microsoft.com/office/drawing/2014/main" id="{2909FB77-A827-8C41-A4A2-A20FD5F50139}"/>
              </a:ext>
            </a:extLst>
          </p:cNvPr>
          <p:cNvSpPr txBox="1"/>
          <p:nvPr/>
        </p:nvSpPr>
        <p:spPr>
          <a:xfrm>
            <a:off x="179388" y="513506"/>
            <a:ext cx="6728872" cy="25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2">
              <a:lnSpc>
                <a:spcPct val="90000"/>
              </a:lnSpc>
              <a:buClr>
                <a:schemeClr val="accent4"/>
              </a:buClr>
              <a:buSzPts val="1100"/>
            </a:pPr>
            <a:r>
              <a:rPr lang="en-AU" sz="1200" dirty="0">
                <a:solidFill>
                  <a:schemeClr val="accent5">
                    <a:lumMod val="75000"/>
                  </a:schemeClr>
                </a:solidFill>
              </a:rPr>
              <a:t>Positive Peace creates the optimum environment for human potential to flourish.</a:t>
            </a:r>
            <a:endParaRPr sz="1200" i="0" u="none" strike="noStrike" cap="none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BD9D4F-DCFF-8E4E-B225-4013698F7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34" y="991558"/>
            <a:ext cx="3361740" cy="3361740"/>
          </a:xfrm>
          <a:prstGeom prst="rect">
            <a:avLst/>
          </a:prstGeom>
        </p:spPr>
      </p:pic>
      <p:sp>
        <p:nvSpPr>
          <p:cNvPr id="20" name="Google Shape;2296;p333">
            <a:extLst>
              <a:ext uri="{FF2B5EF4-FFF2-40B4-BE49-F238E27FC236}">
                <a16:creationId xmlns:a16="http://schemas.microsoft.com/office/drawing/2014/main" id="{CFE08D24-372C-AD4D-9B3F-01068EEDA204}"/>
              </a:ext>
            </a:extLst>
          </p:cNvPr>
          <p:cNvSpPr txBox="1"/>
          <p:nvPr/>
        </p:nvSpPr>
        <p:spPr>
          <a:xfrm>
            <a:off x="167474" y="198573"/>
            <a:ext cx="7402168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+mj-lt"/>
              </a:rPr>
              <a:t>Positive Peace</a:t>
            </a:r>
            <a:endParaRPr sz="2000" b="1" i="0" cap="none" dirty="0">
              <a:solidFill>
                <a:schemeClr val="dk1"/>
              </a:solidFill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31C611C-1C91-5942-9B76-C8BC3568F0D6}"/>
              </a:ext>
            </a:extLst>
          </p:cNvPr>
          <p:cNvGrpSpPr/>
          <p:nvPr/>
        </p:nvGrpSpPr>
        <p:grpSpPr>
          <a:xfrm>
            <a:off x="4602876" y="1843559"/>
            <a:ext cx="3351421" cy="216932"/>
            <a:chOff x="4602876" y="1843559"/>
            <a:chExt cx="3351421" cy="216932"/>
          </a:xfrm>
        </p:grpSpPr>
        <p:sp>
          <p:nvSpPr>
            <p:cNvPr id="8" name="Google Shape;2344;p335"/>
            <p:cNvSpPr txBox="1"/>
            <p:nvPr/>
          </p:nvSpPr>
          <p:spPr>
            <a:xfrm>
              <a:off x="4858541" y="1843559"/>
              <a:ext cx="3095756" cy="216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2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100"/>
                <a:buFont typeface="Arial"/>
                <a:buNone/>
              </a:pPr>
              <a:r>
                <a:rPr lang="en" dirty="0">
                  <a:solidFill>
                    <a:schemeClr val="tx1"/>
                  </a:solidFill>
                </a:rPr>
                <a:t>Higher per capita income</a:t>
              </a:r>
              <a:endParaRPr i="0" u="none" strike="noStrike" cap="none" dirty="0">
                <a:solidFill>
                  <a:schemeClr val="tx1"/>
                </a:solidFill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30412DFD-1A85-A94B-A82C-7437A4FF0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602876" y="1856439"/>
              <a:ext cx="120822" cy="19117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B74C2E-D261-A649-B407-141DEA542BB7}"/>
              </a:ext>
            </a:extLst>
          </p:cNvPr>
          <p:cNvGrpSpPr/>
          <p:nvPr/>
        </p:nvGrpSpPr>
        <p:grpSpPr>
          <a:xfrm>
            <a:off x="4602876" y="2375964"/>
            <a:ext cx="3351421" cy="216932"/>
            <a:chOff x="4602876" y="2375964"/>
            <a:chExt cx="3351421" cy="216932"/>
          </a:xfrm>
        </p:grpSpPr>
        <p:sp>
          <p:nvSpPr>
            <p:cNvPr id="10" name="Google Shape;2344;p335"/>
            <p:cNvSpPr txBox="1"/>
            <p:nvPr/>
          </p:nvSpPr>
          <p:spPr>
            <a:xfrm>
              <a:off x="4858541" y="2375964"/>
              <a:ext cx="3095756" cy="216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2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100"/>
                <a:buFont typeface="Arial"/>
                <a:buNone/>
              </a:pPr>
              <a:r>
                <a:rPr lang="en" dirty="0">
                  <a:solidFill>
                    <a:schemeClr val="tx1"/>
                  </a:solidFill>
                </a:rPr>
                <a:t>Resilience</a:t>
              </a:r>
              <a:endParaRPr i="0" u="none" strike="noStrike" cap="none" dirty="0">
                <a:solidFill>
                  <a:schemeClr val="tx1"/>
                </a:solidFill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3085DF53-CA41-1444-9A12-D560DDA03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602876" y="2388844"/>
              <a:ext cx="120822" cy="19117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A0E9F8E-14F5-3A44-B703-7DA958E9ED14}"/>
              </a:ext>
            </a:extLst>
          </p:cNvPr>
          <p:cNvGrpSpPr/>
          <p:nvPr/>
        </p:nvGrpSpPr>
        <p:grpSpPr>
          <a:xfrm>
            <a:off x="4602876" y="2897854"/>
            <a:ext cx="3351421" cy="216932"/>
            <a:chOff x="4602876" y="2897854"/>
            <a:chExt cx="3351421" cy="216932"/>
          </a:xfrm>
        </p:grpSpPr>
        <p:sp>
          <p:nvSpPr>
            <p:cNvPr id="12" name="Google Shape;2344;p335"/>
            <p:cNvSpPr txBox="1"/>
            <p:nvPr/>
          </p:nvSpPr>
          <p:spPr>
            <a:xfrm>
              <a:off x="4858541" y="2897854"/>
              <a:ext cx="3095756" cy="216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2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100"/>
                <a:buFont typeface="Arial"/>
                <a:buNone/>
              </a:pPr>
              <a:r>
                <a:rPr lang="en" dirty="0">
                  <a:solidFill>
                    <a:schemeClr val="tx1"/>
                  </a:solidFill>
                </a:rPr>
                <a:t>Better environmental outcomes</a:t>
              </a:r>
              <a:endParaRPr i="0" u="none" strike="noStrike" cap="none" dirty="0">
                <a:solidFill>
                  <a:schemeClr val="tx1"/>
                </a:solidFill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240BE71B-9146-B844-86B8-07266E9EE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602876" y="2910734"/>
              <a:ext cx="120822" cy="191173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202E18-E1F7-7048-A656-24BC6EA4D74C}"/>
              </a:ext>
            </a:extLst>
          </p:cNvPr>
          <p:cNvGrpSpPr/>
          <p:nvPr/>
        </p:nvGrpSpPr>
        <p:grpSpPr>
          <a:xfrm>
            <a:off x="4602876" y="3427843"/>
            <a:ext cx="3351421" cy="216932"/>
            <a:chOff x="4602876" y="3427843"/>
            <a:chExt cx="3351421" cy="216932"/>
          </a:xfrm>
        </p:grpSpPr>
        <p:sp>
          <p:nvSpPr>
            <p:cNvPr id="14" name="Google Shape;2344;p335"/>
            <p:cNvSpPr txBox="1"/>
            <p:nvPr/>
          </p:nvSpPr>
          <p:spPr>
            <a:xfrm>
              <a:off x="4858541" y="3427843"/>
              <a:ext cx="3095756" cy="216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2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100"/>
                <a:buFont typeface="Arial"/>
                <a:buNone/>
              </a:pPr>
              <a:r>
                <a:rPr lang="en" dirty="0">
                  <a:solidFill>
                    <a:schemeClr val="tx1"/>
                  </a:solidFill>
                </a:rPr>
                <a:t>Higher GDP growth per annum</a:t>
              </a:r>
              <a:endParaRPr i="0" u="none" strike="noStrike" cap="none" dirty="0">
                <a:solidFill>
                  <a:schemeClr val="tx1"/>
                </a:solidFill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E3F171B7-2839-1B49-8051-3070BB763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602876" y="3440723"/>
              <a:ext cx="120822" cy="19117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11335FA-E7DE-1740-91BC-24856249CDB8}"/>
              </a:ext>
            </a:extLst>
          </p:cNvPr>
          <p:cNvGrpSpPr/>
          <p:nvPr/>
        </p:nvGrpSpPr>
        <p:grpSpPr>
          <a:xfrm>
            <a:off x="4602876" y="3984309"/>
            <a:ext cx="3351421" cy="216932"/>
            <a:chOff x="4602876" y="3984309"/>
            <a:chExt cx="3351421" cy="216932"/>
          </a:xfrm>
        </p:grpSpPr>
        <p:sp>
          <p:nvSpPr>
            <p:cNvPr id="16" name="Google Shape;2344;p335"/>
            <p:cNvSpPr txBox="1"/>
            <p:nvPr/>
          </p:nvSpPr>
          <p:spPr>
            <a:xfrm>
              <a:off x="4858541" y="3984309"/>
              <a:ext cx="3095756" cy="216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2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100"/>
                <a:buFont typeface="Arial"/>
                <a:buNone/>
              </a:pPr>
              <a:r>
                <a:rPr lang="en" dirty="0">
                  <a:solidFill>
                    <a:schemeClr val="tx1"/>
                  </a:solidFill>
                </a:rPr>
                <a:t>Better performance on MDGs</a:t>
              </a:r>
              <a:endParaRPr i="0" u="none" strike="noStrike" cap="none" dirty="0">
                <a:solidFill>
                  <a:schemeClr val="tx1"/>
                </a:solidFill>
              </a:endParaRP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8BDDCB6E-8FB3-3C4B-8D7F-D3FC6E5B4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602876" y="3997189"/>
              <a:ext cx="120822" cy="191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3345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59A03170-C520-E44C-8F50-4AE1018B15AA}"/>
              </a:ext>
            </a:extLst>
          </p:cNvPr>
          <p:cNvGrpSpPr/>
          <p:nvPr/>
        </p:nvGrpSpPr>
        <p:grpSpPr>
          <a:xfrm>
            <a:off x="1744198" y="2136086"/>
            <a:ext cx="2455932" cy="253920"/>
            <a:chOff x="591676" y="1914386"/>
            <a:chExt cx="2455932" cy="253920"/>
          </a:xfrm>
        </p:grpSpPr>
        <p:sp>
          <p:nvSpPr>
            <p:cNvPr id="12" name="TextBox 114"/>
            <p:cNvSpPr txBox="1">
              <a:spLocks noChangeArrowheads="1"/>
            </p:cNvSpPr>
            <p:nvPr/>
          </p:nvSpPr>
          <p:spPr bwMode="auto">
            <a:xfrm>
              <a:off x="802684" y="1914386"/>
              <a:ext cx="2244924" cy="253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3" tIns="34292" rIns="68583" bIns="34292">
              <a:spAutoFit/>
            </a:bodyPr>
            <a:lstStyle/>
            <a:p>
              <a:r>
                <a:rPr lang="en-AU" altLang="en-US" sz="12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GlobalPeaceIndex</a:t>
              </a:r>
              <a:endParaRPr lang="id-ID" alt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609">
              <a:extLst>
                <a:ext uri="{FF2B5EF4-FFF2-40B4-BE49-F238E27FC236}">
                  <a16:creationId xmlns:a16="http://schemas.microsoft.com/office/drawing/2014/main" id="{12F11306-692D-2447-BB60-2F08C8712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676" y="1952649"/>
              <a:ext cx="99155" cy="198310"/>
            </a:xfrm>
            <a:custGeom>
              <a:avLst/>
              <a:gdLst>
                <a:gd name="T0" fmla="*/ 52231 w 213"/>
                <a:gd name="T1" fmla="*/ 28328 h 425"/>
                <a:gd name="T2" fmla="*/ 75842 w 213"/>
                <a:gd name="T3" fmla="*/ 28328 h 425"/>
                <a:gd name="T4" fmla="*/ 75842 w 213"/>
                <a:gd name="T5" fmla="*/ 0 h 425"/>
                <a:gd name="T6" fmla="*/ 52231 w 213"/>
                <a:gd name="T7" fmla="*/ 0 h 425"/>
                <a:gd name="T8" fmla="*/ 18961 w 213"/>
                <a:gd name="T9" fmla="*/ 32990 h 425"/>
                <a:gd name="T10" fmla="*/ 18961 w 213"/>
                <a:gd name="T11" fmla="*/ 47334 h 425"/>
                <a:gd name="T12" fmla="*/ 0 w 213"/>
                <a:gd name="T13" fmla="*/ 47334 h 425"/>
                <a:gd name="T14" fmla="*/ 0 w 213"/>
                <a:gd name="T15" fmla="*/ 76021 h 425"/>
                <a:gd name="T16" fmla="*/ 18961 w 213"/>
                <a:gd name="T17" fmla="*/ 76021 h 425"/>
                <a:gd name="T18" fmla="*/ 18961 w 213"/>
                <a:gd name="T19" fmla="*/ 152041 h 425"/>
                <a:gd name="T20" fmla="*/ 47580 w 213"/>
                <a:gd name="T21" fmla="*/ 152041 h 425"/>
                <a:gd name="T22" fmla="*/ 47580 w 213"/>
                <a:gd name="T23" fmla="*/ 76021 h 425"/>
                <a:gd name="T24" fmla="*/ 71192 w 213"/>
                <a:gd name="T25" fmla="*/ 76021 h 425"/>
                <a:gd name="T26" fmla="*/ 75842 w 213"/>
                <a:gd name="T27" fmla="*/ 47334 h 425"/>
                <a:gd name="T28" fmla="*/ 47580 w 213"/>
                <a:gd name="T29" fmla="*/ 47334 h 425"/>
                <a:gd name="T30" fmla="*/ 47580 w 213"/>
                <a:gd name="T31" fmla="*/ 32990 h 425"/>
                <a:gd name="T32" fmla="*/ 52231 w 213"/>
                <a:gd name="T33" fmla="*/ 28328 h 4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3" h="425">
                  <a:moveTo>
                    <a:pt x="146" y="79"/>
                  </a:moveTo>
                  <a:lnTo>
                    <a:pt x="212" y="79"/>
                  </a:lnTo>
                  <a:lnTo>
                    <a:pt x="212" y="0"/>
                  </a:lnTo>
                  <a:lnTo>
                    <a:pt x="146" y="0"/>
                  </a:lnTo>
                  <a:cubicBezTo>
                    <a:pt x="95" y="0"/>
                    <a:pt x="53" y="41"/>
                    <a:pt x="53" y="92"/>
                  </a:cubicBezTo>
                  <a:lnTo>
                    <a:pt x="53" y="132"/>
                  </a:lnTo>
                  <a:lnTo>
                    <a:pt x="0" y="132"/>
                  </a:lnTo>
                  <a:lnTo>
                    <a:pt x="0" y="212"/>
                  </a:lnTo>
                  <a:lnTo>
                    <a:pt x="53" y="212"/>
                  </a:lnTo>
                  <a:lnTo>
                    <a:pt x="53" y="424"/>
                  </a:lnTo>
                  <a:lnTo>
                    <a:pt x="133" y="424"/>
                  </a:lnTo>
                  <a:lnTo>
                    <a:pt x="133" y="212"/>
                  </a:lnTo>
                  <a:lnTo>
                    <a:pt x="199" y="212"/>
                  </a:lnTo>
                  <a:lnTo>
                    <a:pt x="212" y="132"/>
                  </a:lnTo>
                  <a:lnTo>
                    <a:pt x="133" y="132"/>
                  </a:lnTo>
                  <a:lnTo>
                    <a:pt x="133" y="92"/>
                  </a:lnTo>
                  <a:cubicBezTo>
                    <a:pt x="132" y="86"/>
                    <a:pt x="139" y="79"/>
                    <a:pt x="146" y="79"/>
                  </a:cubicBezTo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wrap="none" anchor="ctr"/>
            <a:lstStyle/>
            <a:p>
              <a:endParaRPr lang="en-US" b="0" i="0" dirty="0">
                <a:latin typeface="Muli Regular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D3EFC49-9912-D84D-8CC5-5BC5B59A1A91}"/>
              </a:ext>
            </a:extLst>
          </p:cNvPr>
          <p:cNvGrpSpPr/>
          <p:nvPr/>
        </p:nvGrpSpPr>
        <p:grpSpPr>
          <a:xfrm>
            <a:off x="1705895" y="2501964"/>
            <a:ext cx="2470515" cy="253920"/>
            <a:chOff x="553373" y="2631075"/>
            <a:chExt cx="2470515" cy="253920"/>
          </a:xfrm>
        </p:grpSpPr>
        <p:sp>
          <p:nvSpPr>
            <p:cNvPr id="14" name="TextBox 116"/>
            <p:cNvSpPr txBox="1">
              <a:spLocks noChangeArrowheads="1"/>
            </p:cNvSpPr>
            <p:nvPr/>
          </p:nvSpPr>
          <p:spPr bwMode="auto">
            <a:xfrm>
              <a:off x="778964" y="2631075"/>
              <a:ext cx="2244924" cy="253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3" tIns="34292" rIns="68583" bIns="34292">
              <a:spAutoFit/>
            </a:bodyPr>
            <a:lstStyle/>
            <a:p>
              <a:r>
                <a:rPr lang="en-AU" altLang="en-US" sz="12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@</a:t>
              </a:r>
              <a:r>
                <a:rPr lang="en-AU" altLang="en-US" sz="12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GlobPeaceIndex</a:t>
              </a:r>
              <a:endParaRPr lang="id-ID" alt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615">
              <a:extLst>
                <a:ext uri="{FF2B5EF4-FFF2-40B4-BE49-F238E27FC236}">
                  <a16:creationId xmlns:a16="http://schemas.microsoft.com/office/drawing/2014/main" id="{5698B133-AA0C-ED43-BF92-EFA3B4CE1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373" y="2691471"/>
              <a:ext cx="183404" cy="145975"/>
            </a:xfrm>
            <a:custGeom>
              <a:avLst/>
              <a:gdLst>
                <a:gd name="T0" fmla="*/ 153627 w 427"/>
                <a:gd name="T1" fmla="*/ 14673 h 346"/>
                <a:gd name="T2" fmla="*/ 135596 w 427"/>
                <a:gd name="T3" fmla="*/ 19325 h 346"/>
                <a:gd name="T4" fmla="*/ 149300 w 427"/>
                <a:gd name="T5" fmla="*/ 2147 h 346"/>
                <a:gd name="T6" fmla="*/ 129465 w 427"/>
                <a:gd name="T7" fmla="*/ 9663 h 346"/>
                <a:gd name="T8" fmla="*/ 106385 w 427"/>
                <a:gd name="T9" fmla="*/ 0 h 346"/>
                <a:gd name="T10" fmla="*/ 75011 w 427"/>
                <a:gd name="T11" fmla="*/ 31135 h 346"/>
                <a:gd name="T12" fmla="*/ 75732 w 427"/>
                <a:gd name="T13" fmla="*/ 38293 h 346"/>
                <a:gd name="T14" fmla="*/ 10819 w 427"/>
                <a:gd name="T15" fmla="*/ 5726 h 346"/>
                <a:gd name="T16" fmla="*/ 6491 w 427"/>
                <a:gd name="T17" fmla="*/ 21115 h 346"/>
                <a:gd name="T18" fmla="*/ 20556 w 427"/>
                <a:gd name="T19" fmla="*/ 47240 h 346"/>
                <a:gd name="T20" fmla="*/ 6491 w 427"/>
                <a:gd name="T21" fmla="*/ 43303 h 346"/>
                <a:gd name="T22" fmla="*/ 6491 w 427"/>
                <a:gd name="T23" fmla="*/ 43661 h 346"/>
                <a:gd name="T24" fmla="*/ 31735 w 427"/>
                <a:gd name="T25" fmla="*/ 74438 h 346"/>
                <a:gd name="T26" fmla="*/ 23441 w 427"/>
                <a:gd name="T27" fmla="*/ 75512 h 346"/>
                <a:gd name="T28" fmla="*/ 17310 w 427"/>
                <a:gd name="T29" fmla="*/ 74796 h 346"/>
                <a:gd name="T30" fmla="*/ 46882 w 427"/>
                <a:gd name="T31" fmla="*/ 96626 h 346"/>
                <a:gd name="T32" fmla="*/ 7573 w 427"/>
                <a:gd name="T33" fmla="*/ 109868 h 346"/>
                <a:gd name="T34" fmla="*/ 0 w 427"/>
                <a:gd name="T35" fmla="*/ 109510 h 346"/>
                <a:gd name="T36" fmla="*/ 48324 w 427"/>
                <a:gd name="T37" fmla="*/ 123467 h 346"/>
                <a:gd name="T38" fmla="*/ 137760 w 427"/>
                <a:gd name="T39" fmla="*/ 34714 h 346"/>
                <a:gd name="T40" fmla="*/ 137760 w 427"/>
                <a:gd name="T41" fmla="*/ 30419 h 346"/>
                <a:gd name="T42" fmla="*/ 153627 w 427"/>
                <a:gd name="T43" fmla="*/ 14673 h 3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7" h="346">
                  <a:moveTo>
                    <a:pt x="426" y="41"/>
                  </a:moveTo>
                  <a:cubicBezTo>
                    <a:pt x="411" y="48"/>
                    <a:pt x="394" y="52"/>
                    <a:pt x="376" y="54"/>
                  </a:cubicBezTo>
                  <a:cubicBezTo>
                    <a:pt x="394" y="44"/>
                    <a:pt x="408" y="27"/>
                    <a:pt x="414" y="6"/>
                  </a:cubicBezTo>
                  <a:cubicBezTo>
                    <a:pt x="398" y="16"/>
                    <a:pt x="379" y="23"/>
                    <a:pt x="359" y="27"/>
                  </a:cubicBezTo>
                  <a:cubicBezTo>
                    <a:pt x="343" y="10"/>
                    <a:pt x="320" y="0"/>
                    <a:pt x="295" y="0"/>
                  </a:cubicBezTo>
                  <a:cubicBezTo>
                    <a:pt x="247" y="0"/>
                    <a:pt x="208" y="39"/>
                    <a:pt x="208" y="87"/>
                  </a:cubicBezTo>
                  <a:cubicBezTo>
                    <a:pt x="208" y="94"/>
                    <a:pt x="209" y="101"/>
                    <a:pt x="210" y="107"/>
                  </a:cubicBezTo>
                  <a:cubicBezTo>
                    <a:pt x="137" y="103"/>
                    <a:pt x="73" y="69"/>
                    <a:pt x="30" y="16"/>
                  </a:cubicBezTo>
                  <a:cubicBezTo>
                    <a:pt x="23" y="29"/>
                    <a:pt x="18" y="44"/>
                    <a:pt x="18" y="59"/>
                  </a:cubicBezTo>
                  <a:cubicBezTo>
                    <a:pt x="18" y="90"/>
                    <a:pt x="34" y="117"/>
                    <a:pt x="57" y="132"/>
                  </a:cubicBezTo>
                  <a:cubicBezTo>
                    <a:pt x="43" y="132"/>
                    <a:pt x="29" y="127"/>
                    <a:pt x="18" y="121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8" y="165"/>
                    <a:pt x="48" y="200"/>
                    <a:pt x="88" y="208"/>
                  </a:cubicBezTo>
                  <a:cubicBezTo>
                    <a:pt x="81" y="210"/>
                    <a:pt x="73" y="211"/>
                    <a:pt x="65" y="211"/>
                  </a:cubicBezTo>
                  <a:cubicBezTo>
                    <a:pt x="59" y="211"/>
                    <a:pt x="54" y="211"/>
                    <a:pt x="48" y="209"/>
                  </a:cubicBezTo>
                  <a:cubicBezTo>
                    <a:pt x="60" y="244"/>
                    <a:pt x="92" y="269"/>
                    <a:pt x="130" y="270"/>
                  </a:cubicBezTo>
                  <a:cubicBezTo>
                    <a:pt x="100" y="293"/>
                    <a:pt x="62" y="307"/>
                    <a:pt x="21" y="307"/>
                  </a:cubicBezTo>
                  <a:cubicBezTo>
                    <a:pt x="14" y="307"/>
                    <a:pt x="8" y="307"/>
                    <a:pt x="0" y="306"/>
                  </a:cubicBezTo>
                  <a:cubicBezTo>
                    <a:pt x="39" y="331"/>
                    <a:pt x="85" y="345"/>
                    <a:pt x="134" y="345"/>
                  </a:cubicBezTo>
                  <a:cubicBezTo>
                    <a:pt x="294" y="345"/>
                    <a:pt x="382" y="212"/>
                    <a:pt x="382" y="97"/>
                  </a:cubicBezTo>
                  <a:cubicBezTo>
                    <a:pt x="382" y="93"/>
                    <a:pt x="382" y="89"/>
                    <a:pt x="382" y="85"/>
                  </a:cubicBezTo>
                  <a:cubicBezTo>
                    <a:pt x="400" y="74"/>
                    <a:pt x="414" y="58"/>
                    <a:pt x="426" y="41"/>
                  </a:cubicBezTo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wrap="none" anchor="ctr"/>
            <a:lstStyle/>
            <a:p>
              <a:endParaRPr lang="en-US" b="0" i="0" dirty="0">
                <a:latin typeface="Muli Regular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701D96-8772-AB43-917B-B44BDC1D7322}"/>
              </a:ext>
            </a:extLst>
          </p:cNvPr>
          <p:cNvGrpSpPr/>
          <p:nvPr/>
        </p:nvGrpSpPr>
        <p:grpSpPr>
          <a:xfrm>
            <a:off x="1685448" y="2870944"/>
            <a:ext cx="1913941" cy="253920"/>
            <a:chOff x="532926" y="3398871"/>
            <a:chExt cx="1913941" cy="253920"/>
          </a:xfrm>
        </p:grpSpPr>
        <p:sp>
          <p:nvSpPr>
            <p:cNvPr id="16" name="TextBox 119"/>
            <p:cNvSpPr txBox="1">
              <a:spLocks noChangeArrowheads="1"/>
            </p:cNvSpPr>
            <p:nvPr/>
          </p:nvSpPr>
          <p:spPr bwMode="auto">
            <a:xfrm>
              <a:off x="778964" y="3398871"/>
              <a:ext cx="1667903" cy="253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68583" tIns="34292" rIns="68583" bIns="34292" anchor="t" anchorCtr="0">
              <a:noAutofit/>
            </a:bodyPr>
            <a:lstStyle/>
            <a:p>
              <a:r>
                <a:rPr lang="en-AU" altLang="en-US" sz="12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@</a:t>
              </a:r>
              <a:r>
                <a:rPr lang="en-AU" altLang="en-US" sz="12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GlobalPeaceIndex</a:t>
              </a:r>
              <a:endParaRPr lang="id-ID" alt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808">
              <a:extLst>
                <a:ext uri="{FF2B5EF4-FFF2-40B4-BE49-F238E27FC236}">
                  <a16:creationId xmlns:a16="http://schemas.microsoft.com/office/drawing/2014/main" id="{AC439A18-36D3-EB41-82CE-556CEA1E9E2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2926" y="3426221"/>
              <a:ext cx="201276" cy="199220"/>
            </a:xfrm>
            <a:custGeom>
              <a:avLst/>
              <a:gdLst/>
              <a:ahLst/>
              <a:cxnLst/>
              <a:rect l="0" t="0" r="r" b="b"/>
              <a:pathLst>
                <a:path w="7559315" h="7559315">
                  <a:moveTo>
                    <a:pt x="3716254" y="2509540"/>
                  </a:moveTo>
                  <a:lnTo>
                    <a:pt x="3652523" y="2516020"/>
                  </a:lnTo>
                  <a:lnTo>
                    <a:pt x="3590593" y="2522500"/>
                  </a:lnTo>
                  <a:lnTo>
                    <a:pt x="3529022" y="2535101"/>
                  </a:lnTo>
                  <a:lnTo>
                    <a:pt x="3469252" y="2548061"/>
                  </a:lnTo>
                  <a:lnTo>
                    <a:pt x="3409482" y="2565341"/>
                  </a:lnTo>
                  <a:lnTo>
                    <a:pt x="3351872" y="2584422"/>
                  </a:lnTo>
                  <a:lnTo>
                    <a:pt x="3294623" y="2607822"/>
                  </a:lnTo>
                  <a:lnTo>
                    <a:pt x="3238813" y="2633383"/>
                  </a:lnTo>
                  <a:lnTo>
                    <a:pt x="3185884" y="2661103"/>
                  </a:lnTo>
                  <a:lnTo>
                    <a:pt x="3134756" y="2690624"/>
                  </a:lnTo>
                  <a:lnTo>
                    <a:pt x="3083267" y="2722664"/>
                  </a:lnTo>
                  <a:lnTo>
                    <a:pt x="3034299" y="2756865"/>
                  </a:lnTo>
                  <a:lnTo>
                    <a:pt x="2987491" y="2795026"/>
                  </a:lnTo>
                  <a:lnTo>
                    <a:pt x="2940683" y="2833547"/>
                  </a:lnTo>
                  <a:lnTo>
                    <a:pt x="2898196" y="2876388"/>
                  </a:lnTo>
                  <a:lnTo>
                    <a:pt x="2857509" y="2918868"/>
                  </a:lnTo>
                  <a:lnTo>
                    <a:pt x="2817182" y="2963510"/>
                  </a:lnTo>
                  <a:lnTo>
                    <a:pt x="2780816" y="3010310"/>
                  </a:lnTo>
                  <a:lnTo>
                    <a:pt x="2744810" y="3059271"/>
                  </a:lnTo>
                  <a:lnTo>
                    <a:pt x="2712765" y="3110753"/>
                  </a:lnTo>
                  <a:lnTo>
                    <a:pt x="2682880" y="3163674"/>
                  </a:lnTo>
                  <a:lnTo>
                    <a:pt x="2655155" y="3216955"/>
                  </a:lnTo>
                  <a:lnTo>
                    <a:pt x="2629591" y="3272396"/>
                  </a:lnTo>
                  <a:lnTo>
                    <a:pt x="2608347" y="3327837"/>
                  </a:lnTo>
                  <a:lnTo>
                    <a:pt x="2589264" y="3387598"/>
                  </a:lnTo>
                  <a:lnTo>
                    <a:pt x="2571981" y="3447360"/>
                  </a:lnTo>
                  <a:lnTo>
                    <a:pt x="2556858" y="3507121"/>
                  </a:lnTo>
                  <a:lnTo>
                    <a:pt x="2546417" y="3568682"/>
                  </a:lnTo>
                  <a:lnTo>
                    <a:pt x="2537775" y="3630243"/>
                  </a:lnTo>
                  <a:lnTo>
                    <a:pt x="2533455" y="3694325"/>
                  </a:lnTo>
                  <a:lnTo>
                    <a:pt x="2531294" y="3758406"/>
                  </a:lnTo>
                  <a:lnTo>
                    <a:pt x="2533455" y="3821768"/>
                  </a:lnTo>
                  <a:lnTo>
                    <a:pt x="2537775" y="3885849"/>
                  </a:lnTo>
                  <a:lnTo>
                    <a:pt x="2546417" y="3947770"/>
                  </a:lnTo>
                  <a:lnTo>
                    <a:pt x="2556858" y="4009331"/>
                  </a:lnTo>
                  <a:lnTo>
                    <a:pt x="2571981" y="4069093"/>
                  </a:lnTo>
                  <a:lnTo>
                    <a:pt x="2589264" y="4128854"/>
                  </a:lnTo>
                  <a:lnTo>
                    <a:pt x="2608347" y="4186455"/>
                  </a:lnTo>
                  <a:lnTo>
                    <a:pt x="2629591" y="4243696"/>
                  </a:lnTo>
                  <a:lnTo>
                    <a:pt x="2655155" y="4299498"/>
                  </a:lnTo>
                  <a:lnTo>
                    <a:pt x="2682880" y="4352419"/>
                  </a:lnTo>
                  <a:lnTo>
                    <a:pt x="2712765" y="4405700"/>
                  </a:lnTo>
                  <a:lnTo>
                    <a:pt x="2744810" y="4455021"/>
                  </a:lnTo>
                  <a:lnTo>
                    <a:pt x="2780816" y="4503622"/>
                  </a:lnTo>
                  <a:lnTo>
                    <a:pt x="2817182" y="4550783"/>
                  </a:lnTo>
                  <a:lnTo>
                    <a:pt x="2857509" y="4597584"/>
                  </a:lnTo>
                  <a:lnTo>
                    <a:pt x="2898196" y="4640065"/>
                  </a:lnTo>
                  <a:lnTo>
                    <a:pt x="2940683" y="4682546"/>
                  </a:lnTo>
                  <a:lnTo>
                    <a:pt x="2987491" y="4721066"/>
                  </a:lnTo>
                  <a:lnTo>
                    <a:pt x="3034299" y="4757427"/>
                  </a:lnTo>
                  <a:lnTo>
                    <a:pt x="3083267" y="4793428"/>
                  </a:lnTo>
                  <a:lnTo>
                    <a:pt x="3134756" y="4825469"/>
                  </a:lnTo>
                  <a:lnTo>
                    <a:pt x="3185884" y="4855349"/>
                  </a:lnTo>
                  <a:lnTo>
                    <a:pt x="3238813" y="4883070"/>
                  </a:lnTo>
                  <a:lnTo>
                    <a:pt x="3294623" y="4908630"/>
                  </a:lnTo>
                  <a:lnTo>
                    <a:pt x="3351872" y="4929871"/>
                  </a:lnTo>
                  <a:lnTo>
                    <a:pt x="3409482" y="4951111"/>
                  </a:lnTo>
                  <a:lnTo>
                    <a:pt x="3469252" y="4966232"/>
                  </a:lnTo>
                  <a:lnTo>
                    <a:pt x="3529022" y="4981352"/>
                  </a:lnTo>
                  <a:lnTo>
                    <a:pt x="3590593" y="4991792"/>
                  </a:lnTo>
                  <a:lnTo>
                    <a:pt x="3652523" y="5000432"/>
                  </a:lnTo>
                  <a:lnTo>
                    <a:pt x="3716254" y="5004752"/>
                  </a:lnTo>
                  <a:lnTo>
                    <a:pt x="3780345" y="5006552"/>
                  </a:lnTo>
                  <a:lnTo>
                    <a:pt x="3844075" y="5004752"/>
                  </a:lnTo>
                  <a:lnTo>
                    <a:pt x="3907806" y="5000432"/>
                  </a:lnTo>
                  <a:lnTo>
                    <a:pt x="3969736" y="4991792"/>
                  </a:lnTo>
                  <a:lnTo>
                    <a:pt x="4031307" y="4981352"/>
                  </a:lnTo>
                  <a:lnTo>
                    <a:pt x="4093237" y="4966232"/>
                  </a:lnTo>
                  <a:lnTo>
                    <a:pt x="4150847" y="4951111"/>
                  </a:lnTo>
                  <a:lnTo>
                    <a:pt x="4210617" y="4929871"/>
                  </a:lnTo>
                  <a:lnTo>
                    <a:pt x="4265706" y="4908630"/>
                  </a:lnTo>
                  <a:lnTo>
                    <a:pt x="4321516" y="4883070"/>
                  </a:lnTo>
                  <a:lnTo>
                    <a:pt x="4374444" y="4855349"/>
                  </a:lnTo>
                  <a:lnTo>
                    <a:pt x="4427733" y="4825469"/>
                  </a:lnTo>
                  <a:lnTo>
                    <a:pt x="4479222" y="4793428"/>
                  </a:lnTo>
                  <a:lnTo>
                    <a:pt x="4527830" y="4757427"/>
                  </a:lnTo>
                  <a:lnTo>
                    <a:pt x="4574998" y="4721066"/>
                  </a:lnTo>
                  <a:lnTo>
                    <a:pt x="4619646" y="4682546"/>
                  </a:lnTo>
                  <a:lnTo>
                    <a:pt x="4664293" y="4640065"/>
                  </a:lnTo>
                  <a:lnTo>
                    <a:pt x="4704980" y="4597584"/>
                  </a:lnTo>
                  <a:lnTo>
                    <a:pt x="4743147" y="4550783"/>
                  </a:lnTo>
                  <a:lnTo>
                    <a:pt x="4781673" y="4503622"/>
                  </a:lnTo>
                  <a:lnTo>
                    <a:pt x="4815519" y="4455021"/>
                  </a:lnTo>
                  <a:lnTo>
                    <a:pt x="4847564" y="4405700"/>
                  </a:lnTo>
                  <a:lnTo>
                    <a:pt x="4879610" y="4352419"/>
                  </a:lnTo>
                  <a:lnTo>
                    <a:pt x="4907334" y="4299498"/>
                  </a:lnTo>
                  <a:lnTo>
                    <a:pt x="4930738" y="4243696"/>
                  </a:lnTo>
                  <a:lnTo>
                    <a:pt x="4954142" y="4186455"/>
                  </a:lnTo>
                  <a:lnTo>
                    <a:pt x="4973225" y="4128854"/>
                  </a:lnTo>
                  <a:lnTo>
                    <a:pt x="4990508" y="4069093"/>
                  </a:lnTo>
                  <a:lnTo>
                    <a:pt x="5005631" y="4009331"/>
                  </a:lnTo>
                  <a:lnTo>
                    <a:pt x="5016073" y="3947770"/>
                  </a:lnTo>
                  <a:lnTo>
                    <a:pt x="5022554" y="3885849"/>
                  </a:lnTo>
                  <a:lnTo>
                    <a:pt x="5029035" y="3821768"/>
                  </a:lnTo>
                  <a:lnTo>
                    <a:pt x="5029035" y="3758406"/>
                  </a:lnTo>
                  <a:lnTo>
                    <a:pt x="5029035" y="3694325"/>
                  </a:lnTo>
                  <a:lnTo>
                    <a:pt x="5022554" y="3630243"/>
                  </a:lnTo>
                  <a:lnTo>
                    <a:pt x="5016073" y="3568682"/>
                  </a:lnTo>
                  <a:lnTo>
                    <a:pt x="5005631" y="3507121"/>
                  </a:lnTo>
                  <a:lnTo>
                    <a:pt x="4990508" y="3447360"/>
                  </a:lnTo>
                  <a:lnTo>
                    <a:pt x="4973225" y="3387598"/>
                  </a:lnTo>
                  <a:lnTo>
                    <a:pt x="4954142" y="3327837"/>
                  </a:lnTo>
                  <a:lnTo>
                    <a:pt x="4930738" y="3272396"/>
                  </a:lnTo>
                  <a:lnTo>
                    <a:pt x="4907334" y="3216955"/>
                  </a:lnTo>
                  <a:lnTo>
                    <a:pt x="4879610" y="3163674"/>
                  </a:lnTo>
                  <a:lnTo>
                    <a:pt x="4847564" y="3110753"/>
                  </a:lnTo>
                  <a:lnTo>
                    <a:pt x="4815519" y="3059271"/>
                  </a:lnTo>
                  <a:lnTo>
                    <a:pt x="4781673" y="3010310"/>
                  </a:lnTo>
                  <a:lnTo>
                    <a:pt x="4743147" y="2963510"/>
                  </a:lnTo>
                  <a:lnTo>
                    <a:pt x="4704980" y="2918868"/>
                  </a:lnTo>
                  <a:lnTo>
                    <a:pt x="4664293" y="2876388"/>
                  </a:lnTo>
                  <a:lnTo>
                    <a:pt x="4619646" y="2833547"/>
                  </a:lnTo>
                  <a:lnTo>
                    <a:pt x="4574998" y="2795026"/>
                  </a:lnTo>
                  <a:lnTo>
                    <a:pt x="4527830" y="2756865"/>
                  </a:lnTo>
                  <a:lnTo>
                    <a:pt x="4479222" y="2722664"/>
                  </a:lnTo>
                  <a:lnTo>
                    <a:pt x="4427733" y="2690624"/>
                  </a:lnTo>
                  <a:lnTo>
                    <a:pt x="4374444" y="2661103"/>
                  </a:lnTo>
                  <a:lnTo>
                    <a:pt x="4321516" y="2633383"/>
                  </a:lnTo>
                  <a:lnTo>
                    <a:pt x="4265706" y="2607822"/>
                  </a:lnTo>
                  <a:lnTo>
                    <a:pt x="4210617" y="2584422"/>
                  </a:lnTo>
                  <a:lnTo>
                    <a:pt x="4150847" y="2565341"/>
                  </a:lnTo>
                  <a:lnTo>
                    <a:pt x="4093237" y="2548061"/>
                  </a:lnTo>
                  <a:lnTo>
                    <a:pt x="4031307" y="2535101"/>
                  </a:lnTo>
                  <a:lnTo>
                    <a:pt x="3969736" y="2522500"/>
                  </a:lnTo>
                  <a:lnTo>
                    <a:pt x="3907806" y="2516020"/>
                  </a:lnTo>
                  <a:lnTo>
                    <a:pt x="3844075" y="2509540"/>
                  </a:lnTo>
                  <a:lnTo>
                    <a:pt x="3780345" y="2509540"/>
                  </a:lnTo>
                  <a:lnTo>
                    <a:pt x="3716254" y="2509540"/>
                  </a:lnTo>
                  <a:close/>
                  <a:moveTo>
                    <a:pt x="3780345" y="1812925"/>
                  </a:moveTo>
                  <a:lnTo>
                    <a:pt x="3880081" y="1815085"/>
                  </a:lnTo>
                  <a:lnTo>
                    <a:pt x="3978018" y="1823725"/>
                  </a:lnTo>
                  <a:lnTo>
                    <a:pt x="4076314" y="1836326"/>
                  </a:lnTo>
                  <a:lnTo>
                    <a:pt x="4172090" y="1853246"/>
                  </a:lnTo>
                  <a:lnTo>
                    <a:pt x="4265706" y="1874487"/>
                  </a:lnTo>
                  <a:lnTo>
                    <a:pt x="4357522" y="1900407"/>
                  </a:lnTo>
                  <a:lnTo>
                    <a:pt x="4448977" y="1932088"/>
                  </a:lnTo>
                  <a:lnTo>
                    <a:pt x="4536472" y="1966288"/>
                  </a:lnTo>
                  <a:lnTo>
                    <a:pt x="4623967" y="2004449"/>
                  </a:lnTo>
                  <a:lnTo>
                    <a:pt x="4707141" y="2047290"/>
                  </a:lnTo>
                  <a:lnTo>
                    <a:pt x="4788154" y="2094091"/>
                  </a:lnTo>
                  <a:lnTo>
                    <a:pt x="4866647" y="2145572"/>
                  </a:lnTo>
                  <a:lnTo>
                    <a:pt x="4943700" y="2200653"/>
                  </a:lnTo>
                  <a:lnTo>
                    <a:pt x="5018233" y="2258255"/>
                  </a:lnTo>
                  <a:lnTo>
                    <a:pt x="5088445" y="2318016"/>
                  </a:lnTo>
                  <a:lnTo>
                    <a:pt x="5154696" y="2383897"/>
                  </a:lnTo>
                  <a:lnTo>
                    <a:pt x="5220587" y="2450139"/>
                  </a:lnTo>
                  <a:lnTo>
                    <a:pt x="5280357" y="2522500"/>
                  </a:lnTo>
                  <a:lnTo>
                    <a:pt x="5337967" y="2594862"/>
                  </a:lnTo>
                  <a:lnTo>
                    <a:pt x="5393056" y="2671543"/>
                  </a:lnTo>
                  <a:lnTo>
                    <a:pt x="5444545" y="2750385"/>
                  </a:lnTo>
                  <a:lnTo>
                    <a:pt x="5491353" y="2831387"/>
                  </a:lnTo>
                  <a:lnTo>
                    <a:pt x="5533840" y="2914549"/>
                  </a:lnTo>
                  <a:lnTo>
                    <a:pt x="5572366" y="3002030"/>
                  </a:lnTo>
                  <a:lnTo>
                    <a:pt x="5608372" y="3089152"/>
                  </a:lnTo>
                  <a:lnTo>
                    <a:pt x="5638257" y="3180954"/>
                  </a:lnTo>
                  <a:lnTo>
                    <a:pt x="5664182" y="3272396"/>
                  </a:lnTo>
                  <a:lnTo>
                    <a:pt x="5685425" y="3366358"/>
                  </a:lnTo>
                  <a:lnTo>
                    <a:pt x="5702348" y="3462120"/>
                  </a:lnTo>
                  <a:lnTo>
                    <a:pt x="5714950" y="3560042"/>
                  </a:lnTo>
                  <a:lnTo>
                    <a:pt x="5723592" y="3658324"/>
                  </a:lnTo>
                  <a:lnTo>
                    <a:pt x="5725752" y="3758406"/>
                  </a:lnTo>
                  <a:lnTo>
                    <a:pt x="5723592" y="3858128"/>
                  </a:lnTo>
                  <a:lnTo>
                    <a:pt x="5714950" y="3956050"/>
                  </a:lnTo>
                  <a:lnTo>
                    <a:pt x="5702348" y="4054332"/>
                  </a:lnTo>
                  <a:lnTo>
                    <a:pt x="5685425" y="4150094"/>
                  </a:lnTo>
                  <a:lnTo>
                    <a:pt x="5664182" y="4243696"/>
                  </a:lnTo>
                  <a:lnTo>
                    <a:pt x="5638257" y="4335498"/>
                  </a:lnTo>
                  <a:lnTo>
                    <a:pt x="5608372" y="4424780"/>
                  </a:lnTo>
                  <a:lnTo>
                    <a:pt x="5572366" y="4514422"/>
                  </a:lnTo>
                  <a:lnTo>
                    <a:pt x="5533840" y="4599384"/>
                  </a:lnTo>
                  <a:lnTo>
                    <a:pt x="5491353" y="4684706"/>
                  </a:lnTo>
                  <a:lnTo>
                    <a:pt x="5444545" y="4766067"/>
                  </a:lnTo>
                  <a:lnTo>
                    <a:pt x="5393056" y="4844549"/>
                  </a:lnTo>
                  <a:lnTo>
                    <a:pt x="5337967" y="4921591"/>
                  </a:lnTo>
                  <a:lnTo>
                    <a:pt x="5280357" y="4993592"/>
                  </a:lnTo>
                  <a:lnTo>
                    <a:pt x="5220587" y="5064154"/>
                  </a:lnTo>
                  <a:lnTo>
                    <a:pt x="5154696" y="5132555"/>
                  </a:lnTo>
                  <a:lnTo>
                    <a:pt x="5088445" y="5196276"/>
                  </a:lnTo>
                  <a:lnTo>
                    <a:pt x="5018233" y="5257838"/>
                  </a:lnTo>
                  <a:lnTo>
                    <a:pt x="4943700" y="5315799"/>
                  </a:lnTo>
                  <a:lnTo>
                    <a:pt x="4866647" y="5368720"/>
                  </a:lnTo>
                  <a:lnTo>
                    <a:pt x="4788154" y="5420201"/>
                  </a:lnTo>
                  <a:lnTo>
                    <a:pt x="4707141" y="5467002"/>
                  </a:lnTo>
                  <a:lnTo>
                    <a:pt x="4623967" y="5509483"/>
                  </a:lnTo>
                  <a:lnTo>
                    <a:pt x="4536472" y="5550164"/>
                  </a:lnTo>
                  <a:lnTo>
                    <a:pt x="4448977" y="5584005"/>
                  </a:lnTo>
                  <a:lnTo>
                    <a:pt x="4357522" y="5613885"/>
                  </a:lnTo>
                  <a:lnTo>
                    <a:pt x="4265706" y="5641606"/>
                  </a:lnTo>
                  <a:lnTo>
                    <a:pt x="4172090" y="5663206"/>
                  </a:lnTo>
                  <a:lnTo>
                    <a:pt x="4076314" y="5680127"/>
                  </a:lnTo>
                  <a:lnTo>
                    <a:pt x="3978018" y="5692727"/>
                  </a:lnTo>
                  <a:lnTo>
                    <a:pt x="3880081" y="5699207"/>
                  </a:lnTo>
                  <a:lnTo>
                    <a:pt x="3780345" y="5703527"/>
                  </a:lnTo>
                  <a:lnTo>
                    <a:pt x="3680248" y="5699207"/>
                  </a:lnTo>
                  <a:lnTo>
                    <a:pt x="3582311" y="5692727"/>
                  </a:lnTo>
                  <a:lnTo>
                    <a:pt x="3484015" y="5680127"/>
                  </a:lnTo>
                  <a:lnTo>
                    <a:pt x="3390399" y="5663206"/>
                  </a:lnTo>
                  <a:lnTo>
                    <a:pt x="3294623" y="5641606"/>
                  </a:lnTo>
                  <a:lnTo>
                    <a:pt x="3202807" y="5613885"/>
                  </a:lnTo>
                  <a:lnTo>
                    <a:pt x="3113512" y="5584005"/>
                  </a:lnTo>
                  <a:lnTo>
                    <a:pt x="3023857" y="5550164"/>
                  </a:lnTo>
                  <a:lnTo>
                    <a:pt x="2938523" y="5509483"/>
                  </a:lnTo>
                  <a:lnTo>
                    <a:pt x="2855349" y="5467002"/>
                  </a:lnTo>
                  <a:lnTo>
                    <a:pt x="2772175" y="5420201"/>
                  </a:lnTo>
                  <a:lnTo>
                    <a:pt x="2693681" y="5368720"/>
                  </a:lnTo>
                  <a:lnTo>
                    <a:pt x="2618789" y="5315799"/>
                  </a:lnTo>
                  <a:lnTo>
                    <a:pt x="2544256" y="5257838"/>
                  </a:lnTo>
                  <a:lnTo>
                    <a:pt x="2474044" y="5196276"/>
                  </a:lnTo>
                  <a:lnTo>
                    <a:pt x="2405633" y="5132555"/>
                  </a:lnTo>
                  <a:lnTo>
                    <a:pt x="2341902" y="5064154"/>
                  </a:lnTo>
                  <a:lnTo>
                    <a:pt x="2279972" y="4993592"/>
                  </a:lnTo>
                  <a:lnTo>
                    <a:pt x="2222362" y="4921591"/>
                  </a:lnTo>
                  <a:lnTo>
                    <a:pt x="2169433" y="4844549"/>
                  </a:lnTo>
                  <a:lnTo>
                    <a:pt x="2117944" y="4766067"/>
                  </a:lnTo>
                  <a:lnTo>
                    <a:pt x="2071137" y="4684706"/>
                  </a:lnTo>
                  <a:lnTo>
                    <a:pt x="2028290" y="4599384"/>
                  </a:lnTo>
                  <a:lnTo>
                    <a:pt x="1987963" y="4514422"/>
                  </a:lnTo>
                  <a:lnTo>
                    <a:pt x="1954117" y="4424780"/>
                  </a:lnTo>
                  <a:lnTo>
                    <a:pt x="1924232" y="4335498"/>
                  </a:lnTo>
                  <a:lnTo>
                    <a:pt x="1896147" y="4243696"/>
                  </a:lnTo>
                  <a:lnTo>
                    <a:pt x="1874904" y="4150094"/>
                  </a:lnTo>
                  <a:lnTo>
                    <a:pt x="1857981" y="4054332"/>
                  </a:lnTo>
                  <a:lnTo>
                    <a:pt x="1845379" y="3956050"/>
                  </a:lnTo>
                  <a:lnTo>
                    <a:pt x="1838898" y="3858128"/>
                  </a:lnTo>
                  <a:lnTo>
                    <a:pt x="1836737" y="3758406"/>
                  </a:lnTo>
                  <a:lnTo>
                    <a:pt x="1838898" y="3658324"/>
                  </a:lnTo>
                  <a:lnTo>
                    <a:pt x="1845379" y="3560042"/>
                  </a:lnTo>
                  <a:lnTo>
                    <a:pt x="1857981" y="3462120"/>
                  </a:lnTo>
                  <a:lnTo>
                    <a:pt x="1874904" y="3366358"/>
                  </a:lnTo>
                  <a:lnTo>
                    <a:pt x="1896147" y="3272396"/>
                  </a:lnTo>
                  <a:lnTo>
                    <a:pt x="1924232" y="3180954"/>
                  </a:lnTo>
                  <a:lnTo>
                    <a:pt x="1954117" y="3089152"/>
                  </a:lnTo>
                  <a:lnTo>
                    <a:pt x="1987963" y="3002030"/>
                  </a:lnTo>
                  <a:lnTo>
                    <a:pt x="2028290" y="2914549"/>
                  </a:lnTo>
                  <a:lnTo>
                    <a:pt x="2071137" y="2831387"/>
                  </a:lnTo>
                  <a:lnTo>
                    <a:pt x="2117944" y="2750385"/>
                  </a:lnTo>
                  <a:lnTo>
                    <a:pt x="2169433" y="2671543"/>
                  </a:lnTo>
                  <a:lnTo>
                    <a:pt x="2222362" y="2594862"/>
                  </a:lnTo>
                  <a:lnTo>
                    <a:pt x="2279972" y="2522500"/>
                  </a:lnTo>
                  <a:lnTo>
                    <a:pt x="2341902" y="2450139"/>
                  </a:lnTo>
                  <a:lnTo>
                    <a:pt x="2405633" y="2383897"/>
                  </a:lnTo>
                  <a:lnTo>
                    <a:pt x="2474044" y="2318016"/>
                  </a:lnTo>
                  <a:lnTo>
                    <a:pt x="2544256" y="2258255"/>
                  </a:lnTo>
                  <a:lnTo>
                    <a:pt x="2618789" y="2200653"/>
                  </a:lnTo>
                  <a:lnTo>
                    <a:pt x="2693681" y="2145572"/>
                  </a:lnTo>
                  <a:lnTo>
                    <a:pt x="2772175" y="2094091"/>
                  </a:lnTo>
                  <a:lnTo>
                    <a:pt x="2855349" y="2047290"/>
                  </a:lnTo>
                  <a:lnTo>
                    <a:pt x="2938523" y="2004449"/>
                  </a:lnTo>
                  <a:lnTo>
                    <a:pt x="3023857" y="1966288"/>
                  </a:lnTo>
                  <a:lnTo>
                    <a:pt x="3113512" y="1932088"/>
                  </a:lnTo>
                  <a:lnTo>
                    <a:pt x="3202807" y="1900407"/>
                  </a:lnTo>
                  <a:lnTo>
                    <a:pt x="3294623" y="1874487"/>
                  </a:lnTo>
                  <a:lnTo>
                    <a:pt x="3390399" y="1853246"/>
                  </a:lnTo>
                  <a:lnTo>
                    <a:pt x="3484015" y="1836326"/>
                  </a:lnTo>
                  <a:lnTo>
                    <a:pt x="3582311" y="1823725"/>
                  </a:lnTo>
                  <a:lnTo>
                    <a:pt x="3680248" y="1815085"/>
                  </a:lnTo>
                  <a:lnTo>
                    <a:pt x="3780345" y="1812925"/>
                  </a:lnTo>
                  <a:close/>
                  <a:moveTo>
                    <a:pt x="5797084" y="1323975"/>
                  </a:moveTo>
                  <a:lnTo>
                    <a:pt x="5843869" y="1326135"/>
                  </a:lnTo>
                  <a:lnTo>
                    <a:pt x="5886695" y="1332615"/>
                  </a:lnTo>
                  <a:lnTo>
                    <a:pt x="5929162" y="1343414"/>
                  </a:lnTo>
                  <a:lnTo>
                    <a:pt x="5969829" y="1358172"/>
                  </a:lnTo>
                  <a:lnTo>
                    <a:pt x="6007977" y="1377611"/>
                  </a:lnTo>
                  <a:lnTo>
                    <a:pt x="6044325" y="1398849"/>
                  </a:lnTo>
                  <a:lnTo>
                    <a:pt x="6078514" y="1424407"/>
                  </a:lnTo>
                  <a:lnTo>
                    <a:pt x="6110184" y="1452125"/>
                  </a:lnTo>
                  <a:lnTo>
                    <a:pt x="6137895" y="1484162"/>
                  </a:lnTo>
                  <a:lnTo>
                    <a:pt x="6163447" y="1518000"/>
                  </a:lnTo>
                  <a:lnTo>
                    <a:pt x="6186839" y="1554357"/>
                  </a:lnTo>
                  <a:lnTo>
                    <a:pt x="6203754" y="1592514"/>
                  </a:lnTo>
                  <a:lnTo>
                    <a:pt x="6218869" y="1632831"/>
                  </a:lnTo>
                  <a:lnTo>
                    <a:pt x="6229666" y="1675667"/>
                  </a:lnTo>
                  <a:lnTo>
                    <a:pt x="6237943" y="1720304"/>
                  </a:lnTo>
                  <a:lnTo>
                    <a:pt x="6240102" y="1764940"/>
                  </a:lnTo>
                  <a:lnTo>
                    <a:pt x="6237943" y="1809937"/>
                  </a:lnTo>
                  <a:lnTo>
                    <a:pt x="6229666" y="1854573"/>
                  </a:lnTo>
                  <a:lnTo>
                    <a:pt x="6218869" y="1894890"/>
                  </a:lnTo>
                  <a:lnTo>
                    <a:pt x="6203754" y="1937726"/>
                  </a:lnTo>
                  <a:lnTo>
                    <a:pt x="6186839" y="1976243"/>
                  </a:lnTo>
                  <a:lnTo>
                    <a:pt x="6163447" y="2012601"/>
                  </a:lnTo>
                  <a:lnTo>
                    <a:pt x="6137895" y="2046438"/>
                  </a:lnTo>
                  <a:lnTo>
                    <a:pt x="6110184" y="2076315"/>
                  </a:lnTo>
                  <a:lnTo>
                    <a:pt x="6078514" y="2106193"/>
                  </a:lnTo>
                  <a:lnTo>
                    <a:pt x="6044325" y="2131751"/>
                  </a:lnTo>
                  <a:lnTo>
                    <a:pt x="6007977" y="2152989"/>
                  </a:lnTo>
                  <a:lnTo>
                    <a:pt x="5969829" y="2172068"/>
                  </a:lnTo>
                  <a:lnTo>
                    <a:pt x="5929162" y="2187187"/>
                  </a:lnTo>
                  <a:lnTo>
                    <a:pt x="5886695" y="2197626"/>
                  </a:lnTo>
                  <a:lnTo>
                    <a:pt x="5843869" y="2204106"/>
                  </a:lnTo>
                  <a:lnTo>
                    <a:pt x="5797084" y="2206265"/>
                  </a:lnTo>
                  <a:lnTo>
                    <a:pt x="5752458" y="2204106"/>
                  </a:lnTo>
                  <a:lnTo>
                    <a:pt x="5709992" y="2197626"/>
                  </a:lnTo>
                  <a:lnTo>
                    <a:pt x="5667166" y="2187187"/>
                  </a:lnTo>
                  <a:lnTo>
                    <a:pt x="5626859" y="2172068"/>
                  </a:lnTo>
                  <a:lnTo>
                    <a:pt x="5588351" y="2152989"/>
                  </a:lnTo>
                  <a:lnTo>
                    <a:pt x="5552362" y="2131751"/>
                  </a:lnTo>
                  <a:lnTo>
                    <a:pt x="5518173" y="2106193"/>
                  </a:lnTo>
                  <a:lnTo>
                    <a:pt x="5486144" y="2076315"/>
                  </a:lnTo>
                  <a:lnTo>
                    <a:pt x="5456273" y="2046438"/>
                  </a:lnTo>
                  <a:lnTo>
                    <a:pt x="5432881" y="2012601"/>
                  </a:lnTo>
                  <a:lnTo>
                    <a:pt x="5409488" y="1976243"/>
                  </a:lnTo>
                  <a:lnTo>
                    <a:pt x="5390054" y="1937726"/>
                  </a:lnTo>
                  <a:lnTo>
                    <a:pt x="5375299" y="1894890"/>
                  </a:lnTo>
                  <a:lnTo>
                    <a:pt x="5364503" y="1854573"/>
                  </a:lnTo>
                  <a:lnTo>
                    <a:pt x="5358385" y="1809937"/>
                  </a:lnTo>
                  <a:lnTo>
                    <a:pt x="5356225" y="1764940"/>
                  </a:lnTo>
                  <a:lnTo>
                    <a:pt x="5358385" y="1720304"/>
                  </a:lnTo>
                  <a:lnTo>
                    <a:pt x="5364503" y="1675667"/>
                  </a:lnTo>
                  <a:lnTo>
                    <a:pt x="5375299" y="1632831"/>
                  </a:lnTo>
                  <a:lnTo>
                    <a:pt x="5390054" y="1592514"/>
                  </a:lnTo>
                  <a:lnTo>
                    <a:pt x="5409488" y="1554357"/>
                  </a:lnTo>
                  <a:lnTo>
                    <a:pt x="5432881" y="1518000"/>
                  </a:lnTo>
                  <a:lnTo>
                    <a:pt x="5456273" y="1484162"/>
                  </a:lnTo>
                  <a:lnTo>
                    <a:pt x="5486144" y="1452125"/>
                  </a:lnTo>
                  <a:lnTo>
                    <a:pt x="5518173" y="1424407"/>
                  </a:lnTo>
                  <a:lnTo>
                    <a:pt x="5552362" y="1398849"/>
                  </a:lnTo>
                  <a:lnTo>
                    <a:pt x="5588351" y="1377611"/>
                  </a:lnTo>
                  <a:lnTo>
                    <a:pt x="5626859" y="1358172"/>
                  </a:lnTo>
                  <a:lnTo>
                    <a:pt x="5667166" y="1343414"/>
                  </a:lnTo>
                  <a:lnTo>
                    <a:pt x="5709992" y="1332615"/>
                  </a:lnTo>
                  <a:lnTo>
                    <a:pt x="5752458" y="1326135"/>
                  </a:lnTo>
                  <a:lnTo>
                    <a:pt x="5797084" y="1323975"/>
                  </a:lnTo>
                  <a:close/>
                  <a:moveTo>
                    <a:pt x="2126429" y="696930"/>
                  </a:moveTo>
                  <a:lnTo>
                    <a:pt x="2043272" y="703050"/>
                  </a:lnTo>
                  <a:lnTo>
                    <a:pt x="1960116" y="709530"/>
                  </a:lnTo>
                  <a:lnTo>
                    <a:pt x="1881639" y="722489"/>
                  </a:lnTo>
                  <a:lnTo>
                    <a:pt x="1804602" y="737248"/>
                  </a:lnTo>
                  <a:lnTo>
                    <a:pt x="1730086" y="754168"/>
                  </a:lnTo>
                  <a:lnTo>
                    <a:pt x="1655569" y="775407"/>
                  </a:lnTo>
                  <a:lnTo>
                    <a:pt x="1585012" y="798806"/>
                  </a:lnTo>
                  <a:lnTo>
                    <a:pt x="1516975" y="824725"/>
                  </a:lnTo>
                  <a:lnTo>
                    <a:pt x="1451097" y="856403"/>
                  </a:lnTo>
                  <a:lnTo>
                    <a:pt x="1387021" y="888442"/>
                  </a:lnTo>
                  <a:lnTo>
                    <a:pt x="1325103" y="924800"/>
                  </a:lnTo>
                  <a:lnTo>
                    <a:pt x="1265706" y="962959"/>
                  </a:lnTo>
                  <a:lnTo>
                    <a:pt x="1208108" y="1005797"/>
                  </a:lnTo>
                  <a:lnTo>
                    <a:pt x="1154831" y="1050435"/>
                  </a:lnTo>
                  <a:lnTo>
                    <a:pt x="1103713" y="1099393"/>
                  </a:lnTo>
                  <a:lnTo>
                    <a:pt x="1054754" y="1150511"/>
                  </a:lnTo>
                  <a:lnTo>
                    <a:pt x="1010116" y="1203788"/>
                  </a:lnTo>
                  <a:lnTo>
                    <a:pt x="967278" y="1261386"/>
                  </a:lnTo>
                  <a:lnTo>
                    <a:pt x="928760" y="1318983"/>
                  </a:lnTo>
                  <a:lnTo>
                    <a:pt x="890602" y="1380901"/>
                  </a:lnTo>
                  <a:lnTo>
                    <a:pt x="858563" y="1444618"/>
                  </a:lnTo>
                  <a:lnTo>
                    <a:pt x="826885" y="1513015"/>
                  </a:lnTo>
                  <a:lnTo>
                    <a:pt x="800965" y="1581052"/>
                  </a:lnTo>
                  <a:lnTo>
                    <a:pt x="775407" y="1651249"/>
                  </a:lnTo>
                  <a:lnTo>
                    <a:pt x="756328" y="1725766"/>
                  </a:lnTo>
                  <a:lnTo>
                    <a:pt x="737248" y="1800283"/>
                  </a:lnTo>
                  <a:lnTo>
                    <a:pt x="722489" y="1879119"/>
                  </a:lnTo>
                  <a:lnTo>
                    <a:pt x="711689" y="1957956"/>
                  </a:lnTo>
                  <a:lnTo>
                    <a:pt x="703050" y="2041112"/>
                  </a:lnTo>
                  <a:lnTo>
                    <a:pt x="699090" y="2124269"/>
                  </a:lnTo>
                  <a:lnTo>
                    <a:pt x="696930" y="2209585"/>
                  </a:lnTo>
                  <a:lnTo>
                    <a:pt x="696930" y="5330651"/>
                  </a:lnTo>
                  <a:lnTo>
                    <a:pt x="699090" y="5418127"/>
                  </a:lnTo>
                  <a:lnTo>
                    <a:pt x="703050" y="5503084"/>
                  </a:lnTo>
                  <a:lnTo>
                    <a:pt x="711689" y="5586240"/>
                  </a:lnTo>
                  <a:lnTo>
                    <a:pt x="724289" y="5667237"/>
                  </a:lnTo>
                  <a:lnTo>
                    <a:pt x="739408" y="5746073"/>
                  </a:lnTo>
                  <a:lnTo>
                    <a:pt x="758487" y="5822750"/>
                  </a:lnTo>
                  <a:lnTo>
                    <a:pt x="779726" y="5897267"/>
                  </a:lnTo>
                  <a:lnTo>
                    <a:pt x="805646" y="5969984"/>
                  </a:lnTo>
                  <a:lnTo>
                    <a:pt x="833004" y="6040181"/>
                  </a:lnTo>
                  <a:lnTo>
                    <a:pt x="865043" y="6108218"/>
                  </a:lnTo>
                  <a:lnTo>
                    <a:pt x="899241" y="6172295"/>
                  </a:lnTo>
                  <a:lnTo>
                    <a:pt x="937760" y="6236372"/>
                  </a:lnTo>
                  <a:lnTo>
                    <a:pt x="980238" y="6295770"/>
                  </a:lnTo>
                  <a:lnTo>
                    <a:pt x="1022716" y="6353367"/>
                  </a:lnTo>
                  <a:lnTo>
                    <a:pt x="1071674" y="6408805"/>
                  </a:lnTo>
                  <a:lnTo>
                    <a:pt x="1122792" y="6459923"/>
                  </a:lnTo>
                  <a:lnTo>
                    <a:pt x="1173909" y="6506721"/>
                  </a:lnTo>
                  <a:lnTo>
                    <a:pt x="1229347" y="6553519"/>
                  </a:lnTo>
                  <a:lnTo>
                    <a:pt x="1286944" y="6594197"/>
                  </a:lnTo>
                  <a:lnTo>
                    <a:pt x="1346342" y="6634515"/>
                  </a:lnTo>
                  <a:lnTo>
                    <a:pt x="1408260" y="6670873"/>
                  </a:lnTo>
                  <a:lnTo>
                    <a:pt x="1472337" y="6702912"/>
                  </a:lnTo>
                  <a:lnTo>
                    <a:pt x="1538214" y="6732431"/>
                  </a:lnTo>
                  <a:lnTo>
                    <a:pt x="1606611" y="6760510"/>
                  </a:lnTo>
                  <a:lnTo>
                    <a:pt x="1678968" y="6783909"/>
                  </a:lnTo>
                  <a:lnTo>
                    <a:pt x="1751685" y="6805148"/>
                  </a:lnTo>
                  <a:lnTo>
                    <a:pt x="1825842" y="6822067"/>
                  </a:lnTo>
                  <a:lnTo>
                    <a:pt x="1902878" y="6836826"/>
                  </a:lnTo>
                  <a:lnTo>
                    <a:pt x="1981355" y="6847626"/>
                  </a:lnTo>
                  <a:lnTo>
                    <a:pt x="2062712" y="6856265"/>
                  </a:lnTo>
                  <a:lnTo>
                    <a:pt x="2143348" y="6860225"/>
                  </a:lnTo>
                  <a:lnTo>
                    <a:pt x="2228664" y="6862385"/>
                  </a:lnTo>
                  <a:lnTo>
                    <a:pt x="5332811" y="6862385"/>
                  </a:lnTo>
                  <a:lnTo>
                    <a:pt x="5418127" y="6860225"/>
                  </a:lnTo>
                  <a:lnTo>
                    <a:pt x="5503084" y="6856265"/>
                  </a:lnTo>
                  <a:lnTo>
                    <a:pt x="5584080" y="6847626"/>
                  </a:lnTo>
                  <a:lnTo>
                    <a:pt x="5665077" y="6836826"/>
                  </a:lnTo>
                  <a:lnTo>
                    <a:pt x="5743913" y="6822067"/>
                  </a:lnTo>
                  <a:lnTo>
                    <a:pt x="5818790" y="6805148"/>
                  </a:lnTo>
                  <a:lnTo>
                    <a:pt x="5892947" y="6783909"/>
                  </a:lnTo>
                  <a:lnTo>
                    <a:pt x="5965664" y="6760510"/>
                  </a:lnTo>
                  <a:lnTo>
                    <a:pt x="6033701" y="6734591"/>
                  </a:lnTo>
                  <a:lnTo>
                    <a:pt x="6102098" y="6704712"/>
                  </a:lnTo>
                  <a:lnTo>
                    <a:pt x="6165815" y="6670873"/>
                  </a:lnTo>
                  <a:lnTo>
                    <a:pt x="6227733" y="6636675"/>
                  </a:lnTo>
                  <a:lnTo>
                    <a:pt x="6287130" y="6596357"/>
                  </a:lnTo>
                  <a:lnTo>
                    <a:pt x="6345087" y="6555678"/>
                  </a:lnTo>
                  <a:lnTo>
                    <a:pt x="6398005" y="6511040"/>
                  </a:lnTo>
                  <a:lnTo>
                    <a:pt x="6451283" y="6462082"/>
                  </a:lnTo>
                  <a:lnTo>
                    <a:pt x="6500601" y="6410965"/>
                  </a:lnTo>
                  <a:lnTo>
                    <a:pt x="6545239" y="6357327"/>
                  </a:lnTo>
                  <a:lnTo>
                    <a:pt x="6589877" y="6302249"/>
                  </a:lnTo>
                  <a:lnTo>
                    <a:pt x="6628395" y="6242492"/>
                  </a:lnTo>
                  <a:lnTo>
                    <a:pt x="6666554" y="6180575"/>
                  </a:lnTo>
                  <a:lnTo>
                    <a:pt x="6700752" y="6116857"/>
                  </a:lnTo>
                  <a:lnTo>
                    <a:pt x="6730271" y="6050620"/>
                  </a:lnTo>
                  <a:lnTo>
                    <a:pt x="6758350" y="5980423"/>
                  </a:lnTo>
                  <a:lnTo>
                    <a:pt x="6783909" y="5910226"/>
                  </a:lnTo>
                  <a:lnTo>
                    <a:pt x="6805148" y="5835709"/>
                  </a:lnTo>
                  <a:lnTo>
                    <a:pt x="6822067" y="5759033"/>
                  </a:lnTo>
                  <a:lnTo>
                    <a:pt x="6836826" y="5682356"/>
                  </a:lnTo>
                  <a:lnTo>
                    <a:pt x="6849786" y="5601359"/>
                  </a:lnTo>
                  <a:lnTo>
                    <a:pt x="6856265" y="5520003"/>
                  </a:lnTo>
                  <a:lnTo>
                    <a:pt x="6862385" y="5435047"/>
                  </a:lnTo>
                  <a:lnTo>
                    <a:pt x="6864545" y="5347570"/>
                  </a:lnTo>
                  <a:lnTo>
                    <a:pt x="6864545" y="2209585"/>
                  </a:lnTo>
                  <a:lnTo>
                    <a:pt x="6862385" y="2126429"/>
                  </a:lnTo>
                  <a:lnTo>
                    <a:pt x="6858425" y="2043272"/>
                  </a:lnTo>
                  <a:lnTo>
                    <a:pt x="6849786" y="1964436"/>
                  </a:lnTo>
                  <a:lnTo>
                    <a:pt x="6836826" y="1885599"/>
                  </a:lnTo>
                  <a:lnTo>
                    <a:pt x="6822067" y="1808922"/>
                  </a:lnTo>
                  <a:lnTo>
                    <a:pt x="6805148" y="1734405"/>
                  </a:lnTo>
                  <a:lnTo>
                    <a:pt x="6783909" y="1662049"/>
                  </a:lnTo>
                  <a:lnTo>
                    <a:pt x="6760510" y="1591492"/>
                  </a:lnTo>
                  <a:lnTo>
                    <a:pt x="6732431" y="1521295"/>
                  </a:lnTo>
                  <a:lnTo>
                    <a:pt x="6702912" y="1455058"/>
                  </a:lnTo>
                  <a:lnTo>
                    <a:pt x="6668714" y="1391340"/>
                  </a:lnTo>
                  <a:lnTo>
                    <a:pt x="6632355" y="1331583"/>
                  </a:lnTo>
                  <a:lnTo>
                    <a:pt x="6592037" y="1272185"/>
                  </a:lnTo>
                  <a:lnTo>
                    <a:pt x="6549199" y="1214228"/>
                  </a:lnTo>
                  <a:lnTo>
                    <a:pt x="6504561" y="1161310"/>
                  </a:lnTo>
                  <a:lnTo>
                    <a:pt x="6455603" y="1108032"/>
                  </a:lnTo>
                  <a:lnTo>
                    <a:pt x="6404485" y="1058715"/>
                  </a:lnTo>
                  <a:lnTo>
                    <a:pt x="6351207" y="1014076"/>
                  </a:lnTo>
                  <a:lnTo>
                    <a:pt x="6293610" y="969438"/>
                  </a:lnTo>
                  <a:lnTo>
                    <a:pt x="6234212" y="930920"/>
                  </a:lnTo>
                  <a:lnTo>
                    <a:pt x="6172295" y="892762"/>
                  </a:lnTo>
                  <a:lnTo>
                    <a:pt x="6108218" y="858563"/>
                  </a:lnTo>
                  <a:lnTo>
                    <a:pt x="6042340" y="829044"/>
                  </a:lnTo>
                  <a:lnTo>
                    <a:pt x="5974303" y="800966"/>
                  </a:lnTo>
                  <a:lnTo>
                    <a:pt x="5901587" y="775407"/>
                  </a:lnTo>
                  <a:lnTo>
                    <a:pt x="5829230" y="754168"/>
                  </a:lnTo>
                  <a:lnTo>
                    <a:pt x="5754713" y="737248"/>
                  </a:lnTo>
                  <a:lnTo>
                    <a:pt x="5677676" y="722489"/>
                  </a:lnTo>
                  <a:lnTo>
                    <a:pt x="5599200" y="711689"/>
                  </a:lnTo>
                  <a:lnTo>
                    <a:pt x="5518203" y="703050"/>
                  </a:lnTo>
                  <a:lnTo>
                    <a:pt x="5435047" y="696930"/>
                  </a:lnTo>
                  <a:lnTo>
                    <a:pt x="5349730" y="696930"/>
                  </a:lnTo>
                  <a:lnTo>
                    <a:pt x="2211745" y="696930"/>
                  </a:lnTo>
                  <a:lnTo>
                    <a:pt x="2126429" y="696930"/>
                  </a:lnTo>
                  <a:close/>
                  <a:moveTo>
                    <a:pt x="2149828" y="0"/>
                  </a:moveTo>
                  <a:lnTo>
                    <a:pt x="2211745" y="0"/>
                  </a:lnTo>
                  <a:lnTo>
                    <a:pt x="5349730" y="0"/>
                  </a:lnTo>
                  <a:lnTo>
                    <a:pt x="5469245" y="2160"/>
                  </a:lnTo>
                  <a:lnTo>
                    <a:pt x="5586240" y="10800"/>
                  </a:lnTo>
                  <a:lnTo>
                    <a:pt x="5645998" y="15119"/>
                  </a:lnTo>
                  <a:lnTo>
                    <a:pt x="5703595" y="23399"/>
                  </a:lnTo>
                  <a:lnTo>
                    <a:pt x="5759033" y="29879"/>
                  </a:lnTo>
                  <a:lnTo>
                    <a:pt x="5816630" y="40678"/>
                  </a:lnTo>
                  <a:lnTo>
                    <a:pt x="5871708" y="51118"/>
                  </a:lnTo>
                  <a:lnTo>
                    <a:pt x="5925346" y="61917"/>
                  </a:lnTo>
                  <a:lnTo>
                    <a:pt x="5980423" y="74517"/>
                  </a:lnTo>
                  <a:lnTo>
                    <a:pt x="6033701" y="89636"/>
                  </a:lnTo>
                  <a:lnTo>
                    <a:pt x="6086979" y="104396"/>
                  </a:lnTo>
                  <a:lnTo>
                    <a:pt x="6138096" y="121315"/>
                  </a:lnTo>
                  <a:lnTo>
                    <a:pt x="6191374" y="138234"/>
                  </a:lnTo>
                  <a:lnTo>
                    <a:pt x="6240332" y="157673"/>
                  </a:lnTo>
                  <a:lnTo>
                    <a:pt x="6291450" y="176752"/>
                  </a:lnTo>
                  <a:lnTo>
                    <a:pt x="6340768" y="197991"/>
                  </a:lnTo>
                  <a:lnTo>
                    <a:pt x="6389726" y="221390"/>
                  </a:lnTo>
                  <a:lnTo>
                    <a:pt x="6436524" y="245150"/>
                  </a:lnTo>
                  <a:lnTo>
                    <a:pt x="6485481" y="270348"/>
                  </a:lnTo>
                  <a:lnTo>
                    <a:pt x="6530120" y="296267"/>
                  </a:lnTo>
                  <a:lnTo>
                    <a:pt x="6576917" y="323986"/>
                  </a:lnTo>
                  <a:lnTo>
                    <a:pt x="6621556" y="351705"/>
                  </a:lnTo>
                  <a:lnTo>
                    <a:pt x="6664394" y="381224"/>
                  </a:lnTo>
                  <a:lnTo>
                    <a:pt x="6709032" y="411462"/>
                  </a:lnTo>
                  <a:lnTo>
                    <a:pt x="6751870" y="443141"/>
                  </a:lnTo>
                  <a:lnTo>
                    <a:pt x="6792188" y="475180"/>
                  </a:lnTo>
                  <a:lnTo>
                    <a:pt x="6832866" y="509018"/>
                  </a:lnTo>
                  <a:lnTo>
                    <a:pt x="6873185" y="545377"/>
                  </a:lnTo>
                  <a:lnTo>
                    <a:pt x="6911703" y="581735"/>
                  </a:lnTo>
                  <a:lnTo>
                    <a:pt x="6949861" y="617733"/>
                  </a:lnTo>
                  <a:lnTo>
                    <a:pt x="6986220" y="656252"/>
                  </a:lnTo>
                  <a:lnTo>
                    <a:pt x="7022578" y="696930"/>
                  </a:lnTo>
                  <a:lnTo>
                    <a:pt x="7056417" y="735088"/>
                  </a:lnTo>
                  <a:lnTo>
                    <a:pt x="7090615" y="775407"/>
                  </a:lnTo>
                  <a:lnTo>
                    <a:pt x="7122654" y="818245"/>
                  </a:lnTo>
                  <a:lnTo>
                    <a:pt x="7154692" y="860723"/>
                  </a:lnTo>
                  <a:lnTo>
                    <a:pt x="7184211" y="903201"/>
                  </a:lnTo>
                  <a:lnTo>
                    <a:pt x="7214090" y="946039"/>
                  </a:lnTo>
                  <a:lnTo>
                    <a:pt x="7241808" y="990678"/>
                  </a:lnTo>
                  <a:lnTo>
                    <a:pt x="7267368" y="1037475"/>
                  </a:lnTo>
                  <a:lnTo>
                    <a:pt x="7292926" y="1082474"/>
                  </a:lnTo>
                  <a:lnTo>
                    <a:pt x="7318486" y="1129272"/>
                  </a:lnTo>
                  <a:lnTo>
                    <a:pt x="7341884" y="1178229"/>
                  </a:lnTo>
                  <a:lnTo>
                    <a:pt x="7363124" y="1227187"/>
                  </a:lnTo>
                  <a:lnTo>
                    <a:pt x="7384722" y="1276145"/>
                  </a:lnTo>
                  <a:lnTo>
                    <a:pt x="7403802" y="1325103"/>
                  </a:lnTo>
                  <a:lnTo>
                    <a:pt x="7422881" y="1376581"/>
                  </a:lnTo>
                  <a:lnTo>
                    <a:pt x="7440160" y="1427699"/>
                  </a:lnTo>
                  <a:lnTo>
                    <a:pt x="7457080" y="1478457"/>
                  </a:lnTo>
                  <a:lnTo>
                    <a:pt x="7471839" y="1532094"/>
                  </a:lnTo>
                  <a:lnTo>
                    <a:pt x="7486958" y="1585012"/>
                  </a:lnTo>
                  <a:lnTo>
                    <a:pt x="7497398" y="1638650"/>
                  </a:lnTo>
                  <a:lnTo>
                    <a:pt x="7510357" y="1693727"/>
                  </a:lnTo>
                  <a:lnTo>
                    <a:pt x="7520796" y="1747005"/>
                  </a:lnTo>
                  <a:lnTo>
                    <a:pt x="7529436" y="1804602"/>
                  </a:lnTo>
                  <a:lnTo>
                    <a:pt x="7538076" y="1860040"/>
                  </a:lnTo>
                  <a:lnTo>
                    <a:pt x="7551036" y="1975235"/>
                  </a:lnTo>
                  <a:lnTo>
                    <a:pt x="7557155" y="2090070"/>
                  </a:lnTo>
                  <a:lnTo>
                    <a:pt x="7559315" y="2209585"/>
                  </a:lnTo>
                  <a:lnTo>
                    <a:pt x="7559315" y="5347570"/>
                  </a:lnTo>
                  <a:lnTo>
                    <a:pt x="7557155" y="5471405"/>
                  </a:lnTo>
                  <a:lnTo>
                    <a:pt x="7553196" y="5531162"/>
                  </a:lnTo>
                  <a:lnTo>
                    <a:pt x="7548516" y="5590560"/>
                  </a:lnTo>
                  <a:lnTo>
                    <a:pt x="7544196" y="5648157"/>
                  </a:lnTo>
                  <a:lnTo>
                    <a:pt x="7538076" y="5707915"/>
                  </a:lnTo>
                  <a:lnTo>
                    <a:pt x="7529436" y="5765152"/>
                  </a:lnTo>
                  <a:lnTo>
                    <a:pt x="7518637" y="5820590"/>
                  </a:lnTo>
                  <a:lnTo>
                    <a:pt x="7508197" y="5878188"/>
                  </a:lnTo>
                  <a:lnTo>
                    <a:pt x="7497398" y="5933625"/>
                  </a:lnTo>
                  <a:lnTo>
                    <a:pt x="7484798" y="5989063"/>
                  </a:lnTo>
                  <a:lnTo>
                    <a:pt x="7469679" y="6042340"/>
                  </a:lnTo>
                  <a:lnTo>
                    <a:pt x="7454920" y="6095618"/>
                  </a:lnTo>
                  <a:lnTo>
                    <a:pt x="7438000" y="6148896"/>
                  </a:lnTo>
                  <a:lnTo>
                    <a:pt x="7421081" y="6200014"/>
                  </a:lnTo>
                  <a:lnTo>
                    <a:pt x="7401642" y="6251132"/>
                  </a:lnTo>
                  <a:lnTo>
                    <a:pt x="7380402" y="6302249"/>
                  </a:lnTo>
                  <a:lnTo>
                    <a:pt x="7359164" y="6351207"/>
                  </a:lnTo>
                  <a:lnTo>
                    <a:pt x="7337924" y="6400165"/>
                  </a:lnTo>
                  <a:lnTo>
                    <a:pt x="7312366" y="6449123"/>
                  </a:lnTo>
                  <a:lnTo>
                    <a:pt x="7288966" y="6496281"/>
                  </a:lnTo>
                  <a:lnTo>
                    <a:pt x="7260888" y="6543079"/>
                  </a:lnTo>
                  <a:lnTo>
                    <a:pt x="7235329" y="6587717"/>
                  </a:lnTo>
                  <a:lnTo>
                    <a:pt x="7205810" y="6632355"/>
                  </a:lnTo>
                  <a:lnTo>
                    <a:pt x="7175932" y="6677353"/>
                  </a:lnTo>
                  <a:lnTo>
                    <a:pt x="7146053" y="6719831"/>
                  </a:lnTo>
                  <a:lnTo>
                    <a:pt x="7114014" y="6762670"/>
                  </a:lnTo>
                  <a:lnTo>
                    <a:pt x="7079816" y="6802988"/>
                  </a:lnTo>
                  <a:lnTo>
                    <a:pt x="7045977" y="6843306"/>
                  </a:lnTo>
                  <a:lnTo>
                    <a:pt x="7011779" y="6883624"/>
                  </a:lnTo>
                  <a:lnTo>
                    <a:pt x="6973260" y="6922143"/>
                  </a:lnTo>
                  <a:lnTo>
                    <a:pt x="6937262" y="6960661"/>
                  </a:lnTo>
                  <a:lnTo>
                    <a:pt x="6898744" y="6996659"/>
                  </a:lnTo>
                  <a:lnTo>
                    <a:pt x="6860225" y="7030858"/>
                  </a:lnTo>
                  <a:lnTo>
                    <a:pt x="6819907" y="7065057"/>
                  </a:lnTo>
                  <a:lnTo>
                    <a:pt x="6779589" y="7098895"/>
                  </a:lnTo>
                  <a:lnTo>
                    <a:pt x="6736751" y="7130934"/>
                  </a:lnTo>
                  <a:lnTo>
                    <a:pt x="6696432" y="7160812"/>
                  </a:lnTo>
                  <a:lnTo>
                    <a:pt x="6651794" y="7190691"/>
                  </a:lnTo>
                  <a:lnTo>
                    <a:pt x="6608956" y="7218410"/>
                  </a:lnTo>
                  <a:lnTo>
                    <a:pt x="6564318" y="7246129"/>
                  </a:lnTo>
                  <a:lnTo>
                    <a:pt x="6517520" y="7271688"/>
                  </a:lnTo>
                  <a:lnTo>
                    <a:pt x="6470362" y="7297247"/>
                  </a:lnTo>
                  <a:lnTo>
                    <a:pt x="6423564" y="7322805"/>
                  </a:lnTo>
                  <a:lnTo>
                    <a:pt x="6376766" y="7344045"/>
                  </a:lnTo>
                  <a:lnTo>
                    <a:pt x="6327808" y="7365284"/>
                  </a:lnTo>
                  <a:lnTo>
                    <a:pt x="6278850" y="7386523"/>
                  </a:lnTo>
                  <a:lnTo>
                    <a:pt x="6227733" y="7405962"/>
                  </a:lnTo>
                  <a:lnTo>
                    <a:pt x="6176615" y="7425041"/>
                  </a:lnTo>
                  <a:lnTo>
                    <a:pt x="6125497" y="7442320"/>
                  </a:lnTo>
                  <a:lnTo>
                    <a:pt x="6071859" y="7457080"/>
                  </a:lnTo>
                  <a:lnTo>
                    <a:pt x="6018941" y="7471839"/>
                  </a:lnTo>
                  <a:lnTo>
                    <a:pt x="5965664" y="7486958"/>
                  </a:lnTo>
                  <a:lnTo>
                    <a:pt x="5910226" y="7499558"/>
                  </a:lnTo>
                  <a:lnTo>
                    <a:pt x="5799351" y="7520797"/>
                  </a:lnTo>
                  <a:lnTo>
                    <a:pt x="5686676" y="7538076"/>
                  </a:lnTo>
                  <a:lnTo>
                    <a:pt x="5571481" y="7548516"/>
                  </a:lnTo>
                  <a:lnTo>
                    <a:pt x="5451966" y="7557155"/>
                  </a:lnTo>
                  <a:lnTo>
                    <a:pt x="5332811" y="7559315"/>
                  </a:lnTo>
                  <a:lnTo>
                    <a:pt x="2228664" y="7559315"/>
                  </a:lnTo>
                  <a:lnTo>
                    <a:pt x="2109509" y="7557155"/>
                  </a:lnTo>
                  <a:lnTo>
                    <a:pt x="1994315" y="7548516"/>
                  </a:lnTo>
                  <a:lnTo>
                    <a:pt x="1879119" y="7538076"/>
                  </a:lnTo>
                  <a:lnTo>
                    <a:pt x="1768604" y="7520797"/>
                  </a:lnTo>
                  <a:lnTo>
                    <a:pt x="1657729" y="7499558"/>
                  </a:lnTo>
                  <a:lnTo>
                    <a:pt x="1604451" y="7486958"/>
                  </a:lnTo>
                  <a:lnTo>
                    <a:pt x="1551173" y="7471839"/>
                  </a:lnTo>
                  <a:lnTo>
                    <a:pt x="1500055" y="7457080"/>
                  </a:lnTo>
                  <a:lnTo>
                    <a:pt x="1446778" y="7442320"/>
                  </a:lnTo>
                  <a:lnTo>
                    <a:pt x="1395660" y="7425041"/>
                  </a:lnTo>
                  <a:lnTo>
                    <a:pt x="1346342" y="7405962"/>
                  </a:lnTo>
                  <a:lnTo>
                    <a:pt x="1295584" y="7386523"/>
                  </a:lnTo>
                  <a:lnTo>
                    <a:pt x="1246626" y="7365284"/>
                  </a:lnTo>
                  <a:lnTo>
                    <a:pt x="1197308" y="7344045"/>
                  </a:lnTo>
                  <a:lnTo>
                    <a:pt x="1150510" y="7320646"/>
                  </a:lnTo>
                  <a:lnTo>
                    <a:pt x="1103713" y="7297247"/>
                  </a:lnTo>
                  <a:lnTo>
                    <a:pt x="1056915" y="7271688"/>
                  </a:lnTo>
                  <a:lnTo>
                    <a:pt x="1011916" y="7246129"/>
                  </a:lnTo>
                  <a:lnTo>
                    <a:pt x="967278" y="7218410"/>
                  </a:lnTo>
                  <a:lnTo>
                    <a:pt x="922640" y="7190691"/>
                  </a:lnTo>
                  <a:lnTo>
                    <a:pt x="879802" y="7160812"/>
                  </a:lnTo>
                  <a:lnTo>
                    <a:pt x="837324" y="7128774"/>
                  </a:lnTo>
                  <a:lnTo>
                    <a:pt x="794846" y="7097095"/>
                  </a:lnTo>
                  <a:lnTo>
                    <a:pt x="754168" y="7065057"/>
                  </a:lnTo>
                  <a:lnTo>
                    <a:pt x="713849" y="7030858"/>
                  </a:lnTo>
                  <a:lnTo>
                    <a:pt x="675691" y="6994500"/>
                  </a:lnTo>
                  <a:lnTo>
                    <a:pt x="637173" y="6958501"/>
                  </a:lnTo>
                  <a:lnTo>
                    <a:pt x="598654" y="6919983"/>
                  </a:lnTo>
                  <a:lnTo>
                    <a:pt x="562656" y="6881824"/>
                  </a:lnTo>
                  <a:lnTo>
                    <a:pt x="526297" y="6841146"/>
                  </a:lnTo>
                  <a:lnTo>
                    <a:pt x="489939" y="6800828"/>
                  </a:lnTo>
                  <a:lnTo>
                    <a:pt x="456100" y="6758350"/>
                  </a:lnTo>
                  <a:lnTo>
                    <a:pt x="424062" y="6715512"/>
                  </a:lnTo>
                  <a:lnTo>
                    <a:pt x="392023" y="6670873"/>
                  </a:lnTo>
                  <a:lnTo>
                    <a:pt x="362145" y="6628395"/>
                  </a:lnTo>
                  <a:lnTo>
                    <a:pt x="332266" y="6581237"/>
                  </a:lnTo>
                  <a:lnTo>
                    <a:pt x="304907" y="6536599"/>
                  </a:lnTo>
                  <a:lnTo>
                    <a:pt x="279348" y="6487641"/>
                  </a:lnTo>
                  <a:lnTo>
                    <a:pt x="253429" y="6440843"/>
                  </a:lnTo>
                  <a:lnTo>
                    <a:pt x="227870" y="6391885"/>
                  </a:lnTo>
                  <a:lnTo>
                    <a:pt x="204471" y="6342928"/>
                  </a:lnTo>
                  <a:lnTo>
                    <a:pt x="183232" y="6291450"/>
                  </a:lnTo>
                  <a:lnTo>
                    <a:pt x="161993" y="6240332"/>
                  </a:lnTo>
                  <a:lnTo>
                    <a:pt x="142914" y="6189574"/>
                  </a:lnTo>
                  <a:lnTo>
                    <a:pt x="125635" y="6138096"/>
                  </a:lnTo>
                  <a:lnTo>
                    <a:pt x="108715" y="6084819"/>
                  </a:lnTo>
                  <a:lnTo>
                    <a:pt x="91436" y="6029381"/>
                  </a:lnTo>
                  <a:lnTo>
                    <a:pt x="78837" y="5976103"/>
                  </a:lnTo>
                  <a:lnTo>
                    <a:pt x="64077" y="5920666"/>
                  </a:lnTo>
                  <a:lnTo>
                    <a:pt x="53278" y="5863428"/>
                  </a:lnTo>
                  <a:lnTo>
                    <a:pt x="42478" y="5807631"/>
                  </a:lnTo>
                  <a:lnTo>
                    <a:pt x="32039" y="5750393"/>
                  </a:lnTo>
                  <a:lnTo>
                    <a:pt x="23399" y="5692796"/>
                  </a:lnTo>
                  <a:lnTo>
                    <a:pt x="17279" y="5633038"/>
                  </a:lnTo>
                  <a:lnTo>
                    <a:pt x="10800" y="5573641"/>
                  </a:lnTo>
                  <a:lnTo>
                    <a:pt x="6120" y="5513883"/>
                  </a:lnTo>
                  <a:lnTo>
                    <a:pt x="4320" y="5454126"/>
                  </a:lnTo>
                  <a:lnTo>
                    <a:pt x="2160" y="5392208"/>
                  </a:lnTo>
                  <a:lnTo>
                    <a:pt x="0" y="5330651"/>
                  </a:lnTo>
                  <a:lnTo>
                    <a:pt x="0" y="2209585"/>
                  </a:lnTo>
                  <a:lnTo>
                    <a:pt x="2160" y="2147668"/>
                  </a:lnTo>
                  <a:lnTo>
                    <a:pt x="4320" y="2087911"/>
                  </a:lnTo>
                  <a:lnTo>
                    <a:pt x="6120" y="2026353"/>
                  </a:lnTo>
                  <a:lnTo>
                    <a:pt x="10800" y="1966596"/>
                  </a:lnTo>
                  <a:lnTo>
                    <a:pt x="17279" y="1908998"/>
                  </a:lnTo>
                  <a:lnTo>
                    <a:pt x="23399" y="1849241"/>
                  </a:lnTo>
                  <a:lnTo>
                    <a:pt x="32039" y="1792003"/>
                  </a:lnTo>
                  <a:lnTo>
                    <a:pt x="42478" y="1736565"/>
                  </a:lnTo>
                  <a:lnTo>
                    <a:pt x="53278" y="1678968"/>
                  </a:lnTo>
                  <a:lnTo>
                    <a:pt x="64077" y="1623530"/>
                  </a:lnTo>
                  <a:lnTo>
                    <a:pt x="76677" y="1568093"/>
                  </a:lnTo>
                  <a:lnTo>
                    <a:pt x="91436" y="1514815"/>
                  </a:lnTo>
                  <a:lnTo>
                    <a:pt x="106555" y="1461537"/>
                  </a:lnTo>
                  <a:lnTo>
                    <a:pt x="123835" y="1410419"/>
                  </a:lnTo>
                  <a:lnTo>
                    <a:pt x="140394" y="1357502"/>
                  </a:lnTo>
                  <a:lnTo>
                    <a:pt x="159833" y="1306024"/>
                  </a:lnTo>
                  <a:lnTo>
                    <a:pt x="181072" y="1257066"/>
                  </a:lnTo>
                  <a:lnTo>
                    <a:pt x="202311" y="1208108"/>
                  </a:lnTo>
                  <a:lnTo>
                    <a:pt x="223550" y="1159150"/>
                  </a:lnTo>
                  <a:lnTo>
                    <a:pt x="246949" y="1112352"/>
                  </a:lnTo>
                  <a:lnTo>
                    <a:pt x="272508" y="1065194"/>
                  </a:lnTo>
                  <a:lnTo>
                    <a:pt x="298427" y="1018396"/>
                  </a:lnTo>
                  <a:lnTo>
                    <a:pt x="323986" y="973758"/>
                  </a:lnTo>
                  <a:lnTo>
                    <a:pt x="351705" y="928760"/>
                  </a:lnTo>
                  <a:lnTo>
                    <a:pt x="381224" y="886282"/>
                  </a:lnTo>
                  <a:lnTo>
                    <a:pt x="411462" y="843804"/>
                  </a:lnTo>
                  <a:lnTo>
                    <a:pt x="440981" y="803486"/>
                  </a:lnTo>
                  <a:lnTo>
                    <a:pt x="473020" y="762807"/>
                  </a:lnTo>
                  <a:lnTo>
                    <a:pt x="505058" y="722489"/>
                  </a:lnTo>
                  <a:lnTo>
                    <a:pt x="539257" y="683971"/>
                  </a:lnTo>
                  <a:lnTo>
                    <a:pt x="575255" y="645452"/>
                  </a:lnTo>
                  <a:lnTo>
                    <a:pt x="609454" y="609454"/>
                  </a:lnTo>
                  <a:lnTo>
                    <a:pt x="647612" y="573095"/>
                  </a:lnTo>
                  <a:lnTo>
                    <a:pt x="683971" y="539257"/>
                  </a:lnTo>
                  <a:lnTo>
                    <a:pt x="724289" y="505058"/>
                  </a:lnTo>
                  <a:lnTo>
                    <a:pt x="762807" y="470860"/>
                  </a:lnTo>
                  <a:lnTo>
                    <a:pt x="803485" y="440981"/>
                  </a:lnTo>
                  <a:lnTo>
                    <a:pt x="845963" y="409302"/>
                  </a:lnTo>
                  <a:lnTo>
                    <a:pt x="888442" y="379064"/>
                  </a:lnTo>
                  <a:lnTo>
                    <a:pt x="930920" y="351705"/>
                  </a:lnTo>
                  <a:lnTo>
                    <a:pt x="975918" y="323986"/>
                  </a:lnTo>
                  <a:lnTo>
                    <a:pt x="1020556" y="296267"/>
                  </a:lnTo>
                  <a:lnTo>
                    <a:pt x="1065194" y="270348"/>
                  </a:lnTo>
                  <a:lnTo>
                    <a:pt x="1112352" y="246949"/>
                  </a:lnTo>
                  <a:lnTo>
                    <a:pt x="1161310" y="223550"/>
                  </a:lnTo>
                  <a:lnTo>
                    <a:pt x="1208108" y="200151"/>
                  </a:lnTo>
                  <a:lnTo>
                    <a:pt x="1257066" y="178912"/>
                  </a:lnTo>
                  <a:lnTo>
                    <a:pt x="1308184" y="159833"/>
                  </a:lnTo>
                  <a:lnTo>
                    <a:pt x="1359301" y="140394"/>
                  </a:lnTo>
                  <a:lnTo>
                    <a:pt x="1410419" y="123835"/>
                  </a:lnTo>
                  <a:lnTo>
                    <a:pt x="1463697" y="106555"/>
                  </a:lnTo>
                  <a:lnTo>
                    <a:pt x="1516975" y="91436"/>
                  </a:lnTo>
                  <a:lnTo>
                    <a:pt x="1570252" y="76677"/>
                  </a:lnTo>
                  <a:lnTo>
                    <a:pt x="1625690" y="64077"/>
                  </a:lnTo>
                  <a:lnTo>
                    <a:pt x="1681128" y="51118"/>
                  </a:lnTo>
                  <a:lnTo>
                    <a:pt x="1736566" y="40678"/>
                  </a:lnTo>
                  <a:lnTo>
                    <a:pt x="1794163" y="32039"/>
                  </a:lnTo>
                  <a:lnTo>
                    <a:pt x="1851401" y="23399"/>
                  </a:lnTo>
                  <a:lnTo>
                    <a:pt x="1908998" y="17279"/>
                  </a:lnTo>
                  <a:lnTo>
                    <a:pt x="1968756" y="10800"/>
                  </a:lnTo>
                  <a:lnTo>
                    <a:pt x="2028153" y="6120"/>
                  </a:lnTo>
                  <a:lnTo>
                    <a:pt x="2087910" y="2160"/>
                  </a:lnTo>
                  <a:lnTo>
                    <a:pt x="2149828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anchor="ctr"/>
            <a:lstStyle/>
            <a:p>
              <a:endParaRPr lang="en-US" b="0" i="0" dirty="0">
                <a:solidFill>
                  <a:schemeClr val="accent6">
                    <a:lumMod val="50000"/>
                  </a:schemeClr>
                </a:solidFill>
                <a:latin typeface="Muli Regular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61993F-D70F-1143-A976-02F9AF8263CA}"/>
              </a:ext>
            </a:extLst>
          </p:cNvPr>
          <p:cNvGrpSpPr/>
          <p:nvPr/>
        </p:nvGrpSpPr>
        <p:grpSpPr>
          <a:xfrm>
            <a:off x="1702074" y="1775797"/>
            <a:ext cx="2570469" cy="253920"/>
            <a:chOff x="549552" y="1138571"/>
            <a:chExt cx="2570469" cy="253920"/>
          </a:xfrm>
        </p:grpSpPr>
        <p:sp>
          <p:nvSpPr>
            <p:cNvPr id="10" name="TextBox 112"/>
            <p:cNvSpPr txBox="1">
              <a:spLocks noChangeArrowheads="1"/>
            </p:cNvSpPr>
            <p:nvPr/>
          </p:nvSpPr>
          <p:spPr bwMode="auto">
            <a:xfrm>
              <a:off x="802684" y="1138571"/>
              <a:ext cx="2317337" cy="253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3" tIns="34292" rIns="68583" bIns="34292">
              <a:spAutoFit/>
            </a:bodyPr>
            <a:lstStyle/>
            <a:p>
              <a:r>
                <a:rPr lang="en-AU" altLang="en-US" sz="12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visionofhumanity.org</a:t>
              </a:r>
              <a:endParaRPr lang="id-ID" alt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134">
              <a:extLst>
                <a:ext uri="{FF2B5EF4-FFF2-40B4-BE49-F238E27FC236}">
                  <a16:creationId xmlns:a16="http://schemas.microsoft.com/office/drawing/2014/main" id="{3BCFA7E7-938A-A242-A626-53D9354007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552" y="1184214"/>
              <a:ext cx="204421" cy="179131"/>
            </a:xfrm>
            <a:custGeom>
              <a:avLst/>
              <a:gdLst>
                <a:gd name="T0" fmla="*/ 0 w 426"/>
                <a:gd name="T1" fmla="*/ 0 h 373"/>
                <a:gd name="T2" fmla="*/ 0 w 426"/>
                <a:gd name="T3" fmla="*/ 96229 h 373"/>
                <a:gd name="T4" fmla="*/ 153626 w 426"/>
                <a:gd name="T5" fmla="*/ 96229 h 373"/>
                <a:gd name="T6" fmla="*/ 153626 w 426"/>
                <a:gd name="T7" fmla="*/ 0 h 373"/>
                <a:gd name="T8" fmla="*/ 0 w 426"/>
                <a:gd name="T9" fmla="*/ 0 h 373"/>
                <a:gd name="T10" fmla="*/ 143866 w 426"/>
                <a:gd name="T11" fmla="*/ 86461 h 373"/>
                <a:gd name="T12" fmla="*/ 9398 w 426"/>
                <a:gd name="T13" fmla="*/ 86461 h 373"/>
                <a:gd name="T14" fmla="*/ 9398 w 426"/>
                <a:gd name="T15" fmla="*/ 9406 h 373"/>
                <a:gd name="T16" fmla="*/ 143866 w 426"/>
                <a:gd name="T17" fmla="*/ 9406 h 373"/>
                <a:gd name="T18" fmla="*/ 143866 w 426"/>
                <a:gd name="T19" fmla="*/ 86461 h 373"/>
                <a:gd name="T20" fmla="*/ 100851 w 426"/>
                <a:gd name="T21" fmla="*/ 105634 h 373"/>
                <a:gd name="T22" fmla="*/ 52775 w 426"/>
                <a:gd name="T23" fmla="*/ 105634 h 373"/>
                <a:gd name="T24" fmla="*/ 48076 w 426"/>
                <a:gd name="T25" fmla="*/ 124808 h 373"/>
                <a:gd name="T26" fmla="*/ 38316 w 426"/>
                <a:gd name="T27" fmla="*/ 134575 h 373"/>
                <a:gd name="T28" fmla="*/ 115310 w 426"/>
                <a:gd name="T29" fmla="*/ 134575 h 373"/>
                <a:gd name="T30" fmla="*/ 105550 w 426"/>
                <a:gd name="T31" fmla="*/ 124808 h 373"/>
                <a:gd name="T32" fmla="*/ 100851 w 426"/>
                <a:gd name="T33" fmla="*/ 105634 h 3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6" h="373">
                  <a:moveTo>
                    <a:pt x="0" y="0"/>
                  </a:moveTo>
                  <a:lnTo>
                    <a:pt x="0" y="266"/>
                  </a:lnTo>
                  <a:lnTo>
                    <a:pt x="425" y="266"/>
                  </a:lnTo>
                  <a:lnTo>
                    <a:pt x="425" y="0"/>
                  </a:lnTo>
                  <a:lnTo>
                    <a:pt x="0" y="0"/>
                  </a:lnTo>
                  <a:close/>
                  <a:moveTo>
                    <a:pt x="398" y="239"/>
                  </a:moveTo>
                  <a:lnTo>
                    <a:pt x="26" y="239"/>
                  </a:lnTo>
                  <a:lnTo>
                    <a:pt x="26" y="26"/>
                  </a:lnTo>
                  <a:lnTo>
                    <a:pt x="398" y="26"/>
                  </a:lnTo>
                  <a:lnTo>
                    <a:pt x="398" y="239"/>
                  </a:lnTo>
                  <a:close/>
                  <a:moveTo>
                    <a:pt x="279" y="292"/>
                  </a:moveTo>
                  <a:lnTo>
                    <a:pt x="146" y="292"/>
                  </a:lnTo>
                  <a:lnTo>
                    <a:pt x="133" y="345"/>
                  </a:lnTo>
                  <a:lnTo>
                    <a:pt x="106" y="372"/>
                  </a:lnTo>
                  <a:lnTo>
                    <a:pt x="319" y="372"/>
                  </a:lnTo>
                  <a:lnTo>
                    <a:pt x="292" y="345"/>
                  </a:lnTo>
                  <a:lnTo>
                    <a:pt x="279" y="292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wrap="none" anchor="ctr"/>
            <a:lstStyle/>
            <a:p>
              <a:endParaRPr lang="en-US" b="0" i="0" dirty="0">
                <a:latin typeface="Muli Regular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29FF89A-1536-5C4B-A134-19DC88D7C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254" y="1456197"/>
            <a:ext cx="3436719" cy="2504276"/>
          </a:xfrm>
          <a:prstGeom prst="rect">
            <a:avLst/>
          </a:prstGeom>
        </p:spPr>
      </p:pic>
      <p:sp>
        <p:nvSpPr>
          <p:cNvPr id="22" name="Google Shape;2296;p333">
            <a:extLst>
              <a:ext uri="{FF2B5EF4-FFF2-40B4-BE49-F238E27FC236}">
                <a16:creationId xmlns:a16="http://schemas.microsoft.com/office/drawing/2014/main" id="{F8690F9E-ACDD-9E43-9F26-2398AA1A4C37}"/>
              </a:ext>
            </a:extLst>
          </p:cNvPr>
          <p:cNvSpPr txBox="1"/>
          <p:nvPr/>
        </p:nvSpPr>
        <p:spPr>
          <a:xfrm>
            <a:off x="167474" y="198573"/>
            <a:ext cx="7402168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Connect with us</a:t>
            </a:r>
            <a:endParaRPr sz="2000" b="1" i="0" cap="none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0374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96;p333">
            <a:extLst>
              <a:ext uri="{FF2B5EF4-FFF2-40B4-BE49-F238E27FC236}">
                <a16:creationId xmlns:a16="http://schemas.microsoft.com/office/drawing/2014/main" id="{71DDF515-2FAF-2F45-9C60-7176551C5221}"/>
              </a:ext>
            </a:extLst>
          </p:cNvPr>
          <p:cNvSpPr txBox="1"/>
          <p:nvPr/>
        </p:nvSpPr>
        <p:spPr>
          <a:xfrm>
            <a:off x="167474" y="198573"/>
            <a:ext cx="7402168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+mj-lt"/>
              </a:rPr>
              <a:t>The Global Peace Index</a:t>
            </a:r>
            <a:endParaRPr sz="2000" b="1" i="0" cap="none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316A49-F7F0-0145-9395-4ECCF4DAD829}"/>
              </a:ext>
            </a:extLst>
          </p:cNvPr>
          <p:cNvSpPr/>
          <p:nvPr/>
        </p:nvSpPr>
        <p:spPr>
          <a:xfrm>
            <a:off x="438799" y="945166"/>
            <a:ext cx="1678655" cy="164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2ADCCA-C5C6-9A4E-B1B6-212FCFDD2CAA}"/>
              </a:ext>
            </a:extLst>
          </p:cNvPr>
          <p:cNvSpPr/>
          <p:nvPr/>
        </p:nvSpPr>
        <p:spPr>
          <a:xfrm>
            <a:off x="2226500" y="945166"/>
            <a:ext cx="1678655" cy="164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660E92-BFCF-4B48-BA59-5494A733A265}"/>
              </a:ext>
            </a:extLst>
          </p:cNvPr>
          <p:cNvSpPr/>
          <p:nvPr/>
        </p:nvSpPr>
        <p:spPr>
          <a:xfrm>
            <a:off x="4014204" y="945166"/>
            <a:ext cx="1678655" cy="164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AB8E2C-FB05-D64D-AFA9-A676473934DA}"/>
              </a:ext>
            </a:extLst>
          </p:cNvPr>
          <p:cNvSpPr txBox="1"/>
          <p:nvPr/>
        </p:nvSpPr>
        <p:spPr>
          <a:xfrm>
            <a:off x="4052826" y="1537779"/>
            <a:ext cx="1694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According to their relative states of peace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EB726C-BE2B-6C44-A840-B0524414BFD6}"/>
              </a:ext>
            </a:extLst>
          </p:cNvPr>
          <p:cNvSpPr/>
          <p:nvPr/>
        </p:nvSpPr>
        <p:spPr>
          <a:xfrm>
            <a:off x="438799" y="2692659"/>
            <a:ext cx="1678655" cy="164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11A1E9-26C7-254C-A6C0-C8A3E1E11682}"/>
              </a:ext>
            </a:extLst>
          </p:cNvPr>
          <p:cNvSpPr/>
          <p:nvPr/>
        </p:nvSpPr>
        <p:spPr>
          <a:xfrm>
            <a:off x="2226500" y="2692659"/>
            <a:ext cx="1678655" cy="164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BA3D23-19E0-AB4F-A4FB-C35494D45D5F}"/>
              </a:ext>
            </a:extLst>
          </p:cNvPr>
          <p:cNvSpPr/>
          <p:nvPr/>
        </p:nvSpPr>
        <p:spPr>
          <a:xfrm>
            <a:off x="4014204" y="2692659"/>
            <a:ext cx="1678655" cy="164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68D303-1D4F-8C49-8BC1-3F204C193601}"/>
              </a:ext>
            </a:extLst>
          </p:cNvPr>
          <p:cNvGrpSpPr/>
          <p:nvPr/>
        </p:nvGrpSpPr>
        <p:grpSpPr>
          <a:xfrm>
            <a:off x="541224" y="1359497"/>
            <a:ext cx="1617343" cy="834766"/>
            <a:chOff x="541224" y="1253167"/>
            <a:chExt cx="1617343" cy="834766"/>
          </a:xfrm>
        </p:grpSpPr>
        <p:sp>
          <p:nvSpPr>
            <p:cNvPr id="7" name="Google Shape;2296;p333">
              <a:extLst>
                <a:ext uri="{FF2B5EF4-FFF2-40B4-BE49-F238E27FC236}">
                  <a16:creationId xmlns:a16="http://schemas.microsoft.com/office/drawing/2014/main" id="{35C1D975-945D-8E4D-9FD1-BE595DFECA81}"/>
                </a:ext>
              </a:extLst>
            </p:cNvPr>
            <p:cNvSpPr txBox="1"/>
            <p:nvPr/>
          </p:nvSpPr>
          <p:spPr>
            <a:xfrm>
              <a:off x="541224" y="1473884"/>
              <a:ext cx="1275860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800" b="1" kern="1200" spc="-300" dirty="0">
                  <a:solidFill>
                    <a:schemeClr val="tx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13</a:t>
              </a:r>
              <a:r>
                <a:rPr lang="en" sz="4800" b="1" kern="1200" spc="-300" baseline="30000" dirty="0">
                  <a:solidFill>
                    <a:schemeClr val="tx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th</a:t>
              </a:r>
              <a:endParaRPr sz="4800" b="1" kern="1200" cap="none" spc="-300" baseline="30000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0B07212-E0BD-C04D-B544-BF0B68A48B5D}"/>
                </a:ext>
              </a:extLst>
            </p:cNvPr>
            <p:cNvSpPr txBox="1"/>
            <p:nvPr/>
          </p:nvSpPr>
          <p:spPr>
            <a:xfrm>
              <a:off x="1583149" y="1780156"/>
              <a:ext cx="5754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year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02D6B8D-7902-C143-9ACD-5E15F627260D}"/>
                </a:ext>
              </a:extLst>
            </p:cNvPr>
            <p:cNvSpPr txBox="1"/>
            <p:nvPr/>
          </p:nvSpPr>
          <p:spPr>
            <a:xfrm>
              <a:off x="567713" y="1253167"/>
              <a:ext cx="972380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Now in its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A3A7BC-C394-304A-B232-029B56E4D7C3}"/>
              </a:ext>
            </a:extLst>
          </p:cNvPr>
          <p:cNvGrpSpPr/>
          <p:nvPr/>
        </p:nvGrpSpPr>
        <p:grpSpPr>
          <a:xfrm>
            <a:off x="2459518" y="1252718"/>
            <a:ext cx="1309506" cy="1148915"/>
            <a:chOff x="2541054" y="1216017"/>
            <a:chExt cx="1309506" cy="114891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A442C88-0A35-6648-A570-A394427FFFAC}"/>
                </a:ext>
              </a:extLst>
            </p:cNvPr>
            <p:cNvSpPr txBox="1"/>
            <p:nvPr/>
          </p:nvSpPr>
          <p:spPr>
            <a:xfrm>
              <a:off x="2541054" y="1216017"/>
              <a:ext cx="8826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Ranks</a:t>
              </a:r>
            </a:p>
          </p:txBody>
        </p:sp>
        <p:sp>
          <p:nvSpPr>
            <p:cNvPr id="28" name="Google Shape;2296;p333">
              <a:extLst>
                <a:ext uri="{FF2B5EF4-FFF2-40B4-BE49-F238E27FC236}">
                  <a16:creationId xmlns:a16="http://schemas.microsoft.com/office/drawing/2014/main" id="{0B372A7B-1831-2846-8634-B90D168F31B3}"/>
                </a:ext>
              </a:extLst>
            </p:cNvPr>
            <p:cNvSpPr txBox="1"/>
            <p:nvPr/>
          </p:nvSpPr>
          <p:spPr>
            <a:xfrm>
              <a:off x="2541054" y="1547804"/>
              <a:ext cx="1309506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800" b="1" kern="1200" spc="-300" dirty="0">
                  <a:solidFill>
                    <a:schemeClr val="tx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163</a:t>
              </a:r>
              <a:endParaRPr sz="4800" b="1" kern="1200" cap="none" spc="-300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455EF62-9E6F-C748-AF76-7220F26775F1}"/>
                </a:ext>
              </a:extLst>
            </p:cNvPr>
            <p:cNvSpPr txBox="1"/>
            <p:nvPr/>
          </p:nvSpPr>
          <p:spPr>
            <a:xfrm>
              <a:off x="2551779" y="2057155"/>
              <a:ext cx="10084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countries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5B1302C-9C92-BC47-A808-A1EE1F32B54C}"/>
              </a:ext>
            </a:extLst>
          </p:cNvPr>
          <p:cNvGrpSpPr/>
          <p:nvPr/>
        </p:nvGrpSpPr>
        <p:grpSpPr>
          <a:xfrm>
            <a:off x="441308" y="2902752"/>
            <a:ext cx="1698998" cy="1305696"/>
            <a:chOff x="441308" y="2902752"/>
            <a:chExt cx="1698998" cy="130569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23E9114-44D5-1847-9246-6841916122EF}"/>
                </a:ext>
              </a:extLst>
            </p:cNvPr>
            <p:cNvSpPr txBox="1"/>
            <p:nvPr/>
          </p:nvSpPr>
          <p:spPr>
            <a:xfrm>
              <a:off x="500504" y="2902752"/>
              <a:ext cx="8826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Using</a:t>
              </a:r>
            </a:p>
          </p:txBody>
        </p:sp>
        <p:sp>
          <p:nvSpPr>
            <p:cNvPr id="31" name="Google Shape;2296;p333">
              <a:extLst>
                <a:ext uri="{FF2B5EF4-FFF2-40B4-BE49-F238E27FC236}">
                  <a16:creationId xmlns:a16="http://schemas.microsoft.com/office/drawing/2014/main" id="{B5A5870B-7BF1-5D44-A676-59B20F4BEE23}"/>
                </a:ext>
              </a:extLst>
            </p:cNvPr>
            <p:cNvSpPr txBox="1"/>
            <p:nvPr/>
          </p:nvSpPr>
          <p:spPr>
            <a:xfrm>
              <a:off x="562080" y="3191304"/>
              <a:ext cx="110721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800" b="1" kern="1200" spc="-250" dirty="0">
                  <a:solidFill>
                    <a:schemeClr val="tx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23</a:t>
              </a:r>
              <a:endParaRPr sz="4800" b="1" kern="1200" cap="none" spc="-250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D0B5146-2023-434A-AFFA-218DF8ECF6E0}"/>
                </a:ext>
              </a:extLst>
            </p:cNvPr>
            <p:cNvSpPr txBox="1"/>
            <p:nvPr/>
          </p:nvSpPr>
          <p:spPr>
            <a:xfrm>
              <a:off x="441308" y="3685228"/>
              <a:ext cx="16989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Indicators weighed on a 1-5 scales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4C908E5-0B48-BC4B-85D5-3686C7D0E312}"/>
              </a:ext>
            </a:extLst>
          </p:cNvPr>
          <p:cNvSpPr txBox="1"/>
          <p:nvPr/>
        </p:nvSpPr>
        <p:spPr>
          <a:xfrm>
            <a:off x="2288227" y="3104665"/>
            <a:ext cx="1639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Developed by the Institute for Economics and Peace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11FF01-D971-5D49-AB40-B9398CA7D700}"/>
              </a:ext>
            </a:extLst>
          </p:cNvPr>
          <p:cNvSpPr txBox="1"/>
          <p:nvPr/>
        </p:nvSpPr>
        <p:spPr>
          <a:xfrm>
            <a:off x="4107500" y="2930557"/>
            <a:ext cx="16398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Guided and overseen by a panel of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International Experts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FA0D91-3FD5-2247-B700-B475500E42AE}"/>
              </a:ext>
            </a:extLst>
          </p:cNvPr>
          <p:cNvCxnSpPr>
            <a:cxnSpLocks/>
          </p:cNvCxnSpPr>
          <p:nvPr/>
        </p:nvCxnSpPr>
        <p:spPr>
          <a:xfrm flipV="1">
            <a:off x="2214266" y="1146389"/>
            <a:ext cx="0" cy="3191620"/>
          </a:xfrm>
          <a:prstGeom prst="line">
            <a:avLst/>
          </a:prstGeom>
          <a:ln w="25400" cmpd="sng">
            <a:solidFill>
              <a:srgbClr val="14314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780ADF0-0DE4-EA47-941B-B4F6CAAF93AB}"/>
              </a:ext>
            </a:extLst>
          </p:cNvPr>
          <p:cNvCxnSpPr>
            <a:cxnSpLocks/>
          </p:cNvCxnSpPr>
          <p:nvPr/>
        </p:nvCxnSpPr>
        <p:spPr>
          <a:xfrm flipV="1">
            <a:off x="3947373" y="1146388"/>
            <a:ext cx="0" cy="3191621"/>
          </a:xfrm>
          <a:prstGeom prst="line">
            <a:avLst/>
          </a:prstGeom>
          <a:ln w="25400" cmpd="sng">
            <a:solidFill>
              <a:srgbClr val="14314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6CF82A2-9CB1-444A-943B-BAD2496512DF}"/>
              </a:ext>
            </a:extLst>
          </p:cNvPr>
          <p:cNvCxnSpPr>
            <a:cxnSpLocks/>
          </p:cNvCxnSpPr>
          <p:nvPr/>
        </p:nvCxnSpPr>
        <p:spPr>
          <a:xfrm flipH="1">
            <a:off x="438799" y="2696846"/>
            <a:ext cx="5254060" cy="0"/>
          </a:xfrm>
          <a:prstGeom prst="line">
            <a:avLst/>
          </a:prstGeom>
          <a:ln w="25400" cmpd="sng">
            <a:solidFill>
              <a:srgbClr val="14314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EF544ED-0E84-B14A-AA2E-E6F3DF5B90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91" t="56689" r="17316"/>
          <a:stretch/>
        </p:blipFill>
        <p:spPr>
          <a:xfrm>
            <a:off x="5840678" y="2558946"/>
            <a:ext cx="2606971" cy="193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0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862A85A-FDC8-D34D-A046-1B943A5C26A6}"/>
              </a:ext>
            </a:extLst>
          </p:cNvPr>
          <p:cNvGrpSpPr/>
          <p:nvPr/>
        </p:nvGrpSpPr>
        <p:grpSpPr>
          <a:xfrm>
            <a:off x="424707" y="1650691"/>
            <a:ext cx="2680749" cy="2299542"/>
            <a:chOff x="498132" y="1655190"/>
            <a:chExt cx="2680749" cy="2299542"/>
          </a:xfrm>
        </p:grpSpPr>
        <p:sp>
          <p:nvSpPr>
            <p:cNvPr id="25" name="TextBox 24"/>
            <p:cNvSpPr txBox="1"/>
            <p:nvPr/>
          </p:nvSpPr>
          <p:spPr>
            <a:xfrm>
              <a:off x="1364476" y="2777483"/>
              <a:ext cx="1814405" cy="1177249"/>
            </a:xfrm>
            <a:prstGeom prst="rect">
              <a:avLst/>
            </a:prstGeom>
            <a:noFill/>
            <a:effectLst/>
          </p:spPr>
          <p:txBody>
            <a:bodyPr wrap="square" lIns="68583" tIns="34292" rIns="68583" bIns="34292" rtlCol="0" anchor="t">
              <a:spAutoFit/>
            </a:bodyPr>
            <a:lstStyle/>
            <a:p>
              <a:r>
                <a:rPr lang="en-AU" sz="1200" i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Including: intensity of organized internal conflicts, relations with neighbouring countries and number of deaths from conflict</a:t>
              </a:r>
              <a:endParaRPr lang="en-US" sz="1200" i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2296;p333">
              <a:extLst>
                <a:ext uri="{FF2B5EF4-FFF2-40B4-BE49-F238E27FC236}">
                  <a16:creationId xmlns:a16="http://schemas.microsoft.com/office/drawing/2014/main" id="{06FC45D3-E29C-8A43-BC3D-E6742100A3A0}"/>
                </a:ext>
              </a:extLst>
            </p:cNvPr>
            <p:cNvSpPr txBox="1"/>
            <p:nvPr/>
          </p:nvSpPr>
          <p:spPr>
            <a:xfrm>
              <a:off x="498132" y="1655190"/>
              <a:ext cx="827865" cy="10303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10000" b="1" kern="1200" spc="-250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6</a:t>
              </a:r>
              <a:endParaRPr sz="10000" b="1" kern="1200" cap="none" spc="-2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294162-ABED-6040-92B6-44CA01A04F2E}"/>
                </a:ext>
              </a:extLst>
            </p:cNvPr>
            <p:cNvSpPr txBox="1"/>
            <p:nvPr/>
          </p:nvSpPr>
          <p:spPr>
            <a:xfrm>
              <a:off x="1364476" y="1754540"/>
              <a:ext cx="1757824" cy="931028"/>
            </a:xfrm>
            <a:prstGeom prst="rect">
              <a:avLst/>
            </a:prstGeom>
            <a:noFill/>
            <a:effectLst/>
          </p:spPr>
          <p:txBody>
            <a:bodyPr wrap="square" lIns="68583" tIns="34292" rIns="68583" bIns="34292" rtlCol="0" anchor="t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measures of ongoing domestic and international conflict</a:t>
              </a:r>
            </a:p>
          </p:txBody>
        </p:sp>
      </p:grpSp>
      <p:sp>
        <p:nvSpPr>
          <p:cNvPr id="19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167474" y="198573"/>
            <a:ext cx="7402168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bg1"/>
                </a:solidFill>
                <a:latin typeface="+mj-lt"/>
              </a:rPr>
              <a:t>The Global Peace Index Indicators</a:t>
            </a:r>
            <a:endParaRPr sz="2000" b="1" i="0" cap="none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8C216F9-6867-BD4E-B304-5406641E35BF}"/>
              </a:ext>
            </a:extLst>
          </p:cNvPr>
          <p:cNvGrpSpPr/>
          <p:nvPr/>
        </p:nvGrpSpPr>
        <p:grpSpPr>
          <a:xfrm>
            <a:off x="3105456" y="1650691"/>
            <a:ext cx="2924339" cy="2276146"/>
            <a:chOff x="3105456" y="1655190"/>
            <a:chExt cx="2924339" cy="2276146"/>
          </a:xfrm>
        </p:grpSpPr>
        <p:sp>
          <p:nvSpPr>
            <p:cNvPr id="32" name="TextBox 31"/>
            <p:cNvSpPr txBox="1"/>
            <p:nvPr/>
          </p:nvSpPr>
          <p:spPr>
            <a:xfrm>
              <a:off x="4586927" y="2754087"/>
              <a:ext cx="1442868" cy="1177249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AU" sz="1200" i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Including: number of refugees and IDPs, impact of terrorism, homicide and incarceration rates</a:t>
              </a:r>
              <a:endParaRPr lang="id-ID" sz="12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2296;p333">
              <a:extLst>
                <a:ext uri="{FF2B5EF4-FFF2-40B4-BE49-F238E27FC236}">
                  <a16:creationId xmlns:a16="http://schemas.microsoft.com/office/drawing/2014/main" id="{2D78A4F1-7931-E748-A760-BDDA77F9E733}"/>
                </a:ext>
              </a:extLst>
            </p:cNvPr>
            <p:cNvSpPr txBox="1"/>
            <p:nvPr/>
          </p:nvSpPr>
          <p:spPr>
            <a:xfrm>
              <a:off x="3105456" y="1655190"/>
              <a:ext cx="1360361" cy="10303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10000" b="1" kern="1200" spc="-1400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10</a:t>
              </a:r>
              <a:endParaRPr sz="10000" b="1" kern="1200" cap="none" spc="-14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32D7250-37A1-3345-A394-1786B46866CD}"/>
                </a:ext>
              </a:extLst>
            </p:cNvPr>
            <p:cNvSpPr txBox="1"/>
            <p:nvPr/>
          </p:nvSpPr>
          <p:spPr>
            <a:xfrm>
              <a:off x="4586927" y="1734447"/>
              <a:ext cx="1442868" cy="715585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10 measures of societal safety </a:t>
              </a:r>
            </a:p>
            <a:p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and security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5832489-1DBE-3E46-8B10-E337D6235758}"/>
              </a:ext>
            </a:extLst>
          </p:cNvPr>
          <p:cNvGrpSpPr/>
          <p:nvPr/>
        </p:nvGrpSpPr>
        <p:grpSpPr>
          <a:xfrm>
            <a:off x="6360180" y="1650691"/>
            <a:ext cx="2217195" cy="2212126"/>
            <a:chOff x="6360180" y="1650691"/>
            <a:chExt cx="2217195" cy="2212126"/>
          </a:xfrm>
        </p:grpSpPr>
        <p:sp>
          <p:nvSpPr>
            <p:cNvPr id="33" name="TextBox 32"/>
            <p:cNvSpPr txBox="1"/>
            <p:nvPr/>
          </p:nvSpPr>
          <p:spPr>
            <a:xfrm>
              <a:off x="7188045" y="2685568"/>
              <a:ext cx="1389330" cy="1177249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AU" sz="1200" i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Including: military expenditure, number of armed service personnel, ease of access to small weapons</a:t>
              </a:r>
              <a:endParaRPr lang="en-US" sz="1200" i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2" name="Google Shape;2296;p333">
              <a:extLst>
                <a:ext uri="{FF2B5EF4-FFF2-40B4-BE49-F238E27FC236}">
                  <a16:creationId xmlns:a16="http://schemas.microsoft.com/office/drawing/2014/main" id="{B3B19237-FAF3-B04A-BB26-FFBB0BCF9650}"/>
                </a:ext>
              </a:extLst>
            </p:cNvPr>
            <p:cNvSpPr txBox="1"/>
            <p:nvPr/>
          </p:nvSpPr>
          <p:spPr>
            <a:xfrm>
              <a:off x="6360180" y="1650691"/>
              <a:ext cx="827865" cy="10303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10000" b="1" kern="1200" spc="-250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7</a:t>
              </a:r>
              <a:endParaRPr sz="10000" b="1" kern="1200" cap="none" spc="-2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D95544-9A5B-1946-A6F9-3C976CDF1267}"/>
                </a:ext>
              </a:extLst>
            </p:cNvPr>
            <p:cNvSpPr txBox="1"/>
            <p:nvPr/>
          </p:nvSpPr>
          <p:spPr>
            <a:xfrm>
              <a:off x="7188045" y="1719913"/>
              <a:ext cx="1303772" cy="500141"/>
            </a:xfrm>
            <a:prstGeom prst="rect">
              <a:avLst/>
            </a:prstGeom>
            <a:noFill/>
            <a:effectLst/>
          </p:spPr>
          <p:txBody>
            <a:bodyPr wrap="square" lIns="68583" tIns="34292" rIns="68583" bIns="34292" rtlCol="0" anchor="t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measures of militarisation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44835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785;p94">
            <a:extLst>
              <a:ext uri="{FF2B5EF4-FFF2-40B4-BE49-F238E27FC236}">
                <a16:creationId xmlns:a16="http://schemas.microsoft.com/office/drawing/2014/main" id="{D392A07D-3038-E347-99D1-AD51DBFF2CF3}"/>
              </a:ext>
            </a:extLst>
          </p:cNvPr>
          <p:cNvSpPr txBox="1"/>
          <p:nvPr/>
        </p:nvSpPr>
        <p:spPr>
          <a:xfrm>
            <a:off x="431800" y="1523408"/>
            <a:ext cx="4268032" cy="12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7000" b="1" spc="-300" dirty="0">
                <a:solidFill>
                  <a:schemeClr val="bg1"/>
                </a:solidFill>
                <a:latin typeface="+mj-lt"/>
                <a:ea typeface="Muli Black"/>
                <a:cs typeface="Muli Black"/>
                <a:sym typeface="Muli Black"/>
              </a:rPr>
              <a:t>Key Findings</a:t>
            </a:r>
            <a:endParaRPr sz="7000" b="1" spc="-300" dirty="0">
              <a:solidFill>
                <a:schemeClr val="bg1"/>
              </a:solidFill>
              <a:latin typeface="+mj-lt"/>
              <a:ea typeface="Muli Black"/>
              <a:cs typeface="Muli Black"/>
              <a:sym typeface="Muli Black"/>
            </a:endParaRPr>
          </a:p>
        </p:txBody>
      </p:sp>
      <p:sp>
        <p:nvSpPr>
          <p:cNvPr id="35" name="Google Shape;785;p94">
            <a:extLst>
              <a:ext uri="{FF2B5EF4-FFF2-40B4-BE49-F238E27FC236}">
                <a16:creationId xmlns:a16="http://schemas.microsoft.com/office/drawing/2014/main" id="{71EF6D66-F6C9-6046-809D-95AC1A560AF4}"/>
              </a:ext>
            </a:extLst>
          </p:cNvPr>
          <p:cNvSpPr txBox="1"/>
          <p:nvPr/>
        </p:nvSpPr>
        <p:spPr>
          <a:xfrm>
            <a:off x="431800" y="1001596"/>
            <a:ext cx="639916" cy="3244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3600" b="1" spc="-150" dirty="0">
                <a:solidFill>
                  <a:schemeClr val="bg1"/>
                </a:solidFill>
                <a:latin typeface="+mj-lt"/>
                <a:ea typeface="Muli Black"/>
                <a:cs typeface="Muli Black"/>
                <a:sym typeface="Muli Black"/>
              </a:rPr>
              <a:t>01.</a:t>
            </a:r>
            <a:endParaRPr sz="3600" b="1" spc="-150" dirty="0">
              <a:solidFill>
                <a:schemeClr val="bg1"/>
              </a:solidFill>
              <a:latin typeface="+mj-lt"/>
              <a:ea typeface="Muli Black"/>
              <a:cs typeface="Muli Black"/>
              <a:sym typeface="Muli Black"/>
            </a:endParaRPr>
          </a:p>
        </p:txBody>
      </p:sp>
    </p:spTree>
    <p:extLst>
      <p:ext uri="{BB962C8B-B14F-4D97-AF65-F5344CB8AC3E}">
        <p14:creationId xmlns:p14="http://schemas.microsoft.com/office/powerpoint/2010/main" val="260525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6BB122-5AD9-A948-BC1E-F81C17F0A2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9" r="11195"/>
          <a:stretch/>
        </p:blipFill>
        <p:spPr>
          <a:xfrm>
            <a:off x="360141" y="882502"/>
            <a:ext cx="7114547" cy="3389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9A9D27-11F3-124B-9F32-A3BE36431F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928" t="24566" r="604" b="59234"/>
          <a:stretch/>
        </p:blipFill>
        <p:spPr>
          <a:xfrm>
            <a:off x="7655441" y="1081097"/>
            <a:ext cx="1318437" cy="907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2B4899-C5BB-E544-AA69-1075B608B6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928" t="40767" r="604" b="43474"/>
          <a:stretch/>
        </p:blipFill>
        <p:spPr>
          <a:xfrm>
            <a:off x="7655440" y="1988288"/>
            <a:ext cx="1318437" cy="882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940E1D-6DE0-2848-AB5B-33BFB91FC6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928" t="56967" r="604" b="23537"/>
          <a:stretch/>
        </p:blipFill>
        <p:spPr>
          <a:xfrm>
            <a:off x="7655439" y="2895479"/>
            <a:ext cx="1318437" cy="109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81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167474" y="198574"/>
            <a:ext cx="5195260" cy="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2019 highlights</a:t>
            </a:r>
            <a:endParaRPr sz="2000" b="1" i="0" cap="none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7" name="Google Shape;2344;p335">
            <a:extLst>
              <a:ext uri="{FF2B5EF4-FFF2-40B4-BE49-F238E27FC236}">
                <a16:creationId xmlns:a16="http://schemas.microsoft.com/office/drawing/2014/main" id="{BD5B568E-1C5F-2548-B23B-2657234242D1}"/>
              </a:ext>
            </a:extLst>
          </p:cNvPr>
          <p:cNvSpPr txBox="1"/>
          <p:nvPr/>
        </p:nvSpPr>
        <p:spPr>
          <a:xfrm>
            <a:off x="5179189" y="2202488"/>
            <a:ext cx="3227970" cy="135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2" indent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accent6">
                    <a:lumMod val="50000"/>
                  </a:schemeClr>
                </a:solidFill>
              </a:rPr>
              <a:t>Deteriorations primarily driven by changes in:</a:t>
            </a:r>
          </a:p>
          <a:p>
            <a:pPr marL="171450" lvl="4" indent="-171450">
              <a:buClr>
                <a:schemeClr val="tx1"/>
              </a:buClr>
              <a:buSzPts val="1100"/>
              <a:buFont typeface="Arial" panose="020B0604020202020204" pitchFamily="34" charset="0"/>
              <a:buChar char="•"/>
            </a:pPr>
            <a:r>
              <a:rPr lang="en" i="0" u="none" strike="noStrike" cap="none" dirty="0">
                <a:solidFill>
                  <a:schemeClr val="accent6">
                    <a:lumMod val="50000"/>
                  </a:schemeClr>
                </a:solidFill>
              </a:rPr>
              <a:t>Perceptions of Criminality</a:t>
            </a:r>
          </a:p>
          <a:p>
            <a:pPr marL="171450" marR="0" lvl="2" indent="-171450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1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accent6">
                    <a:lumMod val="50000"/>
                  </a:schemeClr>
                </a:solidFill>
              </a:rPr>
              <a:t>Internal and External Conflicts Fought</a:t>
            </a:r>
          </a:p>
          <a:p>
            <a:pPr marL="171450" marR="0" lvl="2" indent="-171450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100"/>
              <a:buFont typeface="Arial" panose="020B0604020202020204" pitchFamily="34" charset="0"/>
              <a:buChar char="•"/>
            </a:pPr>
            <a:r>
              <a:rPr lang="en" i="0" u="none" strike="noStrike" cap="none" dirty="0">
                <a:solidFill>
                  <a:schemeClr val="accent6">
                    <a:lumMod val="50000"/>
                  </a:schemeClr>
                </a:solidFill>
              </a:rPr>
              <a:t>Incarceration</a:t>
            </a:r>
            <a:endParaRPr i="0" u="none" strike="noStrike" cap="none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Google Shape;2344;p335">
            <a:extLst>
              <a:ext uri="{FF2B5EF4-FFF2-40B4-BE49-F238E27FC236}">
                <a16:creationId xmlns:a16="http://schemas.microsoft.com/office/drawing/2014/main" id="{E39AEBC3-9E9A-E043-9DCA-D13CC63A0FA8}"/>
              </a:ext>
            </a:extLst>
          </p:cNvPr>
          <p:cNvSpPr txBox="1"/>
          <p:nvPr/>
        </p:nvSpPr>
        <p:spPr>
          <a:xfrm>
            <a:off x="5173642" y="3465817"/>
            <a:ext cx="2850517" cy="1145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2" indent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accent6">
                    <a:lumMod val="50000"/>
                  </a:schemeClr>
                </a:solidFill>
              </a:rPr>
              <a:t>Improvements were driven by changes in:</a:t>
            </a:r>
          </a:p>
          <a:p>
            <a:pPr marL="171450" marR="0" lvl="2" indent="-171450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100"/>
              <a:buFont typeface="Arial" panose="020B0604020202020204" pitchFamily="34" charset="0"/>
              <a:buChar char="•"/>
            </a:pPr>
            <a:r>
              <a:rPr lang="en" u="none" strike="noStrike" cap="none" dirty="0">
                <a:solidFill>
                  <a:schemeClr val="accent6">
                    <a:lumMod val="50000"/>
                  </a:schemeClr>
                </a:solidFill>
              </a:rPr>
              <a:t>Deaths from Internal Conflict</a:t>
            </a:r>
          </a:p>
          <a:p>
            <a:pPr marL="171450" marR="0" lvl="2" indent="-171450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1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accent6">
                    <a:lumMod val="50000"/>
                  </a:schemeClr>
                </a:solidFill>
              </a:rPr>
              <a:t>Military Expenditure</a:t>
            </a:r>
            <a:endParaRPr u="none" strike="noStrike" cap="none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C40B7A-1F2D-8348-85C8-C906577353B5}"/>
              </a:ext>
            </a:extLst>
          </p:cNvPr>
          <p:cNvGrpSpPr/>
          <p:nvPr/>
        </p:nvGrpSpPr>
        <p:grpSpPr>
          <a:xfrm>
            <a:off x="5152238" y="832104"/>
            <a:ext cx="2907647" cy="1269402"/>
            <a:chOff x="853512" y="3279318"/>
            <a:chExt cx="2907647" cy="1269402"/>
          </a:xfrm>
        </p:grpSpPr>
        <p:sp>
          <p:nvSpPr>
            <p:cNvPr id="30" name="Google Shape;2344;p335">
              <a:extLst>
                <a:ext uri="{FF2B5EF4-FFF2-40B4-BE49-F238E27FC236}">
                  <a16:creationId xmlns:a16="http://schemas.microsoft.com/office/drawing/2014/main" id="{C0E8A295-8E63-C946-B37E-AA35AA626BD1}"/>
                </a:ext>
              </a:extLst>
            </p:cNvPr>
            <p:cNvSpPr txBox="1"/>
            <p:nvPr/>
          </p:nvSpPr>
          <p:spPr>
            <a:xfrm>
              <a:off x="1351293" y="3279318"/>
              <a:ext cx="876042" cy="5763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2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100"/>
                <a:buFont typeface="Arial"/>
                <a:buNone/>
              </a:pPr>
              <a:r>
                <a:rPr lang="en" sz="4800" b="1" spc="-250" dirty="0">
                  <a:solidFill>
                    <a:schemeClr val="tx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86</a:t>
              </a:r>
              <a:r>
                <a:rPr lang="en" dirty="0">
                  <a:solidFill>
                    <a:schemeClr val="tx1"/>
                  </a:solidFill>
                </a:rPr>
                <a:t> </a:t>
              </a:r>
              <a:endParaRPr i="0" u="none" strike="noStrike" cap="none" dirty="0">
                <a:solidFill>
                  <a:schemeClr val="tx1"/>
                </a:solidFill>
              </a:endParaRPr>
            </a:p>
          </p:txBody>
        </p:sp>
        <p:sp>
          <p:nvSpPr>
            <p:cNvPr id="34" name="Google Shape;2344;p335">
              <a:extLst>
                <a:ext uri="{FF2B5EF4-FFF2-40B4-BE49-F238E27FC236}">
                  <a16:creationId xmlns:a16="http://schemas.microsoft.com/office/drawing/2014/main" id="{E2603D04-E8E1-214F-8D39-DEB21E2DA3E3}"/>
                </a:ext>
              </a:extLst>
            </p:cNvPr>
            <p:cNvSpPr txBox="1"/>
            <p:nvPr/>
          </p:nvSpPr>
          <p:spPr>
            <a:xfrm>
              <a:off x="2224341" y="3455423"/>
              <a:ext cx="1536818" cy="531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2">
                <a:lnSpc>
                  <a:spcPct val="90000"/>
                </a:lnSpc>
                <a:buClr>
                  <a:schemeClr val="accent4"/>
                </a:buClr>
                <a:buSzPts val="1100"/>
              </a:pPr>
              <a:r>
                <a:rPr lang="en" dirty="0">
                  <a:solidFill>
                    <a:schemeClr val="accent6">
                      <a:lumMod val="50000"/>
                    </a:schemeClr>
                  </a:solidFill>
                </a:rPr>
                <a:t>countries became more peaceful,</a:t>
              </a:r>
              <a:endParaRPr b="1" i="0" u="none" strike="noStrike" cap="none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35" name="Google Shape;2344;p335">
              <a:extLst>
                <a:ext uri="{FF2B5EF4-FFF2-40B4-BE49-F238E27FC236}">
                  <a16:creationId xmlns:a16="http://schemas.microsoft.com/office/drawing/2014/main" id="{D4A0A00F-A651-3642-B987-826957FC1BB0}"/>
                </a:ext>
              </a:extLst>
            </p:cNvPr>
            <p:cNvSpPr txBox="1"/>
            <p:nvPr/>
          </p:nvSpPr>
          <p:spPr>
            <a:xfrm>
              <a:off x="1351293" y="3871404"/>
              <a:ext cx="876042" cy="5763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2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100"/>
                <a:buFont typeface="Arial"/>
                <a:buNone/>
              </a:pPr>
              <a:r>
                <a:rPr lang="en" sz="4800" b="1" spc="-250" dirty="0">
                  <a:solidFill>
                    <a:schemeClr val="tx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76</a:t>
              </a:r>
              <a:r>
                <a:rPr lang="en" dirty="0">
                  <a:solidFill>
                    <a:schemeClr val="tx1"/>
                  </a:solidFill>
                </a:rPr>
                <a:t> </a:t>
              </a:r>
              <a:endParaRPr i="0" u="none" strike="noStrike" cap="none" dirty="0">
                <a:solidFill>
                  <a:schemeClr val="tx1"/>
                </a:solidFill>
              </a:endParaRPr>
            </a:p>
          </p:txBody>
        </p:sp>
        <p:sp>
          <p:nvSpPr>
            <p:cNvPr id="36" name="Google Shape;2344;p335">
              <a:extLst>
                <a:ext uri="{FF2B5EF4-FFF2-40B4-BE49-F238E27FC236}">
                  <a16:creationId xmlns:a16="http://schemas.microsoft.com/office/drawing/2014/main" id="{4BB19671-3D80-6647-A02A-2BE9AFA943CA}"/>
                </a:ext>
              </a:extLst>
            </p:cNvPr>
            <p:cNvSpPr txBox="1"/>
            <p:nvPr/>
          </p:nvSpPr>
          <p:spPr>
            <a:xfrm>
              <a:off x="2226020" y="4196698"/>
              <a:ext cx="1189702" cy="352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2">
                <a:lnSpc>
                  <a:spcPct val="90000"/>
                </a:lnSpc>
                <a:buClr>
                  <a:schemeClr val="accent4"/>
                </a:buClr>
                <a:buSzPts val="1100"/>
              </a:pPr>
              <a:r>
                <a:rPr lang="en-AU" dirty="0">
                  <a:solidFill>
                    <a:schemeClr val="accent6">
                      <a:lumMod val="50000"/>
                    </a:schemeClr>
                  </a:solidFill>
                </a:rPr>
                <a:t>d</a:t>
              </a:r>
              <a:r>
                <a:rPr lang="en" dirty="0" err="1">
                  <a:solidFill>
                    <a:schemeClr val="accent6">
                      <a:lumMod val="50000"/>
                    </a:schemeClr>
                  </a:solidFill>
                </a:rPr>
                <a:t>eteriorated</a:t>
              </a:r>
              <a:r>
                <a:rPr lang="en" dirty="0">
                  <a:solidFill>
                    <a:schemeClr val="accent6">
                      <a:lumMod val="50000"/>
                    </a:schemeClr>
                  </a:solidFill>
                </a:rPr>
                <a:t>.</a:t>
              </a:r>
              <a:endParaRPr b="1" i="0" u="none" strike="noStrike" cap="none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C85FE21-F54A-A345-A751-1995B9753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853512" y="4033849"/>
              <a:ext cx="425848" cy="422468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50E7D419-A7F5-7848-B258-3D1FA56A8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874916" y="3443434"/>
              <a:ext cx="389134" cy="41221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256A33-4660-7D49-993D-67F2CFEF707D}"/>
              </a:ext>
            </a:extLst>
          </p:cNvPr>
          <p:cNvGrpSpPr/>
          <p:nvPr/>
        </p:nvGrpSpPr>
        <p:grpSpPr>
          <a:xfrm>
            <a:off x="1924063" y="832104"/>
            <a:ext cx="2811558" cy="1790842"/>
            <a:chOff x="854587" y="1060051"/>
            <a:chExt cx="2811558" cy="1790842"/>
          </a:xfrm>
        </p:grpSpPr>
        <p:sp>
          <p:nvSpPr>
            <p:cNvPr id="24" name="Google Shape;2344;p335">
              <a:extLst>
                <a:ext uri="{FF2B5EF4-FFF2-40B4-BE49-F238E27FC236}">
                  <a16:creationId xmlns:a16="http://schemas.microsoft.com/office/drawing/2014/main" id="{D41A6138-F5BE-FC44-8094-1A40CEF4A2C2}"/>
                </a:ext>
              </a:extLst>
            </p:cNvPr>
            <p:cNvSpPr txBox="1"/>
            <p:nvPr/>
          </p:nvSpPr>
          <p:spPr>
            <a:xfrm>
              <a:off x="885444" y="1060051"/>
              <a:ext cx="2538048" cy="531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2" indent="0" rtl="0"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100"/>
                <a:buFont typeface="Arial"/>
                <a:buNone/>
              </a:pPr>
              <a:r>
                <a:rPr lang="en" dirty="0">
                  <a:solidFill>
                    <a:schemeClr val="accent6">
                      <a:lumMod val="50000"/>
                    </a:schemeClr>
                  </a:solidFill>
                </a:rPr>
                <a:t>The average level of country peacefilness has improved by </a:t>
              </a:r>
            </a:p>
            <a:p>
              <a:pPr marL="0" marR="0" lvl="2" indent="0" rtl="0"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100"/>
                <a:buFont typeface="Arial"/>
                <a:buNone/>
              </a:pPr>
              <a:endParaRPr lang="en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pPr marL="0" marR="0" lvl="2" indent="0" rtl="0"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100"/>
                <a:buFont typeface="Arial"/>
                <a:buNone/>
              </a:pPr>
              <a:endParaRPr lang="en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pPr marL="0" marR="0" lvl="2" indent="0" rtl="0"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100"/>
                <a:buFont typeface="Arial"/>
                <a:buNone/>
              </a:pPr>
              <a:endParaRPr lang="en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pPr marL="0" marR="0" lvl="2" indent="0" rtl="0"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100"/>
                <a:buFont typeface="Arial"/>
                <a:buNone/>
              </a:pPr>
              <a:r>
                <a:rPr lang="en" dirty="0">
                  <a:solidFill>
                    <a:schemeClr val="accent6">
                      <a:lumMod val="50000"/>
                    </a:schemeClr>
                  </a:solidFill>
                </a:rPr>
                <a:t>from last year. </a:t>
              </a:r>
              <a:endParaRPr b="1" i="0" u="none" strike="noStrike" cap="none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7" name="Google Shape;2296;p333">
              <a:extLst>
                <a:ext uri="{FF2B5EF4-FFF2-40B4-BE49-F238E27FC236}">
                  <a16:creationId xmlns:a16="http://schemas.microsoft.com/office/drawing/2014/main" id="{06FC45D3-E29C-8A43-BC3D-E6742100A3A0}"/>
                </a:ext>
              </a:extLst>
            </p:cNvPr>
            <p:cNvSpPr txBox="1"/>
            <p:nvPr/>
          </p:nvSpPr>
          <p:spPr>
            <a:xfrm>
              <a:off x="854587" y="1524066"/>
              <a:ext cx="2184445" cy="6307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800" b="1" kern="1200" spc="-250" dirty="0">
                  <a:solidFill>
                    <a:schemeClr val="tx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0.09%</a:t>
              </a:r>
              <a:endParaRPr sz="4800" b="1" kern="1200" cap="none" spc="-250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1" name="Google Shape;2344;p335">
              <a:extLst>
                <a:ext uri="{FF2B5EF4-FFF2-40B4-BE49-F238E27FC236}">
                  <a16:creationId xmlns:a16="http://schemas.microsoft.com/office/drawing/2014/main" id="{A64C3B14-C118-4941-8C74-8EED0A663B58}"/>
                </a:ext>
              </a:extLst>
            </p:cNvPr>
            <p:cNvSpPr txBox="1"/>
            <p:nvPr/>
          </p:nvSpPr>
          <p:spPr>
            <a:xfrm>
              <a:off x="874916" y="2386848"/>
              <a:ext cx="2791229" cy="4640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2">
                <a:lnSpc>
                  <a:spcPct val="90000"/>
                </a:lnSpc>
                <a:buClr>
                  <a:schemeClr val="accent4"/>
                </a:buClr>
                <a:buSzPts val="1100"/>
              </a:pPr>
              <a:r>
                <a:rPr lang="en" b="1" dirty="0">
                  <a:solidFill>
                    <a:schemeClr val="tx1"/>
                  </a:solidFill>
                </a:rPr>
                <a:t>This was the first improvement in the last five years.</a:t>
              </a:r>
              <a:endParaRPr b="1" i="0" u="none" strike="noStrike" cap="none" dirty="0">
                <a:solidFill>
                  <a:schemeClr val="tx1"/>
                </a:solidFill>
              </a:endParaRP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DE1D4AE4-A9C8-134A-B339-1EE563275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822186" y="1674650"/>
              <a:ext cx="389134" cy="412218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1AF7284-58EA-3A46-B17F-5010E8CCFA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442252"/>
            <a:ext cx="4735621" cy="270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40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167474" y="198573"/>
            <a:ext cx="3270670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2019 highlights</a:t>
            </a:r>
            <a:endParaRPr sz="2000" b="1" i="0" cap="none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D44BA5-EF74-ED48-8545-6E3B03DA7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317" y="2376792"/>
            <a:ext cx="1968165" cy="1693247"/>
          </a:xfrm>
          <a:prstGeom prst="rect">
            <a:avLst/>
          </a:prstGeom>
        </p:spPr>
      </p:pic>
      <p:sp>
        <p:nvSpPr>
          <p:cNvPr id="18" name="Google Shape;2344;p335">
            <a:extLst>
              <a:ext uri="{FF2B5EF4-FFF2-40B4-BE49-F238E27FC236}">
                <a16:creationId xmlns:a16="http://schemas.microsoft.com/office/drawing/2014/main" id="{1D2F44D0-9DE7-4F4B-B29D-C40034440701}"/>
              </a:ext>
            </a:extLst>
          </p:cNvPr>
          <p:cNvSpPr txBox="1"/>
          <p:nvPr/>
        </p:nvSpPr>
        <p:spPr>
          <a:xfrm>
            <a:off x="888920" y="1400853"/>
            <a:ext cx="6701277" cy="21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2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accent6">
                    <a:lumMod val="50000"/>
                  </a:schemeClr>
                </a:solidFill>
              </a:rPr>
              <a:t>Iceland is, again, the most peaceful </a:t>
            </a:r>
            <a:r>
              <a:rPr lang="en" dirty="0" smtClean="0">
                <a:solidFill>
                  <a:schemeClr val="accent6">
                    <a:lumMod val="50000"/>
                  </a:schemeClr>
                </a:solidFill>
              </a:rPr>
              <a:t>country in the world</a:t>
            </a:r>
            <a:endParaRPr i="0" u="none" strike="noStrike" cap="none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Google Shape;2344;p335">
            <a:extLst>
              <a:ext uri="{FF2B5EF4-FFF2-40B4-BE49-F238E27FC236}">
                <a16:creationId xmlns:a16="http://schemas.microsoft.com/office/drawing/2014/main" id="{43D904D2-E9D7-3448-BFA9-41F2D5E535CE}"/>
              </a:ext>
            </a:extLst>
          </p:cNvPr>
          <p:cNvSpPr txBox="1"/>
          <p:nvPr/>
        </p:nvSpPr>
        <p:spPr>
          <a:xfrm>
            <a:off x="888919" y="1813950"/>
            <a:ext cx="6701277" cy="21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2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accent6">
                    <a:lumMod val="50000"/>
                  </a:schemeClr>
                </a:solidFill>
              </a:rPr>
              <a:t>Ukraine and Sudan had the largest improvement</a:t>
            </a:r>
            <a:endParaRPr i="0" u="none" strike="noStrike" cap="none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Google Shape;2344;p335">
            <a:extLst>
              <a:ext uri="{FF2B5EF4-FFF2-40B4-BE49-F238E27FC236}">
                <a16:creationId xmlns:a16="http://schemas.microsoft.com/office/drawing/2014/main" id="{1675B9CC-100D-2F4F-AD5E-CB42A1CC0AD4}"/>
              </a:ext>
            </a:extLst>
          </p:cNvPr>
          <p:cNvSpPr txBox="1"/>
          <p:nvPr/>
        </p:nvSpPr>
        <p:spPr>
          <a:xfrm>
            <a:off x="888919" y="2209578"/>
            <a:ext cx="6701277" cy="21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2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accent6">
                    <a:lumMod val="50000"/>
                  </a:schemeClr>
                </a:solidFill>
              </a:rPr>
              <a:t>Russia and Eurasia had the largest regional improvement</a:t>
            </a:r>
            <a:endParaRPr i="0" u="none" strike="noStrike" cap="none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Google Shape;2344;p335">
            <a:extLst>
              <a:ext uri="{FF2B5EF4-FFF2-40B4-BE49-F238E27FC236}">
                <a16:creationId xmlns:a16="http://schemas.microsoft.com/office/drawing/2014/main" id="{944A2DD9-B0DB-0440-B989-AF8E4E16695D}"/>
              </a:ext>
            </a:extLst>
          </p:cNvPr>
          <p:cNvSpPr txBox="1"/>
          <p:nvPr/>
        </p:nvSpPr>
        <p:spPr>
          <a:xfrm>
            <a:off x="888919" y="2599437"/>
            <a:ext cx="4904405" cy="49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2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accent6">
                    <a:lumMod val="50000"/>
                  </a:schemeClr>
                </a:solidFill>
              </a:rPr>
              <a:t>Europe remains the most peaceful region, 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improving for the first time since 2014</a:t>
            </a:r>
            <a:r>
              <a:rPr lang="en" dirty="0">
                <a:solidFill>
                  <a:schemeClr val="accent6">
                    <a:lumMod val="50000"/>
                  </a:schemeClr>
                </a:solidFill>
              </a:rPr>
              <a:t>, despite ongoing political instability</a:t>
            </a:r>
            <a:endParaRPr i="0" u="none" strike="noStrike" cap="none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Google Shape;2344;p335">
            <a:extLst>
              <a:ext uri="{FF2B5EF4-FFF2-40B4-BE49-F238E27FC236}">
                <a16:creationId xmlns:a16="http://schemas.microsoft.com/office/drawing/2014/main" id="{2C4F9F1E-447E-C347-93FF-35901CC1B9BE}"/>
              </a:ext>
            </a:extLst>
          </p:cNvPr>
          <p:cNvSpPr txBox="1"/>
          <p:nvPr/>
        </p:nvSpPr>
        <p:spPr>
          <a:xfrm>
            <a:off x="888919" y="3223415"/>
            <a:ext cx="4472017" cy="49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2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accent6">
                    <a:lumMod val="50000"/>
                  </a:schemeClr>
                </a:solidFill>
              </a:rPr>
              <a:t>Bhutan rises to 15 - largest improvement of any country in top 20 - 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risen 43 places in 12 years </a:t>
            </a:r>
            <a:endParaRPr b="1" i="0" u="none" strike="noStrike" cap="none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8" name="Graphic 29">
            <a:extLst>
              <a:ext uri="{FF2B5EF4-FFF2-40B4-BE49-F238E27FC236}">
                <a16:creationId xmlns:a16="http://schemas.microsoft.com/office/drawing/2014/main" id="{081ADD73-585A-6D46-80A9-F6EB0FCAD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0830" y="1400853"/>
            <a:ext cx="120822" cy="191173"/>
          </a:xfrm>
          <a:prstGeom prst="rect">
            <a:avLst/>
          </a:prstGeom>
        </p:spPr>
      </p:pic>
      <p:pic>
        <p:nvPicPr>
          <p:cNvPr id="29" name="Graphic 29">
            <a:extLst>
              <a:ext uri="{FF2B5EF4-FFF2-40B4-BE49-F238E27FC236}">
                <a16:creationId xmlns:a16="http://schemas.microsoft.com/office/drawing/2014/main" id="{081ADD73-585A-6D46-80A9-F6EB0FCAD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8606" y="1813603"/>
            <a:ext cx="120822" cy="191173"/>
          </a:xfrm>
          <a:prstGeom prst="rect">
            <a:avLst/>
          </a:prstGeom>
        </p:spPr>
      </p:pic>
      <p:pic>
        <p:nvPicPr>
          <p:cNvPr id="32" name="Graphic 29">
            <a:extLst>
              <a:ext uri="{FF2B5EF4-FFF2-40B4-BE49-F238E27FC236}">
                <a16:creationId xmlns:a16="http://schemas.microsoft.com/office/drawing/2014/main" id="{081ADD73-585A-6D46-80A9-F6EB0FCAD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8606" y="2204626"/>
            <a:ext cx="120822" cy="191173"/>
          </a:xfrm>
          <a:prstGeom prst="rect">
            <a:avLst/>
          </a:prstGeom>
        </p:spPr>
      </p:pic>
      <p:pic>
        <p:nvPicPr>
          <p:cNvPr id="33" name="Graphic 29">
            <a:extLst>
              <a:ext uri="{FF2B5EF4-FFF2-40B4-BE49-F238E27FC236}">
                <a16:creationId xmlns:a16="http://schemas.microsoft.com/office/drawing/2014/main" id="{081ADD73-585A-6D46-80A9-F6EB0FCAD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8606" y="2590497"/>
            <a:ext cx="120822" cy="191173"/>
          </a:xfrm>
          <a:prstGeom prst="rect">
            <a:avLst/>
          </a:prstGeom>
        </p:spPr>
      </p:pic>
      <p:pic>
        <p:nvPicPr>
          <p:cNvPr id="37" name="Graphic 29">
            <a:extLst>
              <a:ext uri="{FF2B5EF4-FFF2-40B4-BE49-F238E27FC236}">
                <a16:creationId xmlns:a16="http://schemas.microsoft.com/office/drawing/2014/main" id="{081ADD73-585A-6D46-80A9-F6EB0FCAD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0830" y="3223415"/>
            <a:ext cx="120822" cy="19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61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3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7957</TotalTime>
  <Words>1269</Words>
  <Application>Microsoft Office PowerPoint</Application>
  <PresentationFormat>On-screen Show (16:9)</PresentationFormat>
  <Paragraphs>273</Paragraphs>
  <Slides>32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Arial Black</vt:lpstr>
      <vt:lpstr>Calibri</vt:lpstr>
      <vt:lpstr>Lato Light</vt:lpstr>
      <vt:lpstr>Muli</vt:lpstr>
      <vt:lpstr>Muli Black</vt:lpstr>
      <vt:lpstr>Muli ExtraBold</vt:lpstr>
      <vt:lpstr>Muli Regular</vt:lpstr>
      <vt:lpstr>Roboto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Darren Lewis</dc:creator>
  <cp:lastModifiedBy>Lucie Paleckova</cp:lastModifiedBy>
  <cp:revision>505</cp:revision>
  <cp:lastPrinted>2019-07-24T07:16:06Z</cp:lastPrinted>
  <dcterms:modified xsi:type="dcterms:W3CDTF">2020-02-06T01:53:50Z</dcterms:modified>
</cp:coreProperties>
</file>